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60" r:id="rId2"/>
    <p:sldId id="262" r:id="rId3"/>
    <p:sldId id="256" r:id="rId4"/>
    <p:sldId id="258" r:id="rId5"/>
  </p:sldIdLst>
  <p:sldSz cx="7559675" cy="10691813"/>
  <p:notesSz cx="7315200" cy="9601200"/>
  <p:embeddedFontLst>
    <p:embeddedFont>
      <p:font typeface="Calibri" panose="020F0502020204030204" pitchFamily="34" charset="0"/>
      <p:regular r:id="rId7"/>
      <p:bold r:id="rId8"/>
      <p:italic r:id="rId9"/>
      <p:boldItalic r:id="rId10"/>
    </p:embeddedFont>
    <p:embeddedFont>
      <p:font typeface="Droid Sans" panose="020B0606030804020204" pitchFamily="34" charset="0"/>
      <p:regular r:id="rId11"/>
      <p:bold r:id="rId12"/>
    </p:embeddedFont>
    <p:embeddedFont>
      <p:font typeface="Londrina Solid" panose="02000506000000020003" pitchFamily="50" charset="0"/>
      <p:regular r:id="rId13"/>
    </p:embeddedFont>
    <p:embeddedFont>
      <p:font typeface="Londrina Solid Black" panose="00000A00000000000000" pitchFamily="2" charset="0"/>
      <p:bold r:id="rId14"/>
    </p:embeddedFont>
    <p:embeddedFont>
      <p:font typeface="Segoe Print" panose="02000600000000000000"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showGuides="1">
      <p:cViewPr>
        <p:scale>
          <a:sx n="72" d="100"/>
          <a:sy n="72" d="100"/>
        </p:scale>
        <p:origin x="1378" y="-1349"/>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4229" tIns="47114" rIns="94229" bIns="47114" rtlCol="0"/>
          <a:lstStyle>
            <a:lvl1pPr algn="r">
              <a:defRPr sz="1200"/>
            </a:lvl1pPr>
          </a:lstStyle>
          <a:p>
            <a:fld id="{FF164784-FA25-4496-A4D6-23AB27688332}" type="datetimeFigureOut">
              <a:rPr lang="en-US" smtClean="0"/>
              <a:t>5/15/2020</a:t>
            </a:fld>
            <a:endParaRPr lang="en-US"/>
          </a:p>
        </p:txBody>
      </p:sp>
      <p:sp>
        <p:nvSpPr>
          <p:cNvPr id="4" name="Slide Image Placeholder 3"/>
          <p:cNvSpPr>
            <a:spLocks noGrp="1" noRot="1" noChangeAspect="1"/>
          </p:cNvSpPr>
          <p:nvPr>
            <p:ph type="sldImg" idx="2"/>
          </p:nvPr>
        </p:nvSpPr>
        <p:spPr>
          <a:xfrm>
            <a:off x="2511425" y="1200150"/>
            <a:ext cx="2292350" cy="32400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31520" y="4620578"/>
            <a:ext cx="5852160" cy="378047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7"/>
          </a:xfrm>
          <a:prstGeom prst="rect">
            <a:avLst/>
          </a:prstGeom>
        </p:spPr>
        <p:txBody>
          <a:bodyPr vert="horz" lIns="94229" tIns="47114" rIns="94229" bIns="47114"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p>
            <a:fld id="{4E0A895D-0634-4661-A8BD-BDBB94846505}" type="slidenum">
              <a:rPr lang="en-US" smtClean="0"/>
              <a:t>‹#›</a:t>
            </a:fld>
            <a:endParaRPr lang="en-US"/>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a:p>
        </p:txBody>
      </p:sp>
    </p:spTree>
    <p:extLst>
      <p:ext uri="{BB962C8B-B14F-4D97-AF65-F5344CB8AC3E}">
        <p14:creationId xmlns:p14="http://schemas.microsoft.com/office/powerpoint/2010/main" val="288937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4E0A895D-0634-4661-A8BD-BDBB94846505}" type="slidenum">
              <a:rPr lang="en-US" smtClean="0"/>
              <a:t>‹#›</a:t>
            </a:fld>
            <a:endParaRPr lang="en-US"/>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bts.com/spark" TargetMode="External"/><Relationship Id="rId2" Type="http://schemas.openxmlformats.org/officeDocument/2006/relationships/hyperlink" Target="mailto:spark.uk@bts.com" TargetMode="External"/><Relationship Id="rId1" Type="http://schemas.openxmlformats.org/officeDocument/2006/relationships/slideLayout" Target="../slideLayouts/slideLayout2.xml"/><Relationship Id="rId4" Type="http://schemas.openxmlformats.org/officeDocument/2006/relationships/hyperlink" Target="http://www.jackpetcheyfoundation.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time_continue=4&amp;v=KlVync-sFYw"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f8FX2sI3gU" TargetMode="External"/><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0" y="0"/>
            <a:ext cx="7559675" cy="10691813"/>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dirty="0"/>
          </a:p>
        </p:txBody>
      </p:sp>
      <p:sp>
        <p:nvSpPr>
          <p:cNvPr id="19" name="Rectangle 18">
            <a:extLst>
              <a:ext uri="{FF2B5EF4-FFF2-40B4-BE49-F238E27FC236}">
                <a16:creationId xmlns:a16="http://schemas.microsoft.com/office/drawing/2014/main" id="{A41D74FE-FF23-4A2E-9179-A103CE7792F6}"/>
              </a:ext>
            </a:extLst>
          </p:cNvPr>
          <p:cNvSpPr/>
          <p:nvPr/>
        </p:nvSpPr>
        <p:spPr>
          <a:xfrm>
            <a:off x="1" y="9236657"/>
            <a:ext cx="7559676" cy="145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C781586-D2F5-4EFA-B7F6-5DDDA279DC39}"/>
              </a:ext>
            </a:extLst>
          </p:cNvPr>
          <p:cNvSpPr txBox="1"/>
          <p:nvPr/>
        </p:nvSpPr>
        <p:spPr>
          <a:xfrm>
            <a:off x="462918" y="396115"/>
            <a:ext cx="6672400" cy="8466420"/>
          </a:xfrm>
          <a:prstGeom prst="rect">
            <a:avLst/>
          </a:prstGeom>
        </p:spPr>
        <p:txBody>
          <a:bodyPr vert="horz" wrap="square" lIns="0" tIns="12700" rIns="0" bIns="0" rtlCol="0">
            <a:spAutoFit/>
          </a:bodyPr>
          <a:lstStyle/>
          <a:p>
            <a:pPr marL="12700" algn="ctr">
              <a:lnSpc>
                <a:spcPct val="100000"/>
              </a:lnSpc>
              <a:spcBef>
                <a:spcPts val="100"/>
              </a:spcBef>
            </a:pPr>
            <a:r>
              <a:rPr sz="3600" spc="45" dirty="0">
                <a:solidFill>
                  <a:srgbClr val="FFFFFF"/>
                </a:solidFill>
                <a:latin typeface="Londrina Solid"/>
                <a:cs typeface="Londrina Solid"/>
              </a:rPr>
              <a:t>The </a:t>
            </a:r>
            <a:r>
              <a:rPr sz="3600" spc="50" dirty="0">
                <a:solidFill>
                  <a:srgbClr val="FFFFFF"/>
                </a:solidFill>
                <a:latin typeface="Londrina Solid"/>
                <a:cs typeface="Londrina Solid"/>
              </a:rPr>
              <a:t>Jack </a:t>
            </a:r>
            <a:r>
              <a:rPr sz="3600" spc="45" dirty="0">
                <a:solidFill>
                  <a:srgbClr val="FFFFFF"/>
                </a:solidFill>
                <a:latin typeface="Londrina Solid"/>
                <a:cs typeface="Londrina Solid"/>
              </a:rPr>
              <a:t>Petchey </a:t>
            </a:r>
            <a:r>
              <a:rPr sz="3600" spc="55" dirty="0">
                <a:solidFill>
                  <a:srgbClr val="F5B700"/>
                </a:solidFill>
                <a:latin typeface="Londrina Solid"/>
                <a:cs typeface="Londrina Solid"/>
              </a:rPr>
              <a:t>Spark</a:t>
            </a:r>
            <a:r>
              <a:rPr sz="3600" spc="229" dirty="0">
                <a:solidFill>
                  <a:srgbClr val="F5B700"/>
                </a:solidFill>
                <a:latin typeface="Londrina Solid"/>
                <a:cs typeface="Londrina Solid"/>
              </a:rPr>
              <a:t> </a:t>
            </a:r>
            <a:r>
              <a:rPr sz="3600" spc="70" dirty="0" err="1">
                <a:solidFill>
                  <a:srgbClr val="FFFFFF"/>
                </a:solidFill>
                <a:latin typeface="Londrina Solid"/>
                <a:cs typeface="Londrina Solid"/>
              </a:rPr>
              <a:t>Programme</a:t>
            </a:r>
            <a:r>
              <a:rPr lang="en-US" sz="3600" spc="70" dirty="0">
                <a:solidFill>
                  <a:srgbClr val="FFFFFF"/>
                </a:solidFill>
                <a:latin typeface="Londrina Solid"/>
                <a:cs typeface="Londrina Solid"/>
              </a:rPr>
              <a:t> </a:t>
            </a:r>
            <a:r>
              <a:rPr lang="en-US" sz="2600" spc="70" dirty="0">
                <a:solidFill>
                  <a:schemeClr val="accent5"/>
                </a:solidFill>
                <a:latin typeface="Londrina Solid"/>
                <a:cs typeface="Londrina Solid"/>
              </a:rPr>
              <a:t>a self-discovery </a:t>
            </a:r>
            <a:r>
              <a:rPr lang="en-US" sz="2600" spc="70" dirty="0" err="1">
                <a:solidFill>
                  <a:schemeClr val="accent5"/>
                </a:solidFill>
                <a:latin typeface="Londrina Solid"/>
                <a:cs typeface="Londrina Solid"/>
              </a:rPr>
              <a:t>programme</a:t>
            </a:r>
            <a:r>
              <a:rPr lang="en-US" sz="2600" spc="70" dirty="0">
                <a:solidFill>
                  <a:schemeClr val="accent5"/>
                </a:solidFill>
                <a:latin typeface="Londrina Solid"/>
                <a:cs typeface="Londrina Solid"/>
              </a:rPr>
              <a:t> for young people</a:t>
            </a: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3200" spc="70" dirty="0">
              <a:solidFill>
                <a:schemeClr val="bg1"/>
              </a:solidFill>
              <a:latin typeface="Londrina Solid"/>
              <a:cs typeface="Londrina Solid"/>
            </a:endParaRPr>
          </a:p>
          <a:p>
            <a:pPr marL="12700" algn="ctr">
              <a:lnSpc>
                <a:spcPct val="100000"/>
              </a:lnSpc>
              <a:spcBef>
                <a:spcPts val="100"/>
              </a:spcBef>
            </a:pPr>
            <a:r>
              <a:rPr lang="en-US" sz="3200" spc="70" dirty="0">
                <a:solidFill>
                  <a:schemeClr val="bg1"/>
                </a:solidFill>
                <a:latin typeface="Londrina Solid"/>
                <a:cs typeface="Londrina Solid"/>
              </a:rPr>
              <a:t>Discover how to be at your best </a:t>
            </a:r>
            <a:br>
              <a:rPr lang="en-US" sz="3200" spc="70" dirty="0">
                <a:solidFill>
                  <a:schemeClr val="bg1"/>
                </a:solidFill>
                <a:latin typeface="Londrina Solid"/>
                <a:cs typeface="Londrina Solid"/>
              </a:rPr>
            </a:br>
            <a:r>
              <a:rPr lang="en-US" sz="3200" spc="70" dirty="0">
                <a:solidFill>
                  <a:schemeClr val="bg1"/>
                </a:solidFill>
                <a:latin typeface="Londrina Solid"/>
                <a:cs typeface="Londrina Solid"/>
              </a:rPr>
              <a:t>more of the time!</a:t>
            </a:r>
          </a:p>
          <a:p>
            <a:pPr marL="12700">
              <a:lnSpc>
                <a:spcPct val="100000"/>
              </a:lnSpc>
              <a:spcBef>
                <a:spcPts val="100"/>
              </a:spcBef>
            </a:pPr>
            <a:endParaRPr lang="en-US" sz="2600" spc="70" dirty="0">
              <a:solidFill>
                <a:schemeClr val="bg1"/>
              </a:solidFill>
              <a:latin typeface="Londrina Solid"/>
              <a:cs typeface="Londrina Solid"/>
            </a:endParaRPr>
          </a:p>
          <a:p>
            <a:pPr marL="12700" algn="ctr">
              <a:lnSpc>
                <a:spcPct val="100000"/>
              </a:lnSpc>
              <a:spcBef>
                <a:spcPts val="100"/>
              </a:spcBef>
            </a:pPr>
            <a:r>
              <a:rPr lang="en-US" sz="4000" spc="70" dirty="0">
                <a:solidFill>
                  <a:schemeClr val="accent4"/>
                </a:solidFill>
                <a:latin typeface="Londrina Solid"/>
                <a:cs typeface="Londrina Solid"/>
              </a:rPr>
              <a:t>Session 1: Mindset Matters </a:t>
            </a:r>
            <a:endParaRPr sz="4000"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0" y="1856728"/>
            <a:ext cx="5008634" cy="432746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 y="9461293"/>
            <a:ext cx="3167507" cy="879252"/>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5" y="9723886"/>
            <a:ext cx="2923469" cy="583411"/>
          </a:xfrm>
          <a:prstGeom prst="rect">
            <a:avLst/>
          </a:prstGeom>
        </p:spPr>
      </p:pic>
    </p:spTree>
    <p:extLst>
      <p:ext uri="{BB962C8B-B14F-4D97-AF65-F5344CB8AC3E}">
        <p14:creationId xmlns:p14="http://schemas.microsoft.com/office/powerpoint/2010/main" val="2505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16284BE-1345-4E47-A07E-1003C3966597}"/>
              </a:ext>
            </a:extLst>
          </p:cNvPr>
          <p:cNvSpPr txBox="1"/>
          <p:nvPr/>
        </p:nvSpPr>
        <p:spPr>
          <a:xfrm>
            <a:off x="7272860" y="10579010"/>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Droid Sans"/>
                <a:cs typeface="Droid Sans"/>
              </a:rPr>
              <a:t>3</a:t>
            </a:r>
            <a:endParaRPr sz="1200">
              <a:latin typeface="Droid Sans"/>
              <a:cs typeface="Droid Sans"/>
            </a:endParaRPr>
          </a:p>
        </p:txBody>
      </p:sp>
      <p:sp>
        <p:nvSpPr>
          <p:cNvPr id="3" name="object 4">
            <a:extLst>
              <a:ext uri="{FF2B5EF4-FFF2-40B4-BE49-F238E27FC236}">
                <a16:creationId xmlns:a16="http://schemas.microsoft.com/office/drawing/2014/main" id="{BD3B2C29-DF5F-4F7D-98B4-ED6B1C5B4C83}"/>
              </a:ext>
            </a:extLst>
          </p:cNvPr>
          <p:cNvSpPr txBox="1"/>
          <p:nvPr/>
        </p:nvSpPr>
        <p:spPr>
          <a:xfrm>
            <a:off x="503238" y="1450126"/>
            <a:ext cx="6665595" cy="3785652"/>
          </a:xfrm>
          <a:prstGeom prst="rect">
            <a:avLst/>
          </a:prstGeom>
        </p:spPr>
        <p:txBody>
          <a:bodyPr vert="horz" wrap="square" lIns="0" tIns="22860" rIns="0" bIns="0" rtlCol="0">
            <a:spAutoFit/>
          </a:bodyPr>
          <a:lstStyle/>
          <a:p>
            <a:pPr marL="12700" marR="86995">
              <a:lnSpc>
                <a:spcPts val="1400"/>
              </a:lnSpc>
              <a:spcBef>
                <a:spcPts val="180"/>
              </a:spcBef>
            </a:pPr>
            <a:r>
              <a:rPr sz="1100" b="1" dirty="0">
                <a:solidFill>
                  <a:srgbClr val="114B8F"/>
                </a:solidFill>
                <a:latin typeface="Droid Sans"/>
                <a:cs typeface="Droid Sans"/>
              </a:rPr>
              <a:t>The Spark </a:t>
            </a:r>
            <a:r>
              <a:rPr sz="1100" b="1" spc="-10" dirty="0">
                <a:solidFill>
                  <a:srgbClr val="114B8F"/>
                </a:solidFill>
                <a:latin typeface="Droid Sans"/>
                <a:cs typeface="Droid Sans"/>
              </a:rPr>
              <a:t>Programme </a:t>
            </a:r>
            <a:r>
              <a:rPr sz="1100" b="1" spc="-5" dirty="0">
                <a:solidFill>
                  <a:srgbClr val="114B8F"/>
                </a:solidFill>
                <a:latin typeface="Droid Sans"/>
                <a:cs typeface="Droid Sans"/>
              </a:rPr>
              <a:t>is about </a:t>
            </a:r>
            <a:r>
              <a:rPr sz="1100" b="1" dirty="0">
                <a:solidFill>
                  <a:srgbClr val="114B8F"/>
                </a:solidFill>
                <a:latin typeface="Droid Sans"/>
                <a:cs typeface="Droid Sans"/>
              </a:rPr>
              <a:t>helping </a:t>
            </a:r>
            <a:r>
              <a:rPr sz="1100" b="1" spc="-5" dirty="0">
                <a:solidFill>
                  <a:srgbClr val="114B8F"/>
                </a:solidFill>
                <a:latin typeface="Droid Sans"/>
                <a:cs typeface="Droid Sans"/>
              </a:rPr>
              <a:t>you to Be </a:t>
            </a:r>
            <a:r>
              <a:rPr sz="1100" b="1" dirty="0">
                <a:solidFill>
                  <a:srgbClr val="114B8F"/>
                </a:solidFill>
                <a:latin typeface="Droid Sans"/>
                <a:cs typeface="Droid Sans"/>
              </a:rPr>
              <a:t>At </a:t>
            </a:r>
            <a:r>
              <a:rPr sz="1100" b="1" spc="-20" dirty="0">
                <a:solidFill>
                  <a:srgbClr val="114B8F"/>
                </a:solidFill>
                <a:latin typeface="Droid Sans"/>
                <a:cs typeface="Droid Sans"/>
              </a:rPr>
              <a:t>Your </a:t>
            </a:r>
            <a:r>
              <a:rPr sz="1100" b="1" spc="-5" dirty="0">
                <a:solidFill>
                  <a:srgbClr val="114B8F"/>
                </a:solidFill>
                <a:latin typeface="Droid Sans"/>
                <a:cs typeface="Droid Sans"/>
              </a:rPr>
              <a:t>Best </a:t>
            </a:r>
            <a:r>
              <a:rPr sz="1100" b="1" dirty="0">
                <a:solidFill>
                  <a:srgbClr val="114B8F"/>
                </a:solidFill>
                <a:latin typeface="Droid Sans"/>
                <a:cs typeface="Droid Sans"/>
              </a:rPr>
              <a:t>more </a:t>
            </a:r>
            <a:r>
              <a:rPr sz="1100" b="1" spc="-5" dirty="0">
                <a:solidFill>
                  <a:srgbClr val="114B8F"/>
                </a:solidFill>
                <a:latin typeface="Droid Sans"/>
                <a:cs typeface="Droid Sans"/>
              </a:rPr>
              <a:t>of the time</a:t>
            </a:r>
            <a:r>
              <a:rPr lang="en-US" sz="1100" b="1" spc="-5" dirty="0">
                <a:solidFill>
                  <a:srgbClr val="114B8F"/>
                </a:solidFill>
                <a:latin typeface="Droid Sans"/>
                <a:cs typeface="Droid Sans"/>
              </a:rPr>
              <a:t>.</a:t>
            </a:r>
            <a:r>
              <a:rPr sz="1100" b="1" spc="-5" dirty="0">
                <a:solidFill>
                  <a:srgbClr val="114B8F"/>
                </a:solidFill>
                <a:latin typeface="Droid Sans"/>
                <a:cs typeface="Droid Sans"/>
              </a:rPr>
              <a:t> </a:t>
            </a:r>
            <a:r>
              <a:rPr sz="1100" b="1" dirty="0">
                <a:solidFill>
                  <a:srgbClr val="114B8F"/>
                </a:solidFill>
                <a:latin typeface="Droid Sans"/>
                <a:cs typeface="Droid Sans"/>
              </a:rPr>
              <a:t>Whether</a:t>
            </a:r>
            <a:r>
              <a:rPr lang="en-US" sz="1100" b="1" dirty="0">
                <a:solidFill>
                  <a:srgbClr val="114B8F"/>
                </a:solidFill>
                <a:latin typeface="Droid Sans"/>
                <a:cs typeface="Droid Sans"/>
              </a:rPr>
              <a:t> </a:t>
            </a:r>
            <a:r>
              <a:rPr sz="1100" b="1" spc="5" dirty="0">
                <a:solidFill>
                  <a:srgbClr val="114B8F"/>
                </a:solidFill>
                <a:latin typeface="Droid Sans"/>
                <a:cs typeface="Droid Sans"/>
              </a:rPr>
              <a:t>that’s </a:t>
            </a:r>
            <a:r>
              <a:rPr sz="1100" b="1" spc="-5" dirty="0">
                <a:solidFill>
                  <a:srgbClr val="114B8F"/>
                </a:solidFill>
                <a:latin typeface="Droid Sans"/>
                <a:cs typeface="Droid Sans"/>
              </a:rPr>
              <a:t>feeling energised and </a:t>
            </a:r>
            <a:r>
              <a:rPr sz="1100" b="1" dirty="0">
                <a:solidFill>
                  <a:srgbClr val="114B8F"/>
                </a:solidFill>
                <a:latin typeface="Droid Sans"/>
                <a:cs typeface="Droid Sans"/>
              </a:rPr>
              <a:t>motivated </a:t>
            </a:r>
            <a:r>
              <a:rPr sz="1100" b="1" spc="-5" dirty="0">
                <a:solidFill>
                  <a:srgbClr val="114B8F"/>
                </a:solidFill>
                <a:latin typeface="Droid Sans"/>
                <a:cs typeface="Droid Sans"/>
              </a:rPr>
              <a:t>to </a:t>
            </a:r>
            <a:r>
              <a:rPr sz="1100" b="1" dirty="0">
                <a:solidFill>
                  <a:srgbClr val="114B8F"/>
                </a:solidFill>
                <a:latin typeface="Droid Sans"/>
                <a:cs typeface="Droid Sans"/>
              </a:rPr>
              <a:t>pursue </a:t>
            </a:r>
            <a:r>
              <a:rPr sz="1100" b="1" spc="-5" dirty="0">
                <a:solidFill>
                  <a:srgbClr val="114B8F"/>
                </a:solidFill>
                <a:latin typeface="Droid Sans"/>
                <a:cs typeface="Droid Sans"/>
              </a:rPr>
              <a:t>the </a:t>
            </a:r>
            <a:r>
              <a:rPr sz="1100" b="1" dirty="0">
                <a:solidFill>
                  <a:srgbClr val="114B8F"/>
                </a:solidFill>
                <a:latin typeface="Droid Sans"/>
                <a:cs typeface="Droid Sans"/>
              </a:rPr>
              <a:t>goals </a:t>
            </a:r>
            <a:r>
              <a:rPr sz="1100" b="1" spc="-5" dirty="0">
                <a:solidFill>
                  <a:srgbClr val="114B8F"/>
                </a:solidFill>
                <a:latin typeface="Droid Sans"/>
                <a:cs typeface="Droid Sans"/>
              </a:rPr>
              <a:t>that </a:t>
            </a:r>
            <a:r>
              <a:rPr sz="1100" b="1" dirty="0">
                <a:solidFill>
                  <a:srgbClr val="114B8F"/>
                </a:solidFill>
                <a:latin typeface="Droid Sans"/>
                <a:cs typeface="Droid Sans"/>
              </a:rPr>
              <a:t>matter </a:t>
            </a:r>
            <a:r>
              <a:rPr sz="1100" b="1" spc="-5" dirty="0">
                <a:solidFill>
                  <a:srgbClr val="114B8F"/>
                </a:solidFill>
                <a:latin typeface="Droid Sans"/>
                <a:cs typeface="Droid Sans"/>
              </a:rPr>
              <a:t>to you, </a:t>
            </a:r>
            <a:r>
              <a:rPr sz="1100" b="1" dirty="0">
                <a:solidFill>
                  <a:srgbClr val="114B8F"/>
                </a:solidFill>
                <a:latin typeface="Droid Sans"/>
                <a:cs typeface="Droid Sans"/>
              </a:rPr>
              <a:t>managing  </a:t>
            </a:r>
            <a:r>
              <a:rPr sz="1100" b="1" spc="-5" dirty="0">
                <a:solidFill>
                  <a:srgbClr val="114B8F"/>
                </a:solidFill>
                <a:latin typeface="Droid Sans"/>
                <a:cs typeface="Droid Sans"/>
              </a:rPr>
              <a:t>to </a:t>
            </a:r>
            <a:r>
              <a:rPr sz="1100" b="1" dirty="0">
                <a:solidFill>
                  <a:srgbClr val="114B8F"/>
                </a:solidFill>
                <a:latin typeface="Droid Sans"/>
                <a:cs typeface="Droid Sans"/>
              </a:rPr>
              <a:t>stay</a:t>
            </a:r>
            <a:r>
              <a:rPr lang="en-US" sz="1100" b="1" dirty="0">
                <a:solidFill>
                  <a:srgbClr val="114B8F"/>
                </a:solidFill>
                <a:latin typeface="Droid Sans"/>
                <a:cs typeface="Droid Sans"/>
              </a:rPr>
              <a:t> </a:t>
            </a:r>
            <a:r>
              <a:rPr sz="1100" b="1" spc="-5" dirty="0">
                <a:solidFill>
                  <a:srgbClr val="114B8F"/>
                </a:solidFill>
                <a:latin typeface="Droid Sans"/>
                <a:cs typeface="Droid Sans"/>
              </a:rPr>
              <a:t>resourceful when life feels </a:t>
            </a:r>
            <a:r>
              <a:rPr sz="1100" b="1" dirty="0">
                <a:solidFill>
                  <a:srgbClr val="114B8F"/>
                </a:solidFill>
                <a:latin typeface="Droid Sans"/>
                <a:cs typeface="Droid Sans"/>
              </a:rPr>
              <a:t>stressful, </a:t>
            </a:r>
            <a:r>
              <a:rPr sz="1100" b="1" spc="-5" dirty="0">
                <a:solidFill>
                  <a:srgbClr val="114B8F"/>
                </a:solidFill>
                <a:latin typeface="Droid Sans"/>
                <a:cs typeface="Droid Sans"/>
              </a:rPr>
              <a:t>or </a:t>
            </a:r>
            <a:r>
              <a:rPr sz="1100" b="1" dirty="0">
                <a:solidFill>
                  <a:srgbClr val="114B8F"/>
                </a:solidFill>
                <a:latin typeface="Droid Sans"/>
                <a:cs typeface="Droid Sans"/>
              </a:rPr>
              <a:t>being </a:t>
            </a:r>
            <a:r>
              <a:rPr sz="1100" b="1" spc="-5" dirty="0">
                <a:solidFill>
                  <a:srgbClr val="114B8F"/>
                </a:solidFill>
                <a:latin typeface="Droid Sans"/>
                <a:cs typeface="Droid Sans"/>
              </a:rPr>
              <a:t>able to let your true </a:t>
            </a:r>
            <a:r>
              <a:rPr sz="1100" b="1" dirty="0">
                <a:solidFill>
                  <a:srgbClr val="114B8F"/>
                </a:solidFill>
                <a:latin typeface="Droid Sans"/>
                <a:cs typeface="Droid Sans"/>
              </a:rPr>
              <a:t>personality shine </a:t>
            </a:r>
            <a:r>
              <a:rPr sz="1100" b="1" spc="-5" dirty="0">
                <a:solidFill>
                  <a:srgbClr val="114B8F"/>
                </a:solidFill>
                <a:latin typeface="Droid Sans"/>
                <a:cs typeface="Droid Sans"/>
              </a:rPr>
              <a:t>through and </a:t>
            </a:r>
            <a:r>
              <a:rPr sz="1100" b="1" dirty="0">
                <a:solidFill>
                  <a:srgbClr val="114B8F"/>
                </a:solidFill>
                <a:latin typeface="Droid Sans"/>
                <a:cs typeface="Droid Sans"/>
              </a:rPr>
              <a:t>bounce back </a:t>
            </a:r>
            <a:r>
              <a:rPr sz="1100" b="1" spc="-5" dirty="0">
                <a:solidFill>
                  <a:srgbClr val="114B8F"/>
                </a:solidFill>
                <a:latin typeface="Droid Sans"/>
                <a:cs typeface="Droid Sans"/>
              </a:rPr>
              <a:t>when the </a:t>
            </a:r>
            <a:r>
              <a:rPr sz="1100" b="1" dirty="0">
                <a:solidFill>
                  <a:srgbClr val="114B8F"/>
                </a:solidFill>
                <a:latin typeface="Droid Sans"/>
                <a:cs typeface="Droid Sans"/>
              </a:rPr>
              <a:t>going gets </a:t>
            </a:r>
            <a:r>
              <a:rPr sz="1100" b="1" spc="-5" dirty="0">
                <a:solidFill>
                  <a:srgbClr val="114B8F"/>
                </a:solidFill>
                <a:latin typeface="Droid Sans"/>
                <a:cs typeface="Droid Sans"/>
              </a:rPr>
              <a:t>tough, the programme will </a:t>
            </a:r>
            <a:r>
              <a:rPr sz="1100" b="1" dirty="0">
                <a:solidFill>
                  <a:srgbClr val="114B8F"/>
                </a:solidFill>
                <a:latin typeface="Droid Sans"/>
                <a:cs typeface="Droid Sans"/>
              </a:rPr>
              <a:t>give</a:t>
            </a:r>
            <a:r>
              <a:rPr sz="1100" b="1" spc="-25" dirty="0">
                <a:solidFill>
                  <a:srgbClr val="114B8F"/>
                </a:solidFill>
                <a:latin typeface="Droid Sans"/>
                <a:cs typeface="Droid Sans"/>
              </a:rPr>
              <a:t> </a:t>
            </a:r>
            <a:r>
              <a:rPr sz="1100" b="1" spc="-5" dirty="0">
                <a:solidFill>
                  <a:srgbClr val="114B8F"/>
                </a:solidFill>
                <a:latin typeface="Droid Sans"/>
                <a:cs typeface="Droid Sans"/>
              </a:rPr>
              <a:t>you</a:t>
            </a:r>
            <a:r>
              <a:rPr lang="en-US" sz="1100" spc="-5" dirty="0">
                <a:latin typeface="Droid Sans"/>
                <a:cs typeface="Droid Sans"/>
              </a:rPr>
              <a:t> </a:t>
            </a:r>
            <a:r>
              <a:rPr sz="1100" b="1" dirty="0">
                <a:solidFill>
                  <a:srgbClr val="114B8F"/>
                </a:solidFill>
                <a:latin typeface="Droid Sans"/>
                <a:cs typeface="Droid Sans"/>
              </a:rPr>
              <a:t>some simple </a:t>
            </a:r>
            <a:r>
              <a:rPr sz="1100" b="1" spc="-5" dirty="0">
                <a:solidFill>
                  <a:srgbClr val="114B8F"/>
                </a:solidFill>
                <a:latin typeface="Droid Sans"/>
                <a:cs typeface="Droid Sans"/>
              </a:rPr>
              <a:t>tools that you can practise and </a:t>
            </a:r>
            <a:r>
              <a:rPr sz="1100" b="1" dirty="0">
                <a:solidFill>
                  <a:srgbClr val="114B8F"/>
                </a:solidFill>
                <a:latin typeface="Droid Sans"/>
                <a:cs typeface="Droid Sans"/>
              </a:rPr>
              <a:t>make use </a:t>
            </a:r>
            <a:r>
              <a:rPr sz="1100" b="1" spc="-5" dirty="0">
                <a:solidFill>
                  <a:srgbClr val="114B8F"/>
                </a:solidFill>
                <a:latin typeface="Droid Sans"/>
                <a:cs typeface="Droid Sans"/>
              </a:rPr>
              <a:t>of</a:t>
            </a:r>
            <a:r>
              <a:rPr lang="en-US" sz="1100" b="1" spc="-5" dirty="0">
                <a:solidFill>
                  <a:srgbClr val="114B8F"/>
                </a:solidFill>
                <a:latin typeface="Droid Sans"/>
                <a:cs typeface="Droid Sans"/>
              </a:rPr>
              <a:t> while you’re at home under lockdown and in the future.</a:t>
            </a:r>
            <a:endParaRPr sz="1100" dirty="0">
              <a:latin typeface="Droid Sans"/>
              <a:cs typeface="Droid Sans"/>
            </a:endParaRPr>
          </a:p>
          <a:p>
            <a:pPr marL="12700" marR="287655">
              <a:lnSpc>
                <a:spcPts val="1400"/>
              </a:lnSpc>
              <a:spcBef>
                <a:spcPts val="605"/>
              </a:spcBef>
            </a:pPr>
            <a:r>
              <a:rPr sz="1100" spc="-15" dirty="0">
                <a:solidFill>
                  <a:srgbClr val="114B8F"/>
                </a:solidFill>
                <a:latin typeface="Droid Sans"/>
                <a:cs typeface="Droid Sans"/>
              </a:rPr>
              <a:t>We </a:t>
            </a:r>
            <a:r>
              <a:rPr sz="1100" spc="-5" dirty="0">
                <a:solidFill>
                  <a:srgbClr val="114B8F"/>
                </a:solidFill>
                <a:latin typeface="Droid Sans"/>
                <a:cs typeface="Droid Sans"/>
              </a:rPr>
              <a:t>will </a:t>
            </a:r>
            <a:r>
              <a:rPr sz="1100" dirty="0">
                <a:solidFill>
                  <a:srgbClr val="114B8F"/>
                </a:solidFill>
                <a:latin typeface="Droid Sans"/>
                <a:cs typeface="Droid Sans"/>
              </a:rPr>
              <a:t>be </a:t>
            </a:r>
            <a:r>
              <a:rPr sz="1100" spc="-5" dirty="0">
                <a:solidFill>
                  <a:srgbClr val="114B8F"/>
                </a:solidFill>
                <a:latin typeface="Droid Sans"/>
                <a:cs typeface="Droid Sans"/>
              </a:rPr>
              <a:t>sharing some </a:t>
            </a:r>
            <a:r>
              <a:rPr sz="1100" dirty="0">
                <a:solidFill>
                  <a:srgbClr val="114B8F"/>
                </a:solidFill>
                <a:latin typeface="Droid Sans"/>
                <a:cs typeface="Droid Sans"/>
              </a:rPr>
              <a:t>powerful ideas and tools that have helped leaders in many </a:t>
            </a:r>
            <a:r>
              <a:rPr sz="1100" spc="-5" dirty="0">
                <a:solidFill>
                  <a:srgbClr val="114B8F"/>
                </a:solidFill>
                <a:latin typeface="Droid Sans"/>
                <a:cs typeface="Droid Sans"/>
              </a:rPr>
              <a:t>of </a:t>
            </a:r>
            <a:r>
              <a:rPr sz="1100" dirty="0">
                <a:solidFill>
                  <a:srgbClr val="114B8F"/>
                </a:solidFill>
                <a:latin typeface="Droid Sans"/>
                <a:cs typeface="Droid Sans"/>
              </a:rPr>
              <a:t>the  </a:t>
            </a:r>
            <a:r>
              <a:rPr sz="1100" spc="-5" dirty="0">
                <a:solidFill>
                  <a:srgbClr val="114B8F"/>
                </a:solidFill>
                <a:latin typeface="Droid Sans"/>
                <a:cs typeface="Droid Sans"/>
              </a:rPr>
              <a:t>world’s </a:t>
            </a:r>
            <a:r>
              <a:rPr sz="1100" dirty="0">
                <a:solidFill>
                  <a:srgbClr val="114B8F"/>
                </a:solidFill>
                <a:latin typeface="Droid Sans"/>
                <a:cs typeface="Droid Sans"/>
              </a:rPr>
              <a:t>top companies, to become more </a:t>
            </a:r>
            <a:r>
              <a:rPr sz="1100" spc="-5" dirty="0">
                <a:solidFill>
                  <a:srgbClr val="114B8F"/>
                </a:solidFill>
                <a:latin typeface="Droid Sans"/>
                <a:cs typeface="Droid Sans"/>
              </a:rPr>
              <a:t>effective </a:t>
            </a:r>
            <a:r>
              <a:rPr sz="1100" dirty="0">
                <a:solidFill>
                  <a:srgbClr val="114B8F"/>
                </a:solidFill>
                <a:latin typeface="Droid Sans"/>
                <a:cs typeface="Droid Sans"/>
              </a:rPr>
              <a:t>and </a:t>
            </a:r>
            <a:r>
              <a:rPr sz="1100" spc="-5" dirty="0">
                <a:solidFill>
                  <a:srgbClr val="114B8F"/>
                </a:solidFill>
                <a:latin typeface="Droid Sans"/>
                <a:cs typeface="Droid Sans"/>
              </a:rPr>
              <a:t>successful</a:t>
            </a:r>
            <a:r>
              <a:rPr lang="en-US" sz="1100" spc="-5" dirty="0">
                <a:solidFill>
                  <a:srgbClr val="114B8F"/>
                </a:solidFill>
                <a:latin typeface="Droid Sans"/>
                <a:cs typeface="Droid Sans"/>
              </a:rPr>
              <a:t> - </a:t>
            </a:r>
            <a:r>
              <a:rPr sz="1100" dirty="0">
                <a:solidFill>
                  <a:srgbClr val="114B8F"/>
                </a:solidFill>
                <a:latin typeface="Droid Sans"/>
                <a:cs typeface="Droid Sans"/>
              </a:rPr>
              <a:t>leaders </a:t>
            </a:r>
            <a:r>
              <a:rPr lang="en-US" sz="1100" dirty="0">
                <a:solidFill>
                  <a:srgbClr val="114B8F"/>
                </a:solidFill>
                <a:latin typeface="Droid Sans"/>
                <a:cs typeface="Droid Sans"/>
              </a:rPr>
              <a:t>in</a:t>
            </a:r>
            <a:r>
              <a:rPr sz="1100" dirty="0">
                <a:solidFill>
                  <a:srgbClr val="114B8F"/>
                </a:solidFill>
                <a:latin typeface="Droid Sans"/>
                <a:cs typeface="Droid Sans"/>
              </a:rPr>
              <a:t> companies </a:t>
            </a:r>
            <a:r>
              <a:rPr lang="en-US" sz="1100" dirty="0">
                <a:solidFill>
                  <a:srgbClr val="114B8F"/>
                </a:solidFill>
                <a:latin typeface="Droid Sans"/>
                <a:cs typeface="Droid Sans"/>
              </a:rPr>
              <a:t>such as</a:t>
            </a:r>
            <a:r>
              <a:rPr sz="1100" dirty="0">
                <a:solidFill>
                  <a:srgbClr val="114B8F"/>
                </a:solidFill>
                <a:latin typeface="Droid Sans"/>
                <a:cs typeface="Droid Sans"/>
              </a:rPr>
              <a:t> </a:t>
            </a:r>
            <a:r>
              <a:rPr sz="1100" spc="-5" dirty="0">
                <a:solidFill>
                  <a:srgbClr val="114B8F"/>
                </a:solidFill>
                <a:latin typeface="Droid Sans"/>
                <a:cs typeface="Droid Sans"/>
              </a:rPr>
              <a:t>Facebook,</a:t>
            </a:r>
            <a:r>
              <a:rPr lang="en-US" sz="1100" spc="-5" dirty="0">
                <a:solidFill>
                  <a:srgbClr val="114B8F"/>
                </a:solidFill>
                <a:latin typeface="Droid Sans"/>
                <a:cs typeface="Droid Sans"/>
              </a:rPr>
              <a:t> Samsung, </a:t>
            </a:r>
            <a:r>
              <a:rPr sz="1100" spc="-45" dirty="0">
                <a:solidFill>
                  <a:srgbClr val="114B8F"/>
                </a:solidFill>
                <a:latin typeface="Droid Sans"/>
                <a:cs typeface="Droid Sans"/>
              </a:rPr>
              <a:t>BP, </a:t>
            </a:r>
            <a:r>
              <a:rPr sz="1100" spc="-5" dirty="0">
                <a:solidFill>
                  <a:srgbClr val="114B8F"/>
                </a:solidFill>
                <a:latin typeface="Droid Sans"/>
                <a:cs typeface="Droid Sans"/>
              </a:rPr>
              <a:t>HSBC </a:t>
            </a:r>
            <a:r>
              <a:rPr sz="1100" dirty="0">
                <a:solidFill>
                  <a:srgbClr val="114B8F"/>
                </a:solidFill>
                <a:latin typeface="Droid Sans"/>
                <a:cs typeface="Droid Sans"/>
              </a:rPr>
              <a:t>and </a:t>
            </a:r>
            <a:r>
              <a:rPr sz="1100" spc="-5" dirty="0">
                <a:solidFill>
                  <a:srgbClr val="114B8F"/>
                </a:solidFill>
                <a:latin typeface="Droid Sans"/>
                <a:cs typeface="Droid Sans"/>
              </a:rPr>
              <a:t>McDonalds, </a:t>
            </a:r>
            <a:r>
              <a:rPr lang="en-US" sz="1100" spc="-5" dirty="0">
                <a:solidFill>
                  <a:srgbClr val="114B8F"/>
                </a:solidFill>
                <a:latin typeface="Droid Sans"/>
                <a:cs typeface="Droid Sans"/>
              </a:rPr>
              <a:t>as well as</a:t>
            </a:r>
            <a:r>
              <a:rPr sz="1100" spc="-5" dirty="0">
                <a:solidFill>
                  <a:srgbClr val="114B8F"/>
                </a:solidFill>
                <a:latin typeface="Droid Sans"/>
                <a:cs typeface="Droid Sans"/>
              </a:rPr>
              <a:t> </a:t>
            </a:r>
            <a:r>
              <a:rPr sz="1100" dirty="0">
                <a:solidFill>
                  <a:srgbClr val="114B8F"/>
                </a:solidFill>
                <a:latin typeface="Droid Sans"/>
                <a:cs typeface="Droid Sans"/>
              </a:rPr>
              <a:t>hundreds </a:t>
            </a:r>
            <a:r>
              <a:rPr sz="1100" spc="-5" dirty="0">
                <a:solidFill>
                  <a:srgbClr val="114B8F"/>
                </a:solidFill>
                <a:latin typeface="Droid Sans"/>
                <a:cs typeface="Droid Sans"/>
              </a:rPr>
              <a:t>of </a:t>
            </a:r>
            <a:r>
              <a:rPr sz="1100" dirty="0">
                <a:solidFill>
                  <a:srgbClr val="114B8F"/>
                </a:solidFill>
                <a:latin typeface="Droid Sans"/>
                <a:cs typeface="Droid Sans"/>
              </a:rPr>
              <a:t>teachers and </a:t>
            </a:r>
            <a:r>
              <a:rPr sz="1100" spc="-5" dirty="0">
                <a:solidFill>
                  <a:srgbClr val="114B8F"/>
                </a:solidFill>
                <a:latin typeface="Droid Sans"/>
                <a:cs typeface="Droid Sans"/>
              </a:rPr>
              <a:t>school </a:t>
            </a:r>
            <a:r>
              <a:rPr sz="1100" dirty="0">
                <a:solidFill>
                  <a:srgbClr val="114B8F"/>
                </a:solidFill>
                <a:latin typeface="Droid Sans"/>
                <a:cs typeface="Droid Sans"/>
              </a:rPr>
              <a:t>leaders. </a:t>
            </a:r>
            <a:r>
              <a:rPr lang="en-US" sz="1100" b="1" dirty="0">
                <a:solidFill>
                  <a:srgbClr val="114B8F"/>
                </a:solidFill>
                <a:latin typeface="Droid Sans"/>
                <a:cs typeface="Droid Sans"/>
              </a:rPr>
              <a:t>But like anything, these tools will only work for you if you give them a go and keep </a:t>
            </a:r>
            <a:r>
              <a:rPr lang="en-US" sz="1100" b="1" dirty="0" err="1">
                <a:solidFill>
                  <a:srgbClr val="114B8F"/>
                </a:solidFill>
                <a:latin typeface="Droid Sans"/>
                <a:cs typeface="Droid Sans"/>
              </a:rPr>
              <a:t>practising</a:t>
            </a:r>
            <a:r>
              <a:rPr lang="en-US" sz="1100" b="1" dirty="0">
                <a:solidFill>
                  <a:srgbClr val="114B8F"/>
                </a:solidFill>
                <a:latin typeface="Droid Sans"/>
                <a:cs typeface="Droid Sans"/>
              </a:rPr>
              <a:t>!</a:t>
            </a:r>
          </a:p>
          <a:p>
            <a:pPr marL="184150" marR="287655" indent="-171450">
              <a:lnSpc>
                <a:spcPts val="1400"/>
              </a:lnSpc>
              <a:spcBef>
                <a:spcPts val="605"/>
              </a:spcBef>
              <a:buFont typeface="Arial" panose="020B0604020202020204" pitchFamily="34" charset="0"/>
              <a:buChar char="•"/>
            </a:pPr>
            <a:r>
              <a:rPr lang="en-US" sz="1100" dirty="0">
                <a:solidFill>
                  <a:srgbClr val="114B8F"/>
                </a:solidFill>
                <a:latin typeface="Droid Sans"/>
                <a:cs typeface="Droid Sans"/>
              </a:rPr>
              <a:t>There are ten Spark </a:t>
            </a:r>
            <a:r>
              <a:rPr lang="en-US" sz="1100" dirty="0" err="1">
                <a:solidFill>
                  <a:srgbClr val="114B8F"/>
                </a:solidFill>
                <a:latin typeface="Droid Sans"/>
                <a:cs typeface="Droid Sans"/>
              </a:rPr>
              <a:t>Programme</a:t>
            </a:r>
            <a:r>
              <a:rPr lang="en-US" sz="1100" dirty="0">
                <a:solidFill>
                  <a:srgbClr val="114B8F"/>
                </a:solidFill>
                <a:latin typeface="Droid Sans"/>
                <a:cs typeface="Droid Sans"/>
              </a:rPr>
              <a:t> sessions for you to work through. We recommend following these in order from 1 to 10, but feel free to revisit earlier sessions to remind yourself of key ideas</a:t>
            </a:r>
          </a:p>
          <a:p>
            <a:pPr marL="184150" marR="287655" indent="-171450">
              <a:lnSpc>
                <a:spcPts val="1400"/>
              </a:lnSpc>
              <a:spcBef>
                <a:spcPts val="605"/>
              </a:spcBef>
              <a:buFont typeface="Arial" panose="020B0604020202020204" pitchFamily="34" charset="0"/>
              <a:buChar char="•"/>
            </a:pPr>
            <a:r>
              <a:rPr lang="en-US" sz="1100" dirty="0">
                <a:solidFill>
                  <a:srgbClr val="114B8F"/>
                </a:solidFill>
                <a:latin typeface="Droid Sans"/>
                <a:cs typeface="Droid Sans"/>
              </a:rPr>
              <a:t>Each session pack should take you around 30-40 minutes to complete. </a:t>
            </a:r>
          </a:p>
          <a:p>
            <a:pPr marL="184150" marR="287655" indent="-171450">
              <a:lnSpc>
                <a:spcPts val="1400"/>
              </a:lnSpc>
              <a:spcBef>
                <a:spcPts val="605"/>
              </a:spcBef>
              <a:buFont typeface="Arial" panose="020B0604020202020204" pitchFamily="34" charset="0"/>
              <a:buChar char="•"/>
            </a:pPr>
            <a:r>
              <a:rPr lang="en-US" sz="1100" dirty="0">
                <a:solidFill>
                  <a:srgbClr val="114B8F"/>
                </a:solidFill>
                <a:latin typeface="Droid Sans"/>
                <a:cs typeface="Droid Sans"/>
              </a:rPr>
              <a:t>Write down your answers to the reflection questions – using the PowerPoint files or a printout of the PDFs</a:t>
            </a:r>
          </a:p>
          <a:p>
            <a:pPr marL="184150" marR="287655" indent="-171450">
              <a:lnSpc>
                <a:spcPts val="1400"/>
              </a:lnSpc>
              <a:spcBef>
                <a:spcPts val="605"/>
              </a:spcBef>
              <a:buFont typeface="Arial" panose="020B0604020202020204" pitchFamily="34" charset="0"/>
              <a:buChar char="•"/>
            </a:pPr>
            <a:r>
              <a:rPr lang="en-US" sz="1100" dirty="0">
                <a:solidFill>
                  <a:srgbClr val="114B8F"/>
                </a:solidFill>
                <a:latin typeface="Droid Sans"/>
                <a:cs typeface="Droid Sans"/>
              </a:rPr>
              <a:t>Find opportunities to put your learning into practice. These are tools to use every day!</a:t>
            </a:r>
          </a:p>
          <a:p>
            <a:pPr marL="184150" marR="287655" indent="-171450">
              <a:lnSpc>
                <a:spcPts val="1400"/>
              </a:lnSpc>
              <a:spcBef>
                <a:spcPts val="605"/>
              </a:spcBef>
              <a:buFont typeface="Arial" panose="020B0604020202020204" pitchFamily="34" charset="0"/>
              <a:buChar char="•"/>
            </a:pPr>
            <a:r>
              <a:rPr lang="en-US" sz="1100" dirty="0">
                <a:solidFill>
                  <a:srgbClr val="114B8F"/>
                </a:solidFill>
                <a:latin typeface="Droid Sans"/>
                <a:cs typeface="Droid Sans"/>
              </a:rPr>
              <a:t>Let us know how you get on. You can message us on Twitter @</a:t>
            </a:r>
            <a:r>
              <a:rPr lang="en-US" sz="1100" dirty="0" err="1">
                <a:solidFill>
                  <a:srgbClr val="114B8F"/>
                </a:solidFill>
                <a:latin typeface="Droid Sans"/>
                <a:cs typeface="Droid Sans"/>
              </a:rPr>
              <a:t>BTSSparkUK</a:t>
            </a:r>
            <a:r>
              <a:rPr lang="en-US" sz="1100" dirty="0">
                <a:solidFill>
                  <a:srgbClr val="114B8F"/>
                </a:solidFill>
                <a:latin typeface="Droid Sans"/>
                <a:cs typeface="Droid Sans"/>
              </a:rPr>
              <a:t> – please tag #</a:t>
            </a:r>
            <a:r>
              <a:rPr lang="en-US" sz="1100" dirty="0" err="1">
                <a:solidFill>
                  <a:srgbClr val="114B8F"/>
                </a:solidFill>
                <a:latin typeface="Droid Sans"/>
                <a:cs typeface="Droid Sans"/>
              </a:rPr>
              <a:t>JPSpark</a:t>
            </a:r>
            <a:r>
              <a:rPr lang="en-US" sz="1100" dirty="0">
                <a:solidFill>
                  <a:srgbClr val="114B8F"/>
                </a:solidFill>
                <a:latin typeface="Droid Sans"/>
                <a:cs typeface="Droid Sans"/>
              </a:rPr>
              <a:t> or email us at </a:t>
            </a:r>
            <a:r>
              <a:rPr lang="en-US" sz="1100" dirty="0">
                <a:solidFill>
                  <a:srgbClr val="114B8F"/>
                </a:solidFill>
                <a:latin typeface="Droid Sans"/>
                <a:cs typeface="Droid Sans"/>
                <a:hlinkClick r:id="rId2"/>
              </a:rPr>
              <a:t>spark.uk@bts.com</a:t>
            </a:r>
            <a:r>
              <a:rPr lang="en-US" sz="1100" dirty="0">
                <a:solidFill>
                  <a:srgbClr val="114B8F"/>
                </a:solidFill>
                <a:latin typeface="Droid Sans"/>
                <a:cs typeface="Droid Sans"/>
              </a:rPr>
              <a:t> We’d love to hear from you!</a:t>
            </a:r>
            <a:endParaRPr sz="1100" dirty="0">
              <a:latin typeface="Droid Sans"/>
              <a:cs typeface="Droid Sans"/>
            </a:endParaRPr>
          </a:p>
          <a:p>
            <a:pPr marL="3670300">
              <a:lnSpc>
                <a:spcPct val="100000"/>
              </a:lnSpc>
              <a:spcBef>
                <a:spcPts val="484"/>
              </a:spcBef>
            </a:pPr>
            <a:r>
              <a:rPr sz="1200" spc="40" dirty="0">
                <a:solidFill>
                  <a:srgbClr val="114B8F"/>
                </a:solidFill>
                <a:latin typeface="Segoe Print"/>
                <a:cs typeface="Segoe Print"/>
              </a:rPr>
              <a:t>The </a:t>
            </a:r>
            <a:r>
              <a:rPr sz="1200" spc="35" dirty="0">
                <a:solidFill>
                  <a:srgbClr val="114B8F"/>
                </a:solidFill>
                <a:latin typeface="Segoe Print"/>
                <a:cs typeface="Segoe Print"/>
              </a:rPr>
              <a:t>BTS </a:t>
            </a:r>
            <a:r>
              <a:rPr sz="1200" spc="50" dirty="0">
                <a:solidFill>
                  <a:srgbClr val="114B8F"/>
                </a:solidFill>
                <a:latin typeface="Segoe Print"/>
                <a:cs typeface="Segoe Print"/>
              </a:rPr>
              <a:t>Spark</a:t>
            </a:r>
            <a:r>
              <a:rPr sz="1200" spc="260" dirty="0">
                <a:solidFill>
                  <a:srgbClr val="114B8F"/>
                </a:solidFill>
                <a:latin typeface="Segoe Print"/>
                <a:cs typeface="Segoe Print"/>
              </a:rPr>
              <a:t> </a:t>
            </a:r>
            <a:r>
              <a:rPr sz="1200" spc="40" dirty="0">
                <a:solidFill>
                  <a:srgbClr val="114B8F"/>
                </a:solidFill>
                <a:latin typeface="Segoe Print"/>
                <a:cs typeface="Segoe Print"/>
              </a:rPr>
              <a:t>Team</a:t>
            </a:r>
            <a:endParaRPr sz="1200" dirty="0">
              <a:latin typeface="Segoe Print"/>
              <a:cs typeface="Segoe Print"/>
            </a:endParaRPr>
          </a:p>
        </p:txBody>
      </p:sp>
      <p:sp>
        <p:nvSpPr>
          <p:cNvPr id="5" name="object 3">
            <a:extLst>
              <a:ext uri="{FF2B5EF4-FFF2-40B4-BE49-F238E27FC236}">
                <a16:creationId xmlns:a16="http://schemas.microsoft.com/office/drawing/2014/main" id="{9167AE2C-74F3-4227-92C2-685771D516F2}"/>
              </a:ext>
            </a:extLst>
          </p:cNvPr>
          <p:cNvSpPr txBox="1">
            <a:spLocks/>
          </p:cNvSpPr>
          <p:nvPr/>
        </p:nvSpPr>
        <p:spPr>
          <a:xfrm>
            <a:off x="503238" y="218333"/>
            <a:ext cx="6669788" cy="1061014"/>
          </a:xfrm>
          <a:prstGeom prst="rect">
            <a:avLst/>
          </a:prstGeom>
        </p:spPr>
        <p:txBody>
          <a:bodyPr vert="horz" wrap="square" lIns="0" tIns="288753" rIns="0" bIns="0" rtlCol="0">
            <a:sp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pPr marL="3810" algn="ctr">
              <a:lnSpc>
                <a:spcPts val="3045"/>
              </a:lnSpc>
              <a:spcBef>
                <a:spcPts val="100"/>
              </a:spcBef>
            </a:pPr>
            <a:r>
              <a:rPr lang="en-US" sz="2600" spc="35" dirty="0">
                <a:solidFill>
                  <a:srgbClr val="114B8F"/>
                </a:solidFill>
              </a:rPr>
              <a:t>Welcome </a:t>
            </a:r>
            <a:r>
              <a:rPr lang="en-US" sz="2600" spc="25" dirty="0">
                <a:solidFill>
                  <a:srgbClr val="114B8F"/>
                </a:solidFill>
              </a:rPr>
              <a:t>to</a:t>
            </a:r>
            <a:r>
              <a:rPr lang="en-US" sz="2600" spc="85" dirty="0">
                <a:solidFill>
                  <a:srgbClr val="114B8F"/>
                </a:solidFill>
              </a:rPr>
              <a:t> </a:t>
            </a:r>
            <a:r>
              <a:rPr lang="en-US" sz="2600" spc="50" dirty="0">
                <a:solidFill>
                  <a:srgbClr val="114B8F"/>
                </a:solidFill>
              </a:rPr>
              <a:t>the</a:t>
            </a:r>
            <a:endParaRPr lang="en-US" sz="2600" dirty="0"/>
          </a:p>
          <a:p>
            <a:pPr marL="3810" algn="ctr">
              <a:lnSpc>
                <a:spcPts val="3045"/>
              </a:lnSpc>
            </a:pPr>
            <a:r>
              <a:rPr lang="en-US" sz="2600" spc="35" dirty="0">
                <a:solidFill>
                  <a:srgbClr val="114B8F"/>
                </a:solidFill>
              </a:rPr>
              <a:t>Jack </a:t>
            </a:r>
            <a:r>
              <a:rPr lang="en-US" sz="2600" spc="30" dirty="0">
                <a:solidFill>
                  <a:srgbClr val="114B8F"/>
                </a:solidFill>
              </a:rPr>
              <a:t>Petchey </a:t>
            </a:r>
            <a:r>
              <a:rPr lang="en-US" sz="2600" spc="40" dirty="0">
                <a:solidFill>
                  <a:srgbClr val="F5B700"/>
                </a:solidFill>
              </a:rPr>
              <a:t>Spark</a:t>
            </a:r>
            <a:r>
              <a:rPr lang="en-US" sz="2600" spc="120" dirty="0">
                <a:solidFill>
                  <a:srgbClr val="F5B700"/>
                </a:solidFill>
              </a:rPr>
              <a:t> </a:t>
            </a:r>
            <a:r>
              <a:rPr lang="en-US" sz="2600" spc="50" dirty="0" err="1">
                <a:solidFill>
                  <a:srgbClr val="114B8F"/>
                </a:solidFill>
              </a:rPr>
              <a:t>Programme</a:t>
            </a:r>
            <a:r>
              <a:rPr lang="en-US" sz="2600" spc="50" dirty="0">
                <a:solidFill>
                  <a:srgbClr val="114B8F"/>
                </a:solidFill>
              </a:rPr>
              <a:t>!</a:t>
            </a:r>
            <a:endParaRPr lang="en-US" sz="2600" dirty="0"/>
          </a:p>
        </p:txBody>
      </p:sp>
      <p:sp>
        <p:nvSpPr>
          <p:cNvPr id="6" name="object 3">
            <a:extLst>
              <a:ext uri="{FF2B5EF4-FFF2-40B4-BE49-F238E27FC236}">
                <a16:creationId xmlns:a16="http://schemas.microsoft.com/office/drawing/2014/main" id="{F4A52FEA-102B-4812-BE9A-3945CE230B08}"/>
              </a:ext>
            </a:extLst>
          </p:cNvPr>
          <p:cNvSpPr txBox="1"/>
          <p:nvPr/>
        </p:nvSpPr>
        <p:spPr>
          <a:xfrm>
            <a:off x="515938" y="8283267"/>
            <a:ext cx="6537991" cy="1983680"/>
          </a:xfrm>
          <a:prstGeom prst="rect">
            <a:avLst/>
          </a:prstGeom>
          <a:solidFill>
            <a:srgbClr val="114B8F"/>
          </a:solidFill>
        </p:spPr>
        <p:txBody>
          <a:bodyPr vert="horz" wrap="square" lIns="72000" tIns="72000" rIns="0" bIns="0" rtlCol="0">
            <a:noAutofit/>
          </a:bodyPr>
          <a:lstStyle/>
          <a:p>
            <a:pPr marL="71755">
              <a:lnSpc>
                <a:spcPct val="100000"/>
              </a:lnSpc>
              <a:spcBef>
                <a:spcPts val="970"/>
              </a:spcBef>
            </a:pPr>
            <a:r>
              <a:rPr sz="2550" b="1" dirty="0">
                <a:solidFill>
                  <a:srgbClr val="FFFFFF"/>
                </a:solidFill>
                <a:latin typeface="Londrina Solid Black"/>
                <a:cs typeface="Londrina Solid Black"/>
              </a:rPr>
              <a:t>About </a:t>
            </a:r>
            <a:r>
              <a:rPr sz="2550" b="1" spc="-10" dirty="0">
                <a:solidFill>
                  <a:srgbClr val="FFFFFF"/>
                </a:solidFill>
                <a:latin typeface="Londrina Solid Black"/>
                <a:cs typeface="Londrina Solid Black"/>
              </a:rPr>
              <a:t>BTS</a:t>
            </a:r>
            <a:r>
              <a:rPr sz="2550" b="1" spc="-5" dirty="0">
                <a:solidFill>
                  <a:srgbClr val="FFFFFF"/>
                </a:solidFill>
                <a:latin typeface="Londrina Solid Black"/>
                <a:cs typeface="Londrina Solid Black"/>
              </a:rPr>
              <a:t> </a:t>
            </a:r>
            <a:r>
              <a:rPr sz="2550" b="1" dirty="0">
                <a:solidFill>
                  <a:srgbClr val="FFFFFF"/>
                </a:solidFill>
                <a:latin typeface="Londrina Solid Black"/>
                <a:cs typeface="Londrina Solid Black"/>
              </a:rPr>
              <a:t>Spark</a:t>
            </a:r>
            <a:endParaRPr sz="2550" dirty="0">
              <a:latin typeface="Londrina Solid Black"/>
              <a:cs typeface="Londrina Solid Black"/>
            </a:endParaRPr>
          </a:p>
          <a:p>
            <a:pPr marL="71755" marR="190500">
              <a:lnSpc>
                <a:spcPts val="1400"/>
              </a:lnSpc>
              <a:spcBef>
                <a:spcPts val="335"/>
              </a:spcBef>
            </a:pPr>
            <a:r>
              <a:rPr sz="1200" b="1" spc="-10" dirty="0">
                <a:solidFill>
                  <a:srgbClr val="FFFFFF"/>
                </a:solidFill>
                <a:latin typeface="Droid Sans"/>
                <a:cs typeface="Droid Sans"/>
              </a:rPr>
              <a:t>BTS </a:t>
            </a:r>
            <a:r>
              <a:rPr sz="1200" b="1" dirty="0">
                <a:solidFill>
                  <a:srgbClr val="FFFFFF"/>
                </a:solidFill>
                <a:latin typeface="Droid Sans"/>
                <a:cs typeface="Droid Sans"/>
              </a:rPr>
              <a:t>Spark </a:t>
            </a:r>
            <a:r>
              <a:rPr sz="1200" b="1" spc="-5" dirty="0">
                <a:solidFill>
                  <a:srgbClr val="FFFFFF"/>
                </a:solidFill>
                <a:latin typeface="Droid Sans"/>
                <a:cs typeface="Droid Sans"/>
              </a:rPr>
              <a:t>is </a:t>
            </a:r>
            <a:r>
              <a:rPr sz="1200" b="1" dirty="0">
                <a:solidFill>
                  <a:srgbClr val="FFFFFF"/>
                </a:solidFill>
                <a:latin typeface="Droid Sans"/>
                <a:cs typeface="Droid Sans"/>
              </a:rPr>
              <a:t>part </a:t>
            </a:r>
            <a:r>
              <a:rPr sz="1200" b="1" spc="-5" dirty="0">
                <a:solidFill>
                  <a:srgbClr val="FFFFFF"/>
                </a:solidFill>
                <a:latin typeface="Droid Sans"/>
                <a:cs typeface="Droid Sans"/>
              </a:rPr>
              <a:t>of </a:t>
            </a:r>
            <a:r>
              <a:rPr sz="1200" b="1" dirty="0">
                <a:solidFill>
                  <a:srgbClr val="FFFFFF"/>
                </a:solidFill>
                <a:latin typeface="Droid Sans"/>
                <a:cs typeface="Droid Sans"/>
              </a:rPr>
              <a:t>a global </a:t>
            </a:r>
            <a:r>
              <a:rPr sz="1200" b="1" spc="-5" dirty="0">
                <a:solidFill>
                  <a:srgbClr val="FFFFFF"/>
                </a:solidFill>
                <a:latin typeface="Droid Sans"/>
                <a:cs typeface="Droid Sans"/>
              </a:rPr>
              <a:t>company called </a:t>
            </a:r>
            <a:r>
              <a:rPr sz="1200" b="1" spc="-10" dirty="0">
                <a:solidFill>
                  <a:srgbClr val="FFFFFF"/>
                </a:solidFill>
                <a:latin typeface="Droid Sans"/>
                <a:cs typeface="Droid Sans"/>
              </a:rPr>
              <a:t>BTS, </a:t>
            </a:r>
            <a:r>
              <a:rPr sz="1200" b="1" spc="-5" dirty="0">
                <a:solidFill>
                  <a:srgbClr val="FFFFFF"/>
                </a:solidFill>
                <a:latin typeface="Droid Sans"/>
                <a:cs typeface="Droid Sans"/>
              </a:rPr>
              <a:t>which enables </a:t>
            </a:r>
            <a:r>
              <a:rPr sz="1200" b="1" dirty="0">
                <a:solidFill>
                  <a:srgbClr val="FFFFFF"/>
                </a:solidFill>
                <a:latin typeface="Droid Sans"/>
                <a:cs typeface="Droid Sans"/>
              </a:rPr>
              <a:t>many </a:t>
            </a:r>
            <a:r>
              <a:rPr sz="1200" b="1" spc="-5" dirty="0">
                <a:solidFill>
                  <a:srgbClr val="FFFFFF"/>
                </a:solidFill>
                <a:latin typeface="Droid Sans"/>
                <a:cs typeface="Droid Sans"/>
              </a:rPr>
              <a:t>of the world’s  top companies to </a:t>
            </a:r>
            <a:r>
              <a:rPr sz="1200" b="1" dirty="0">
                <a:solidFill>
                  <a:srgbClr val="FFFFFF"/>
                </a:solidFill>
                <a:latin typeface="Droid Sans"/>
                <a:cs typeface="Droid Sans"/>
              </a:rPr>
              <a:t>be more successful by helping </a:t>
            </a:r>
            <a:r>
              <a:rPr sz="1200" b="1" spc="-5" dirty="0">
                <a:solidFill>
                  <a:srgbClr val="FFFFFF"/>
                </a:solidFill>
                <a:latin typeface="Droid Sans"/>
                <a:cs typeface="Droid Sans"/>
              </a:rPr>
              <a:t>their leaders </a:t>
            </a:r>
            <a:r>
              <a:rPr lang="en-US" sz="1200" b="1" spc="-5" dirty="0">
                <a:solidFill>
                  <a:srgbClr val="FFFFFF"/>
                </a:solidFill>
                <a:latin typeface="Droid Sans"/>
                <a:cs typeface="Droid Sans"/>
              </a:rPr>
              <a:t>do their best work of their lives!</a:t>
            </a:r>
            <a:r>
              <a:rPr sz="1200" b="1" spc="-5" dirty="0">
                <a:solidFill>
                  <a:srgbClr val="FFFFFF"/>
                </a:solidFill>
                <a:latin typeface="Droid Sans"/>
                <a:cs typeface="Droid Sans"/>
              </a:rPr>
              <a:t> </a:t>
            </a:r>
            <a:r>
              <a:rPr sz="1200" b="1" spc="-10" dirty="0">
                <a:solidFill>
                  <a:srgbClr val="FFFFFF"/>
                </a:solidFill>
                <a:latin typeface="Droid Sans"/>
                <a:cs typeface="Droid Sans"/>
              </a:rPr>
              <a:t>BTS </a:t>
            </a:r>
            <a:r>
              <a:rPr sz="1200" b="1" dirty="0">
                <a:solidFill>
                  <a:srgbClr val="FFFFFF"/>
                </a:solidFill>
                <a:latin typeface="Droid Sans"/>
                <a:cs typeface="Droid Sans"/>
              </a:rPr>
              <a:t>Spark </a:t>
            </a:r>
            <a:r>
              <a:rPr sz="1200" b="1" spc="-5" dirty="0">
                <a:solidFill>
                  <a:srgbClr val="FFFFFF"/>
                </a:solidFill>
                <a:latin typeface="Droid Sans"/>
                <a:cs typeface="Droid Sans"/>
              </a:rPr>
              <a:t>is the </a:t>
            </a:r>
            <a:r>
              <a:rPr sz="1200" b="1" dirty="0">
                <a:solidFill>
                  <a:srgbClr val="FFFFFF"/>
                </a:solidFill>
                <a:latin typeface="Droid Sans"/>
                <a:cs typeface="Droid Sans"/>
              </a:rPr>
              <a:t>not-for-profit part </a:t>
            </a:r>
            <a:r>
              <a:rPr sz="1200" b="1" spc="-5" dirty="0">
                <a:solidFill>
                  <a:srgbClr val="FFFFFF"/>
                </a:solidFill>
                <a:latin typeface="Droid Sans"/>
                <a:cs typeface="Droid Sans"/>
              </a:rPr>
              <a:t>of </a:t>
            </a:r>
            <a:r>
              <a:rPr sz="1200" b="1" spc="-10" dirty="0">
                <a:solidFill>
                  <a:srgbClr val="FFFFFF"/>
                </a:solidFill>
                <a:latin typeface="Droid Sans"/>
                <a:cs typeface="Droid Sans"/>
              </a:rPr>
              <a:t>BTS </a:t>
            </a:r>
            <a:r>
              <a:rPr lang="en-US" sz="1200" b="1" spc="-5" dirty="0">
                <a:solidFill>
                  <a:srgbClr val="FFFFFF"/>
                </a:solidFill>
                <a:latin typeface="Droid Sans"/>
                <a:cs typeface="Droid Sans"/>
              </a:rPr>
              <a:t>and</a:t>
            </a:r>
            <a:r>
              <a:rPr sz="1200" b="1" spc="-5" dirty="0">
                <a:solidFill>
                  <a:srgbClr val="FFFFFF"/>
                </a:solidFill>
                <a:latin typeface="Droid Sans"/>
                <a:cs typeface="Droid Sans"/>
              </a:rPr>
              <a:t> works with </a:t>
            </a:r>
            <a:r>
              <a:rPr sz="1200" b="1" dirty="0">
                <a:solidFill>
                  <a:srgbClr val="FFFFFF"/>
                </a:solidFill>
                <a:latin typeface="Droid Sans"/>
                <a:cs typeface="Droid Sans"/>
              </a:rPr>
              <a:t>schools </a:t>
            </a:r>
            <a:r>
              <a:rPr sz="1200" b="1" spc="-5" dirty="0">
                <a:solidFill>
                  <a:srgbClr val="FFFFFF"/>
                </a:solidFill>
                <a:latin typeface="Droid Sans"/>
                <a:cs typeface="Droid Sans"/>
              </a:rPr>
              <a:t>across the </a:t>
            </a:r>
            <a:r>
              <a:rPr sz="1200" b="1" dirty="0">
                <a:solidFill>
                  <a:srgbClr val="FFFFFF"/>
                </a:solidFill>
                <a:latin typeface="Droid Sans"/>
                <a:cs typeface="Droid Sans"/>
              </a:rPr>
              <a:t>UK </a:t>
            </a:r>
            <a:r>
              <a:rPr sz="1200" b="1" spc="-5" dirty="0">
                <a:solidFill>
                  <a:srgbClr val="FFFFFF"/>
                </a:solidFill>
                <a:latin typeface="Droid Sans"/>
                <a:cs typeface="Droid Sans"/>
              </a:rPr>
              <a:t>and in Australia and the </a:t>
            </a:r>
            <a:r>
              <a:rPr sz="1200" b="1" dirty="0">
                <a:solidFill>
                  <a:srgbClr val="FFFFFF"/>
                </a:solidFill>
                <a:latin typeface="Droid Sans"/>
                <a:cs typeface="Droid Sans"/>
              </a:rPr>
              <a:t>United States. </a:t>
            </a:r>
            <a:r>
              <a:rPr sz="1200" b="1" spc="-5" dirty="0">
                <a:solidFill>
                  <a:srgbClr val="FFFFFF"/>
                </a:solidFill>
                <a:latin typeface="Droid Sans"/>
                <a:cs typeface="Droid Sans"/>
              </a:rPr>
              <a:t>Most of our work is about </a:t>
            </a:r>
            <a:r>
              <a:rPr sz="1200" b="1" dirty="0">
                <a:solidFill>
                  <a:srgbClr val="FFFFFF"/>
                </a:solidFill>
                <a:latin typeface="Droid Sans"/>
                <a:cs typeface="Droid Sans"/>
              </a:rPr>
              <a:t>helping </a:t>
            </a:r>
            <a:r>
              <a:rPr sz="1200" b="1" spc="-5" dirty="0">
                <a:solidFill>
                  <a:srgbClr val="FFFFFF"/>
                </a:solidFill>
                <a:latin typeface="Droid Sans"/>
                <a:cs typeface="Droid Sans"/>
              </a:rPr>
              <a:t>teachers, </a:t>
            </a:r>
            <a:r>
              <a:rPr sz="1200" b="1" dirty="0">
                <a:solidFill>
                  <a:srgbClr val="FFFFFF"/>
                </a:solidFill>
                <a:latin typeface="Droid Sans"/>
                <a:cs typeface="Droid Sans"/>
              </a:rPr>
              <a:t>senior </a:t>
            </a:r>
            <a:r>
              <a:rPr sz="1200" b="1" spc="-5" dirty="0">
                <a:solidFill>
                  <a:srgbClr val="FFFFFF"/>
                </a:solidFill>
                <a:latin typeface="Droid Sans"/>
                <a:cs typeface="Droid Sans"/>
              </a:rPr>
              <a:t>leaders and </a:t>
            </a:r>
            <a:r>
              <a:rPr sz="1200" b="1" dirty="0">
                <a:solidFill>
                  <a:srgbClr val="FFFFFF"/>
                </a:solidFill>
                <a:latin typeface="Droid Sans"/>
                <a:cs typeface="Droid Sans"/>
              </a:rPr>
              <a:t>head </a:t>
            </a:r>
            <a:r>
              <a:rPr sz="1200" b="1" spc="-5" dirty="0">
                <a:solidFill>
                  <a:srgbClr val="FFFFFF"/>
                </a:solidFill>
                <a:latin typeface="Droid Sans"/>
                <a:cs typeface="Droid Sans"/>
              </a:rPr>
              <a:t>teachers to </a:t>
            </a:r>
            <a:r>
              <a:rPr lang="en-US" sz="1200" b="1" dirty="0">
                <a:solidFill>
                  <a:srgbClr val="FFFFFF"/>
                </a:solidFill>
                <a:latin typeface="Droid Sans"/>
                <a:cs typeface="Droid Sans"/>
              </a:rPr>
              <a:t>develop their </a:t>
            </a:r>
            <a:r>
              <a:rPr sz="1200" b="1" spc="-5" dirty="0">
                <a:solidFill>
                  <a:srgbClr val="FFFFFF"/>
                </a:solidFill>
                <a:latin typeface="Droid Sans"/>
                <a:cs typeface="Droid Sans"/>
              </a:rPr>
              <a:t>leadership</a:t>
            </a:r>
            <a:r>
              <a:rPr lang="en-US" sz="1200" b="1" spc="-10" dirty="0">
                <a:solidFill>
                  <a:srgbClr val="FFFFFF"/>
                </a:solidFill>
                <a:latin typeface="Droid Sans"/>
                <a:cs typeface="Droid Sans"/>
              </a:rPr>
              <a:t>, </a:t>
            </a:r>
            <a:r>
              <a:rPr lang="en-US" sz="1200" b="1" spc="-5" dirty="0">
                <a:solidFill>
                  <a:srgbClr val="FFFFFF"/>
                </a:solidFill>
                <a:latin typeface="Droid Sans"/>
                <a:cs typeface="Droid Sans"/>
              </a:rPr>
              <a:t>but we also support young people to build their personal resourcefulness and agency.</a:t>
            </a:r>
            <a:endParaRPr sz="1200" dirty="0">
              <a:latin typeface="Droid Sans"/>
              <a:cs typeface="Droid Sans"/>
            </a:endParaRPr>
          </a:p>
          <a:p>
            <a:pPr marL="71755">
              <a:lnSpc>
                <a:spcPct val="100000"/>
              </a:lnSpc>
              <a:spcBef>
                <a:spcPts val="484"/>
              </a:spcBef>
            </a:pPr>
            <a:r>
              <a:rPr sz="1200" b="1" i="1" spc="-5" dirty="0">
                <a:solidFill>
                  <a:schemeClr val="bg1"/>
                </a:solidFill>
                <a:latin typeface="Droid Sans"/>
                <a:cs typeface="Droid Sans"/>
                <a:hlinkClick r:id="rId3">
                  <a:extLst>
                    <a:ext uri="{A12FA001-AC4F-418D-AE19-62706E023703}">
                      <ahyp:hlinkClr xmlns:ahyp="http://schemas.microsoft.com/office/drawing/2018/hyperlinkcolor" val="tx"/>
                    </a:ext>
                  </a:extLst>
                </a:hlinkClick>
              </a:rPr>
              <a:t>www.bts.com/spark</a:t>
            </a:r>
            <a:endParaRPr sz="1200" dirty="0">
              <a:solidFill>
                <a:schemeClr val="bg1"/>
              </a:solidFill>
              <a:latin typeface="Droid Sans"/>
              <a:cs typeface="Droid Sans"/>
            </a:endParaRPr>
          </a:p>
        </p:txBody>
      </p:sp>
      <p:sp>
        <p:nvSpPr>
          <p:cNvPr id="7" name="object 4">
            <a:extLst>
              <a:ext uri="{FF2B5EF4-FFF2-40B4-BE49-F238E27FC236}">
                <a16:creationId xmlns:a16="http://schemas.microsoft.com/office/drawing/2014/main" id="{649D14DB-6F63-4C53-92DC-E0639A173AAA}"/>
              </a:ext>
            </a:extLst>
          </p:cNvPr>
          <p:cNvSpPr txBox="1"/>
          <p:nvPr/>
        </p:nvSpPr>
        <p:spPr>
          <a:xfrm>
            <a:off x="503238" y="5458191"/>
            <a:ext cx="6550691" cy="2515870"/>
          </a:xfrm>
          <a:prstGeom prst="rect">
            <a:avLst/>
          </a:prstGeom>
        </p:spPr>
        <p:txBody>
          <a:bodyPr vert="horz" wrap="square" lIns="0" tIns="81915" rIns="0" bIns="0" rtlCol="0">
            <a:spAutoFit/>
          </a:bodyPr>
          <a:lstStyle/>
          <a:p>
            <a:pPr marL="12700">
              <a:lnSpc>
                <a:spcPct val="100000"/>
              </a:lnSpc>
              <a:spcBef>
                <a:spcPts val="645"/>
              </a:spcBef>
            </a:pPr>
            <a:r>
              <a:rPr sz="2550" dirty="0">
                <a:solidFill>
                  <a:srgbClr val="114B8F"/>
                </a:solidFill>
                <a:latin typeface="Londrina Solid"/>
                <a:cs typeface="Londrina Solid"/>
              </a:rPr>
              <a:t>About the Jack </a:t>
            </a:r>
            <a:r>
              <a:rPr sz="2550" spc="-15" dirty="0">
                <a:solidFill>
                  <a:srgbClr val="114B8F"/>
                </a:solidFill>
                <a:latin typeface="Londrina Solid"/>
                <a:cs typeface="Londrina Solid"/>
              </a:rPr>
              <a:t>Petchey</a:t>
            </a:r>
            <a:r>
              <a:rPr sz="2550" spc="-140" dirty="0">
                <a:solidFill>
                  <a:srgbClr val="114B8F"/>
                </a:solidFill>
                <a:latin typeface="Londrina Solid"/>
                <a:cs typeface="Londrina Solid"/>
              </a:rPr>
              <a:t> </a:t>
            </a:r>
            <a:r>
              <a:rPr sz="2550" spc="-20" dirty="0">
                <a:solidFill>
                  <a:srgbClr val="114B8F"/>
                </a:solidFill>
                <a:latin typeface="Londrina Solid"/>
                <a:cs typeface="Londrina Solid"/>
              </a:rPr>
              <a:t>Foundation</a:t>
            </a:r>
            <a:endParaRPr sz="2550" dirty="0">
              <a:latin typeface="Londrina Solid"/>
              <a:cs typeface="Londrina Solid"/>
            </a:endParaRPr>
          </a:p>
          <a:p>
            <a:pPr marL="12700" marR="5080">
              <a:lnSpc>
                <a:spcPts val="1400"/>
              </a:lnSpc>
              <a:spcBef>
                <a:spcPts val="335"/>
              </a:spcBef>
            </a:pPr>
            <a:r>
              <a:rPr sz="1200" spc="-5" dirty="0">
                <a:solidFill>
                  <a:srgbClr val="2CACE1"/>
                </a:solidFill>
                <a:latin typeface="Droid Sans"/>
                <a:cs typeface="Droid Sans"/>
              </a:rPr>
              <a:t>Sir </a:t>
            </a:r>
            <a:r>
              <a:rPr sz="1200" dirty="0">
                <a:solidFill>
                  <a:srgbClr val="2CACE1"/>
                </a:solidFill>
                <a:latin typeface="Droid Sans"/>
                <a:cs typeface="Droid Sans"/>
              </a:rPr>
              <a:t>Jack </a:t>
            </a:r>
            <a:r>
              <a:rPr sz="1200" spc="-5" dirty="0">
                <a:solidFill>
                  <a:srgbClr val="2CACE1"/>
                </a:solidFill>
                <a:latin typeface="Droid Sans"/>
                <a:cs typeface="Droid Sans"/>
              </a:rPr>
              <a:t>Petchey CBE </a:t>
            </a:r>
            <a:r>
              <a:rPr sz="1200" dirty="0">
                <a:solidFill>
                  <a:srgbClr val="2CACE1"/>
                </a:solidFill>
                <a:latin typeface="Droid Sans"/>
                <a:cs typeface="Droid Sans"/>
              </a:rPr>
              <a:t>created the Jack </a:t>
            </a:r>
            <a:r>
              <a:rPr sz="1200" spc="-5" dirty="0">
                <a:solidFill>
                  <a:srgbClr val="2CACE1"/>
                </a:solidFill>
                <a:latin typeface="Droid Sans"/>
                <a:cs typeface="Droid Sans"/>
              </a:rPr>
              <a:t>Petchey Foundation </a:t>
            </a:r>
            <a:r>
              <a:rPr sz="1200" dirty="0">
                <a:solidFill>
                  <a:srgbClr val="2CACE1"/>
                </a:solidFill>
                <a:latin typeface="Droid Sans"/>
                <a:cs typeface="Droid Sans"/>
              </a:rPr>
              <a:t>to recognise the amazing</a:t>
            </a:r>
            <a:r>
              <a:rPr lang="en-US" sz="1200" dirty="0">
                <a:solidFill>
                  <a:srgbClr val="2CACE1"/>
                </a:solidFill>
                <a:latin typeface="Droid Sans"/>
                <a:cs typeface="Droid Sans"/>
              </a:rPr>
              <a:t> </a:t>
            </a:r>
            <a:r>
              <a:rPr sz="1200" dirty="0">
                <a:solidFill>
                  <a:srgbClr val="2CACE1"/>
                </a:solidFill>
                <a:latin typeface="Droid Sans"/>
                <a:cs typeface="Droid Sans"/>
              </a:rPr>
              <a:t>contributions  young people make to</a:t>
            </a:r>
            <a:r>
              <a:rPr sz="1200" spc="-5" dirty="0">
                <a:solidFill>
                  <a:srgbClr val="2CACE1"/>
                </a:solidFill>
                <a:latin typeface="Droid Sans"/>
                <a:cs typeface="Droid Sans"/>
              </a:rPr>
              <a:t> society.</a:t>
            </a:r>
            <a:endParaRPr sz="1200" dirty="0">
              <a:latin typeface="Droid Sans"/>
              <a:cs typeface="Droid Sans"/>
            </a:endParaRPr>
          </a:p>
          <a:p>
            <a:pPr marL="12700" marR="186690">
              <a:lnSpc>
                <a:spcPts val="1400"/>
              </a:lnSpc>
              <a:spcBef>
                <a:spcPts val="570"/>
              </a:spcBef>
            </a:pPr>
            <a:r>
              <a:rPr sz="1200" spc="-40" dirty="0">
                <a:solidFill>
                  <a:srgbClr val="2CACE1"/>
                </a:solidFill>
                <a:latin typeface="Droid Sans"/>
                <a:cs typeface="Droid Sans"/>
              </a:rPr>
              <a:t>To </a:t>
            </a:r>
            <a:r>
              <a:rPr sz="1200" dirty="0">
                <a:solidFill>
                  <a:srgbClr val="2CACE1"/>
                </a:solidFill>
                <a:latin typeface="Droid Sans"/>
                <a:cs typeface="Droid Sans"/>
              </a:rPr>
              <a:t>do this the </a:t>
            </a:r>
            <a:r>
              <a:rPr sz="1200" spc="-5" dirty="0">
                <a:solidFill>
                  <a:srgbClr val="2CACE1"/>
                </a:solidFill>
                <a:latin typeface="Droid Sans"/>
                <a:cs typeface="Droid Sans"/>
              </a:rPr>
              <a:t>Foundation </a:t>
            </a:r>
            <a:r>
              <a:rPr sz="1200" dirty="0">
                <a:solidFill>
                  <a:srgbClr val="2CACE1"/>
                </a:solidFill>
                <a:latin typeface="Droid Sans"/>
                <a:cs typeface="Droid Sans"/>
              </a:rPr>
              <a:t>has invested £1</a:t>
            </a:r>
            <a:r>
              <a:rPr lang="en-US" sz="1200" dirty="0">
                <a:solidFill>
                  <a:srgbClr val="2CACE1"/>
                </a:solidFill>
                <a:latin typeface="Droid Sans"/>
                <a:cs typeface="Droid Sans"/>
              </a:rPr>
              <a:t>24</a:t>
            </a:r>
            <a:r>
              <a:rPr sz="1200" dirty="0">
                <a:solidFill>
                  <a:srgbClr val="2CACE1"/>
                </a:solidFill>
                <a:latin typeface="Droid Sans"/>
                <a:cs typeface="Droid Sans"/>
              </a:rPr>
              <a:t> million in </a:t>
            </a:r>
            <a:r>
              <a:rPr sz="1200" spc="-5" dirty="0">
                <a:solidFill>
                  <a:srgbClr val="2CACE1"/>
                </a:solidFill>
                <a:latin typeface="Droid Sans"/>
                <a:cs typeface="Droid Sans"/>
              </a:rPr>
              <a:t>programmes </a:t>
            </a:r>
            <a:r>
              <a:rPr sz="1200" dirty="0">
                <a:solidFill>
                  <a:srgbClr val="2CACE1"/>
                </a:solidFill>
                <a:latin typeface="Droid Sans"/>
                <a:cs typeface="Droid Sans"/>
              </a:rPr>
              <a:t>that benefit young people  aged 11-25 across </a:t>
            </a:r>
            <a:r>
              <a:rPr sz="1200" spc="-5" dirty="0">
                <a:solidFill>
                  <a:srgbClr val="2CACE1"/>
                </a:solidFill>
                <a:latin typeface="Droid Sans"/>
                <a:cs typeface="Droid Sans"/>
              </a:rPr>
              <a:t>London </a:t>
            </a:r>
            <a:r>
              <a:rPr sz="1200" dirty="0">
                <a:solidFill>
                  <a:srgbClr val="2CACE1"/>
                </a:solidFill>
                <a:latin typeface="Droid Sans"/>
                <a:cs typeface="Droid Sans"/>
              </a:rPr>
              <a:t>and Essex. </a:t>
            </a:r>
            <a:r>
              <a:rPr sz="1200" spc="-5" dirty="0">
                <a:solidFill>
                  <a:srgbClr val="2CACE1"/>
                </a:solidFill>
                <a:latin typeface="Droid Sans"/>
                <a:cs typeface="Droid Sans"/>
              </a:rPr>
              <a:t>The Foundation supports </a:t>
            </a:r>
            <a:r>
              <a:rPr sz="1200" dirty="0">
                <a:solidFill>
                  <a:srgbClr val="2CACE1"/>
                </a:solidFill>
                <a:latin typeface="Droid Sans"/>
                <a:cs typeface="Droid Sans"/>
              </a:rPr>
              <a:t>a </a:t>
            </a:r>
            <a:r>
              <a:rPr sz="1200" spc="-5" dirty="0">
                <a:solidFill>
                  <a:srgbClr val="2CACE1"/>
                </a:solidFill>
                <a:latin typeface="Droid Sans"/>
                <a:cs typeface="Droid Sans"/>
              </a:rPr>
              <a:t>wide </a:t>
            </a:r>
            <a:r>
              <a:rPr sz="1200" dirty="0">
                <a:solidFill>
                  <a:srgbClr val="2CACE1"/>
                </a:solidFill>
                <a:latin typeface="Droid Sans"/>
                <a:cs typeface="Droid Sans"/>
              </a:rPr>
              <a:t>variety </a:t>
            </a:r>
            <a:r>
              <a:rPr sz="1200" spc="-5" dirty="0">
                <a:solidFill>
                  <a:srgbClr val="2CACE1"/>
                </a:solidFill>
                <a:latin typeface="Droid Sans"/>
                <a:cs typeface="Droid Sans"/>
              </a:rPr>
              <a:t>of schemes </a:t>
            </a:r>
            <a:r>
              <a:rPr sz="1200" dirty="0">
                <a:solidFill>
                  <a:srgbClr val="2CACE1"/>
                </a:solidFill>
                <a:latin typeface="Droid Sans"/>
                <a:cs typeface="Droid Sans"/>
              </a:rPr>
              <a:t>in  areas </a:t>
            </a:r>
            <a:r>
              <a:rPr sz="1200" spc="-5" dirty="0">
                <a:solidFill>
                  <a:srgbClr val="2CACE1"/>
                </a:solidFill>
                <a:latin typeface="Droid Sans"/>
                <a:cs typeface="Droid Sans"/>
              </a:rPr>
              <a:t>ranging from sport </a:t>
            </a:r>
            <a:r>
              <a:rPr sz="1200" dirty="0">
                <a:solidFill>
                  <a:srgbClr val="2CACE1"/>
                </a:solidFill>
                <a:latin typeface="Droid Sans"/>
                <a:cs typeface="Droid Sans"/>
              </a:rPr>
              <a:t>to </a:t>
            </a:r>
            <a:r>
              <a:rPr sz="1200" spc="-5" dirty="0">
                <a:solidFill>
                  <a:srgbClr val="2CACE1"/>
                </a:solidFill>
                <a:latin typeface="Droid Sans"/>
                <a:cs typeface="Droid Sans"/>
              </a:rPr>
              <a:t>science, </a:t>
            </a:r>
            <a:r>
              <a:rPr sz="1200" dirty="0">
                <a:solidFill>
                  <a:srgbClr val="2CACE1"/>
                </a:solidFill>
                <a:latin typeface="Droid Sans"/>
                <a:cs typeface="Droid Sans"/>
              </a:rPr>
              <a:t>art to internships, </a:t>
            </a:r>
            <a:r>
              <a:rPr sz="1200" spc="-5" dirty="0">
                <a:solidFill>
                  <a:srgbClr val="2CACE1"/>
                </a:solidFill>
                <a:latin typeface="Droid Sans"/>
                <a:cs typeface="Droid Sans"/>
              </a:rPr>
              <a:t>vlogging </a:t>
            </a:r>
            <a:r>
              <a:rPr sz="1200" dirty="0">
                <a:solidFill>
                  <a:srgbClr val="2CACE1"/>
                </a:solidFill>
                <a:latin typeface="Droid Sans"/>
                <a:cs typeface="Droid Sans"/>
              </a:rPr>
              <a:t>to volunteering.</a:t>
            </a:r>
            <a:endParaRPr sz="1200" dirty="0">
              <a:latin typeface="Droid Sans"/>
              <a:cs typeface="Droid Sans"/>
            </a:endParaRPr>
          </a:p>
          <a:p>
            <a:pPr marL="12700" marR="398780">
              <a:lnSpc>
                <a:spcPts val="1400"/>
              </a:lnSpc>
              <a:spcBef>
                <a:spcPts val="565"/>
              </a:spcBef>
            </a:pPr>
            <a:r>
              <a:rPr sz="1200" spc="-5" dirty="0">
                <a:solidFill>
                  <a:srgbClr val="2CACE1"/>
                </a:solidFill>
                <a:latin typeface="Droid Sans"/>
                <a:cs typeface="Droid Sans"/>
              </a:rPr>
              <a:t>The Foundation’s </a:t>
            </a:r>
            <a:r>
              <a:rPr sz="1200" dirty="0">
                <a:solidFill>
                  <a:srgbClr val="2CACE1"/>
                </a:solidFill>
                <a:latin typeface="Droid Sans"/>
                <a:cs typeface="Droid Sans"/>
              </a:rPr>
              <a:t>major </a:t>
            </a:r>
            <a:r>
              <a:rPr sz="1200" spc="-5" dirty="0">
                <a:solidFill>
                  <a:srgbClr val="2CACE1"/>
                </a:solidFill>
                <a:latin typeface="Droid Sans"/>
                <a:cs typeface="Droid Sans"/>
              </a:rPr>
              <a:t>programme </a:t>
            </a:r>
            <a:r>
              <a:rPr sz="1200" dirty="0">
                <a:solidFill>
                  <a:srgbClr val="2CACE1"/>
                </a:solidFill>
                <a:latin typeface="Droid Sans"/>
                <a:cs typeface="Droid Sans"/>
              </a:rPr>
              <a:t>is the Jack </a:t>
            </a:r>
            <a:r>
              <a:rPr sz="1200" spc="-5" dirty="0">
                <a:solidFill>
                  <a:srgbClr val="2CACE1"/>
                </a:solidFill>
                <a:latin typeface="Droid Sans"/>
                <a:cs typeface="Droid Sans"/>
              </a:rPr>
              <a:t>Petchey </a:t>
            </a:r>
            <a:r>
              <a:rPr sz="1200" dirty="0">
                <a:solidFill>
                  <a:srgbClr val="2CACE1"/>
                </a:solidFill>
                <a:latin typeface="Droid Sans"/>
                <a:cs typeface="Droid Sans"/>
              </a:rPr>
              <a:t>Achievement Award </a:t>
            </a:r>
            <a:r>
              <a:rPr sz="1200" spc="-5" dirty="0">
                <a:solidFill>
                  <a:srgbClr val="2CACE1"/>
                </a:solidFill>
                <a:latin typeface="Droid Sans"/>
                <a:cs typeface="Droid Sans"/>
              </a:rPr>
              <a:t>scheme,</a:t>
            </a:r>
            <a:r>
              <a:rPr lang="en-US" sz="1200" spc="-5" dirty="0">
                <a:solidFill>
                  <a:srgbClr val="2CACE1"/>
                </a:solidFill>
                <a:latin typeface="Droid Sans"/>
                <a:cs typeface="Droid Sans"/>
              </a:rPr>
              <a:t> </a:t>
            </a:r>
            <a:r>
              <a:rPr sz="1200" spc="-5" dirty="0">
                <a:solidFill>
                  <a:srgbClr val="2CACE1"/>
                </a:solidFill>
                <a:latin typeface="Droid Sans"/>
                <a:cs typeface="Droid Sans"/>
              </a:rPr>
              <a:t>which operates </a:t>
            </a:r>
            <a:r>
              <a:rPr sz="1200" dirty="0">
                <a:solidFill>
                  <a:srgbClr val="2CACE1"/>
                </a:solidFill>
                <a:latin typeface="Droid Sans"/>
                <a:cs typeface="Droid Sans"/>
              </a:rPr>
              <a:t>in 1,600 </a:t>
            </a:r>
            <a:r>
              <a:rPr sz="1200" spc="-5" dirty="0">
                <a:solidFill>
                  <a:srgbClr val="2CACE1"/>
                </a:solidFill>
                <a:latin typeface="Droid Sans"/>
                <a:cs typeface="Droid Sans"/>
              </a:rPr>
              <a:t>grassroots </a:t>
            </a:r>
            <a:r>
              <a:rPr sz="1200" dirty="0">
                <a:solidFill>
                  <a:srgbClr val="2CACE1"/>
                </a:solidFill>
                <a:latin typeface="Droid Sans"/>
                <a:cs typeface="Droid Sans"/>
              </a:rPr>
              <a:t>youth clubs, youth </a:t>
            </a:r>
            <a:r>
              <a:rPr sz="1200" spc="-10" dirty="0">
                <a:solidFill>
                  <a:srgbClr val="2CACE1"/>
                </a:solidFill>
                <a:latin typeface="Droid Sans"/>
                <a:cs typeface="Droid Sans"/>
              </a:rPr>
              <a:t>organisations </a:t>
            </a:r>
            <a:r>
              <a:rPr sz="1200" dirty="0">
                <a:solidFill>
                  <a:srgbClr val="2CACE1"/>
                </a:solidFill>
                <a:latin typeface="Droid Sans"/>
                <a:cs typeface="Droid Sans"/>
              </a:rPr>
              <a:t>and </a:t>
            </a:r>
            <a:r>
              <a:rPr sz="1200" spc="-5" dirty="0">
                <a:solidFill>
                  <a:srgbClr val="2CACE1"/>
                </a:solidFill>
                <a:latin typeface="Droid Sans"/>
                <a:cs typeface="Droid Sans"/>
              </a:rPr>
              <a:t>secondary schools, </a:t>
            </a:r>
            <a:r>
              <a:rPr sz="1200" dirty="0">
                <a:solidFill>
                  <a:srgbClr val="2CACE1"/>
                </a:solidFill>
                <a:latin typeface="Droid Sans"/>
                <a:cs typeface="Droid Sans"/>
              </a:rPr>
              <a:t>Each  young </a:t>
            </a:r>
            <a:r>
              <a:rPr sz="1200" spc="-5" dirty="0">
                <a:solidFill>
                  <a:srgbClr val="2CACE1"/>
                </a:solidFill>
                <a:latin typeface="Droid Sans"/>
                <a:cs typeface="Droid Sans"/>
              </a:rPr>
              <a:t>winner </a:t>
            </a:r>
            <a:r>
              <a:rPr sz="1200" dirty="0">
                <a:solidFill>
                  <a:srgbClr val="2CACE1"/>
                </a:solidFill>
                <a:latin typeface="Droid Sans"/>
                <a:cs typeface="Droid Sans"/>
              </a:rPr>
              <a:t>can choose how best to </a:t>
            </a:r>
            <a:r>
              <a:rPr sz="1200" spc="-5" dirty="0">
                <a:solidFill>
                  <a:srgbClr val="2CACE1"/>
                </a:solidFill>
                <a:latin typeface="Droid Sans"/>
                <a:cs typeface="Droid Sans"/>
              </a:rPr>
              <a:t>spend </a:t>
            </a:r>
            <a:r>
              <a:rPr sz="1200" dirty="0">
                <a:solidFill>
                  <a:srgbClr val="2CACE1"/>
                </a:solidFill>
                <a:latin typeface="Droid Sans"/>
                <a:cs typeface="Droid Sans"/>
              </a:rPr>
              <a:t>a £250 </a:t>
            </a:r>
            <a:r>
              <a:rPr sz="1200" spc="-5" dirty="0">
                <a:solidFill>
                  <a:srgbClr val="2CACE1"/>
                </a:solidFill>
                <a:latin typeface="Droid Sans"/>
                <a:cs typeface="Droid Sans"/>
              </a:rPr>
              <a:t>grant </a:t>
            </a:r>
            <a:r>
              <a:rPr sz="1200" dirty="0">
                <a:solidFill>
                  <a:srgbClr val="2CACE1"/>
                </a:solidFill>
                <a:latin typeface="Droid Sans"/>
                <a:cs typeface="Droid Sans"/>
              </a:rPr>
              <a:t>to benefit their </a:t>
            </a:r>
            <a:r>
              <a:rPr sz="1200" spc="-10" dirty="0">
                <a:solidFill>
                  <a:srgbClr val="2CACE1"/>
                </a:solidFill>
                <a:latin typeface="Droid Sans"/>
                <a:cs typeface="Droid Sans"/>
              </a:rPr>
              <a:t>organisation </a:t>
            </a:r>
            <a:r>
              <a:rPr sz="1200" spc="-5" dirty="0">
                <a:solidFill>
                  <a:srgbClr val="2CACE1"/>
                </a:solidFill>
                <a:latin typeface="Droid Sans"/>
                <a:cs typeface="Droid Sans"/>
              </a:rPr>
              <a:t>or  school.</a:t>
            </a:r>
            <a:endParaRPr sz="1200" dirty="0">
              <a:latin typeface="Droid Sans"/>
              <a:cs typeface="Droid Sans"/>
            </a:endParaRPr>
          </a:p>
          <a:p>
            <a:pPr marL="12700">
              <a:lnSpc>
                <a:spcPct val="100000"/>
              </a:lnSpc>
              <a:spcBef>
                <a:spcPts val="484"/>
              </a:spcBef>
            </a:pPr>
            <a:r>
              <a:rPr sz="1200" i="1" spc="-5" dirty="0">
                <a:solidFill>
                  <a:srgbClr val="114B8F"/>
                </a:solidFill>
                <a:latin typeface="Droid Sans"/>
                <a:cs typeface="Droid Sans"/>
                <a:hlinkClick r:id="rId4"/>
              </a:rPr>
              <a:t>www.jackpetcheyfoundation.org.uk/</a:t>
            </a:r>
            <a:endParaRPr sz="1200" dirty="0">
              <a:latin typeface="Droid Sans"/>
              <a:cs typeface="Droid Sans"/>
            </a:endParaRPr>
          </a:p>
        </p:txBody>
      </p:sp>
    </p:spTree>
    <p:extLst>
      <p:ext uri="{BB962C8B-B14F-4D97-AF65-F5344CB8AC3E}">
        <p14:creationId xmlns:p14="http://schemas.microsoft.com/office/powerpoint/2010/main" val="187293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DBA0F21-5D34-46D1-8373-EEDAE6597599}"/>
              </a:ext>
            </a:extLst>
          </p:cNvPr>
          <p:cNvSpPr txBox="1"/>
          <p:nvPr/>
        </p:nvSpPr>
        <p:spPr>
          <a:xfrm>
            <a:off x="503238" y="7832218"/>
            <a:ext cx="6553201" cy="2486313"/>
          </a:xfrm>
          <a:prstGeom prst="rect">
            <a:avLst/>
          </a:prstGeom>
          <a:solidFill>
            <a:schemeClr val="accent4">
              <a:lumMod val="20000"/>
              <a:lumOff val="80000"/>
            </a:schemeClr>
          </a:solidFill>
        </p:spPr>
        <p:txBody>
          <a:bodyPr wrap="square" tIns="108000" rtlCol="0">
            <a:noAutofit/>
          </a:bodyPr>
          <a:lstStyle/>
          <a:p>
            <a:endParaRPr lang="en-US" sz="1100" baseline="300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8" name="Rectangle 7">
            <a:extLst>
              <a:ext uri="{FF2B5EF4-FFF2-40B4-BE49-F238E27FC236}">
                <a16:creationId xmlns:a16="http://schemas.microsoft.com/office/drawing/2014/main" id="{7D414CDC-AEC5-44F8-B4D4-C0DA76FE322B}"/>
              </a:ext>
            </a:extLst>
          </p:cNvPr>
          <p:cNvSpPr/>
          <p:nvPr/>
        </p:nvSpPr>
        <p:spPr>
          <a:xfrm>
            <a:off x="4295273" y="2229760"/>
            <a:ext cx="2753545" cy="5795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84138">
              <a:lnSpc>
                <a:spcPct val="100000"/>
              </a:lnSpc>
              <a:spcBef>
                <a:spcPts val="1235"/>
              </a:spcBef>
            </a:pPr>
            <a:r>
              <a:rPr lang="en-US" sz="1050" b="1" dirty="0">
                <a:solidFill>
                  <a:schemeClr val="tx1"/>
                </a:solidFill>
                <a:latin typeface="Droid Sans"/>
                <a:cs typeface="Droid Sans"/>
              </a:rPr>
              <a:t>Malala Yousafzai, student and activist</a:t>
            </a:r>
          </a:p>
          <a:p>
            <a:pPr marL="84138">
              <a:lnSpc>
                <a:spcPct val="100000"/>
              </a:lnSpc>
              <a:spcBef>
                <a:spcPts val="600"/>
              </a:spcBef>
            </a:pPr>
            <a:r>
              <a:rPr lang="en-US" sz="1050" dirty="0">
                <a:solidFill>
                  <a:schemeClr val="tx1"/>
                </a:solidFill>
                <a:latin typeface="Droid Sans"/>
                <a:cs typeface="Droid Sans"/>
              </a:rPr>
              <a:t>Malala believes that every girl has the right to be educated, regardless of their religion or social standing. Malala grew up in Pakistan and campaigned  publicly about girls’ right to education when she was still a school student.</a:t>
            </a:r>
          </a:p>
          <a:p>
            <a:pPr marL="84138">
              <a:lnSpc>
                <a:spcPct val="100000"/>
              </a:lnSpc>
              <a:spcBef>
                <a:spcPts val="600"/>
              </a:spcBef>
            </a:pPr>
            <a:r>
              <a:rPr lang="en-US" sz="1050" dirty="0">
                <a:solidFill>
                  <a:schemeClr val="tx1"/>
                </a:solidFill>
                <a:latin typeface="Droid Sans"/>
                <a:cs typeface="Droid Sans"/>
              </a:rPr>
              <a:t>This made her a target for the Taliban and she was shot in the head aged just 15. She now  lives in the UK, studies at the University of Oxford and still campaigns globally. Her love of learning (which is a key part of a growth mindset) is so strong that she risked her life in  Pakistan to stand up for what she believed in.</a:t>
            </a: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a:p>
            <a:pPr marL="84138">
              <a:lnSpc>
                <a:spcPct val="100000"/>
              </a:lnSpc>
              <a:spcBef>
                <a:spcPts val="1235"/>
              </a:spcBef>
            </a:pPr>
            <a:endParaRPr lang="en-US" sz="1050" dirty="0">
              <a:solidFill>
                <a:schemeClr val="tx1"/>
              </a:solidFill>
              <a:latin typeface="Droid Sans"/>
              <a:cs typeface="Droid Sans"/>
            </a:endParaRPr>
          </a:p>
        </p:txBody>
      </p:sp>
      <p:pic>
        <p:nvPicPr>
          <p:cNvPr id="13" name="Picture 12" descr="A person who is smiling and looking at the camera&#10;&#10;Description automatically generated">
            <a:extLst>
              <a:ext uri="{FF2B5EF4-FFF2-40B4-BE49-F238E27FC236}">
                <a16:creationId xmlns:a16="http://schemas.microsoft.com/office/drawing/2014/main" id="{8C8ECAE2-29BD-46CC-8361-C29B32CB11AF}"/>
              </a:ext>
            </a:extLst>
          </p:cNvPr>
          <p:cNvPicPr>
            <a:picLocks noChangeAspect="1"/>
          </p:cNvPicPr>
          <p:nvPr/>
        </p:nvPicPr>
        <p:blipFill rotWithShape="1">
          <a:blip r:embed="rId2">
            <a:extLst>
              <a:ext uri="{28A0092B-C50C-407E-A947-70E740481C1C}">
                <a14:useLocalDpi xmlns:a14="http://schemas.microsoft.com/office/drawing/2010/main" val="0"/>
              </a:ext>
            </a:extLst>
          </a:blip>
          <a:srcRect l="17411" r="25430"/>
          <a:stretch/>
        </p:blipFill>
        <p:spPr>
          <a:xfrm>
            <a:off x="4484112" y="5228485"/>
            <a:ext cx="2369702" cy="2486313"/>
          </a:xfrm>
          <a:prstGeom prst="rect">
            <a:avLst/>
          </a:prstGeom>
        </p:spPr>
      </p:pic>
      <p:sp>
        <p:nvSpPr>
          <p:cNvPr id="14" name="object 5">
            <a:extLst>
              <a:ext uri="{FF2B5EF4-FFF2-40B4-BE49-F238E27FC236}">
                <a16:creationId xmlns:a16="http://schemas.microsoft.com/office/drawing/2014/main" id="{C77D2A99-5B15-4532-9168-6085A43CD9FF}"/>
              </a:ext>
            </a:extLst>
          </p:cNvPr>
          <p:cNvSpPr/>
          <p:nvPr/>
        </p:nvSpPr>
        <p:spPr>
          <a:xfrm>
            <a:off x="510857" y="1204914"/>
            <a:ext cx="6545582" cy="907426"/>
          </a:xfrm>
          <a:custGeom>
            <a:avLst/>
            <a:gdLst/>
            <a:ahLst/>
            <a:cxnLst/>
            <a:rect l="l" t="t" r="r" b="b"/>
            <a:pathLst>
              <a:path w="6645909" h="1036955">
                <a:moveTo>
                  <a:pt x="0" y="1036586"/>
                </a:moveTo>
                <a:lnTo>
                  <a:pt x="6645605" y="1036586"/>
                </a:lnTo>
                <a:lnTo>
                  <a:pt x="6645605" y="0"/>
                </a:lnTo>
                <a:lnTo>
                  <a:pt x="0" y="0"/>
                </a:lnTo>
                <a:lnTo>
                  <a:pt x="0" y="1036586"/>
                </a:lnTo>
                <a:close/>
              </a:path>
            </a:pathLst>
          </a:custGeom>
          <a:solidFill>
            <a:srgbClr val="D9FBE7"/>
          </a:solidFill>
        </p:spPr>
        <p:txBody>
          <a:bodyPr wrap="square" lIns="108000" tIns="0" rIns="0" bIns="0" rtlCol="0" anchor="ctr"/>
          <a:lstStyle/>
          <a:p>
            <a:pPr marL="12700" marR="148590">
              <a:lnSpc>
                <a:spcPts val="1400"/>
              </a:lnSpc>
              <a:spcBef>
                <a:spcPts val="180"/>
              </a:spcBef>
            </a:pPr>
            <a:r>
              <a:rPr lang="en-US" sz="1050" spc="-5" dirty="0">
                <a:solidFill>
                  <a:srgbClr val="231F20"/>
                </a:solidFill>
                <a:latin typeface="Droid Sans"/>
                <a:cs typeface="Droid Sans"/>
              </a:rPr>
              <a:t>Understanding </a:t>
            </a:r>
            <a:r>
              <a:rPr lang="en-US" sz="1050" dirty="0">
                <a:solidFill>
                  <a:srgbClr val="231F20"/>
                </a:solidFill>
                <a:latin typeface="Droid Sans"/>
                <a:cs typeface="Droid Sans"/>
              </a:rPr>
              <a:t>mindset and </a:t>
            </a:r>
            <a:r>
              <a:rPr lang="en-US" sz="1050" spc="-5" dirty="0">
                <a:solidFill>
                  <a:srgbClr val="231F20"/>
                </a:solidFill>
                <a:latin typeface="Droid Sans"/>
                <a:cs typeface="Droid Sans"/>
              </a:rPr>
              <a:t>why </a:t>
            </a:r>
            <a:r>
              <a:rPr lang="en-US" sz="1050" dirty="0">
                <a:solidFill>
                  <a:srgbClr val="231F20"/>
                </a:solidFill>
                <a:latin typeface="Droid Sans"/>
                <a:cs typeface="Droid Sans"/>
              </a:rPr>
              <a:t>it matters is at the heart </a:t>
            </a:r>
            <a:r>
              <a:rPr lang="en-US" sz="1050" spc="-5" dirty="0">
                <a:solidFill>
                  <a:srgbClr val="231F20"/>
                </a:solidFill>
                <a:latin typeface="Droid Sans"/>
                <a:cs typeface="Droid Sans"/>
              </a:rPr>
              <a:t>of </a:t>
            </a:r>
            <a:r>
              <a:rPr lang="en-US" sz="1050" dirty="0">
                <a:solidFill>
                  <a:srgbClr val="231F20"/>
                </a:solidFill>
                <a:latin typeface="Droid Sans"/>
                <a:cs typeface="Droid Sans"/>
              </a:rPr>
              <a:t>the </a:t>
            </a:r>
            <a:r>
              <a:rPr lang="en-US" sz="1050" spc="-5" dirty="0">
                <a:solidFill>
                  <a:srgbClr val="231F20"/>
                </a:solidFill>
                <a:latin typeface="Droid Sans"/>
                <a:cs typeface="Droid Sans"/>
              </a:rPr>
              <a:t>Spark </a:t>
            </a:r>
            <a:r>
              <a:rPr lang="en-US" sz="1050" spc="-5" dirty="0" err="1">
                <a:solidFill>
                  <a:srgbClr val="231F20"/>
                </a:solidFill>
                <a:latin typeface="Droid Sans"/>
                <a:cs typeface="Droid Sans"/>
              </a:rPr>
              <a:t>Programme</a:t>
            </a:r>
            <a:r>
              <a:rPr lang="en-US" sz="1050" spc="-5" dirty="0">
                <a:solidFill>
                  <a:srgbClr val="231F20"/>
                </a:solidFill>
                <a:latin typeface="Droid Sans"/>
                <a:cs typeface="Droid Sans"/>
              </a:rPr>
              <a:t>. By  </a:t>
            </a:r>
            <a:r>
              <a:rPr lang="en-US" sz="1050" b="1" spc="-5" dirty="0">
                <a:solidFill>
                  <a:srgbClr val="231F20"/>
                </a:solidFill>
                <a:latin typeface="Droid Sans"/>
                <a:cs typeface="Droid Sans"/>
              </a:rPr>
              <a:t>Mindset </a:t>
            </a:r>
            <a:r>
              <a:rPr lang="en-US" sz="1050" spc="-5" dirty="0">
                <a:solidFill>
                  <a:srgbClr val="231F20"/>
                </a:solidFill>
                <a:latin typeface="Droid Sans"/>
                <a:cs typeface="Droid Sans"/>
              </a:rPr>
              <a:t>we </a:t>
            </a:r>
            <a:r>
              <a:rPr lang="en-US" sz="1050" dirty="0">
                <a:solidFill>
                  <a:srgbClr val="231F20"/>
                </a:solidFill>
                <a:latin typeface="Droid Sans"/>
                <a:cs typeface="Droid Sans"/>
              </a:rPr>
              <a:t>mean </a:t>
            </a:r>
            <a:r>
              <a:rPr lang="en-US" sz="1050" b="1" spc="-5" dirty="0">
                <a:solidFill>
                  <a:srgbClr val="231F20"/>
                </a:solidFill>
                <a:latin typeface="Droid Sans"/>
                <a:cs typeface="Droid Sans"/>
              </a:rPr>
              <a:t>our way of </a:t>
            </a:r>
            <a:r>
              <a:rPr lang="en-US" sz="1050" b="1" dirty="0">
                <a:solidFill>
                  <a:srgbClr val="231F20"/>
                </a:solidFill>
                <a:latin typeface="Droid Sans"/>
                <a:cs typeface="Droid Sans"/>
              </a:rPr>
              <a:t>thinking, </a:t>
            </a:r>
            <a:r>
              <a:rPr lang="en-US" sz="1050" b="1" spc="-5" dirty="0">
                <a:solidFill>
                  <a:srgbClr val="231F20"/>
                </a:solidFill>
                <a:latin typeface="Droid Sans"/>
                <a:cs typeface="Droid Sans"/>
              </a:rPr>
              <a:t>our </a:t>
            </a:r>
            <a:r>
              <a:rPr lang="en-US" sz="1050" b="1" dirty="0">
                <a:solidFill>
                  <a:srgbClr val="231F20"/>
                </a:solidFill>
                <a:latin typeface="Droid Sans"/>
                <a:cs typeface="Droid Sans"/>
              </a:rPr>
              <a:t>attitudes and </a:t>
            </a:r>
            <a:r>
              <a:rPr lang="en-US" sz="1050" b="1" spc="-5" dirty="0">
                <a:solidFill>
                  <a:srgbClr val="231F20"/>
                </a:solidFill>
                <a:latin typeface="Droid Sans"/>
                <a:cs typeface="Droid Sans"/>
              </a:rPr>
              <a:t>our </a:t>
            </a:r>
            <a:r>
              <a:rPr lang="en-US" sz="1050" b="1" dirty="0">
                <a:solidFill>
                  <a:srgbClr val="231F20"/>
                </a:solidFill>
                <a:latin typeface="Droid Sans"/>
                <a:cs typeface="Droid Sans"/>
              </a:rPr>
              <a:t>beliefs about the </a:t>
            </a:r>
            <a:r>
              <a:rPr lang="en-US" sz="1050" b="1" spc="-5" dirty="0">
                <a:solidFill>
                  <a:srgbClr val="231F20"/>
                </a:solidFill>
                <a:latin typeface="Droid Sans"/>
                <a:cs typeface="Droid Sans"/>
              </a:rPr>
              <a:t>world</a:t>
            </a:r>
            <a:r>
              <a:rPr lang="en-US" sz="1050" spc="-5" dirty="0">
                <a:solidFill>
                  <a:srgbClr val="231F20"/>
                </a:solidFill>
                <a:latin typeface="Droid Sans"/>
                <a:cs typeface="Droid Sans"/>
              </a:rPr>
              <a:t>. These  </a:t>
            </a:r>
            <a:r>
              <a:rPr lang="en-US" sz="1050" dirty="0">
                <a:solidFill>
                  <a:srgbClr val="231F20"/>
                </a:solidFill>
                <a:latin typeface="Droid Sans"/>
                <a:cs typeface="Droid Sans"/>
              </a:rPr>
              <a:t>influence how </a:t>
            </a:r>
            <a:r>
              <a:rPr lang="en-US" sz="1050" spc="-5" dirty="0">
                <a:solidFill>
                  <a:srgbClr val="231F20"/>
                </a:solidFill>
                <a:latin typeface="Droid Sans"/>
                <a:cs typeface="Droid Sans"/>
              </a:rPr>
              <a:t>we </a:t>
            </a:r>
            <a:r>
              <a:rPr lang="en-US" sz="1050" dirty="0">
                <a:solidFill>
                  <a:srgbClr val="231F20"/>
                </a:solidFill>
                <a:latin typeface="Droid Sans"/>
                <a:cs typeface="Droid Sans"/>
              </a:rPr>
              <a:t>behave, how </a:t>
            </a:r>
            <a:r>
              <a:rPr lang="en-US" sz="1050" spc="-5" dirty="0">
                <a:solidFill>
                  <a:srgbClr val="231F20"/>
                </a:solidFill>
                <a:latin typeface="Droid Sans"/>
                <a:cs typeface="Droid Sans"/>
              </a:rPr>
              <a:t>we </a:t>
            </a:r>
            <a:r>
              <a:rPr lang="en-US" sz="1050" dirty="0">
                <a:solidFill>
                  <a:srgbClr val="231F20"/>
                </a:solidFill>
                <a:latin typeface="Droid Sans"/>
                <a:cs typeface="Droid Sans"/>
              </a:rPr>
              <a:t>communicate and how </a:t>
            </a:r>
            <a:r>
              <a:rPr lang="en-US" sz="1050" spc="-5" dirty="0">
                <a:solidFill>
                  <a:srgbClr val="231F20"/>
                </a:solidFill>
                <a:latin typeface="Droid Sans"/>
                <a:cs typeface="Droid Sans"/>
              </a:rPr>
              <a:t>we </a:t>
            </a:r>
            <a:r>
              <a:rPr lang="en-US" sz="1050" dirty="0">
                <a:solidFill>
                  <a:srgbClr val="231F20"/>
                </a:solidFill>
                <a:latin typeface="Droid Sans"/>
                <a:cs typeface="Droid Sans"/>
              </a:rPr>
              <a:t>deal </a:t>
            </a:r>
            <a:r>
              <a:rPr lang="en-US" sz="1050" spc="-5" dirty="0">
                <a:solidFill>
                  <a:srgbClr val="231F20"/>
                </a:solidFill>
                <a:latin typeface="Droid Sans"/>
                <a:cs typeface="Droid Sans"/>
              </a:rPr>
              <a:t>with </a:t>
            </a:r>
            <a:r>
              <a:rPr lang="en-US" sz="1050" dirty="0">
                <a:solidFill>
                  <a:srgbClr val="231F20"/>
                </a:solidFill>
                <a:latin typeface="Droid Sans"/>
                <a:cs typeface="Droid Sans"/>
              </a:rPr>
              <a:t>challenges and  </a:t>
            </a:r>
            <a:r>
              <a:rPr lang="en-US" sz="1050" spc="-5" dirty="0">
                <a:solidFill>
                  <a:srgbClr val="231F20"/>
                </a:solidFill>
                <a:latin typeface="Droid Sans"/>
                <a:cs typeface="Droid Sans"/>
              </a:rPr>
              <a:t>opportunities. Our </a:t>
            </a:r>
            <a:r>
              <a:rPr lang="en-US" sz="1050" dirty="0">
                <a:solidFill>
                  <a:srgbClr val="231F20"/>
                </a:solidFill>
                <a:latin typeface="Droid Sans"/>
                <a:cs typeface="Droid Sans"/>
              </a:rPr>
              <a:t>mindsets can help us to </a:t>
            </a:r>
            <a:r>
              <a:rPr lang="en-US" sz="1050" b="1" spc="-5" dirty="0">
                <a:solidFill>
                  <a:srgbClr val="231F20"/>
                </a:solidFill>
                <a:latin typeface="Droid Sans"/>
                <a:cs typeface="Droid Sans"/>
              </a:rPr>
              <a:t>Be </a:t>
            </a:r>
            <a:r>
              <a:rPr lang="en-US" sz="1050" b="1" dirty="0">
                <a:solidFill>
                  <a:srgbClr val="231F20"/>
                </a:solidFill>
                <a:latin typeface="Droid Sans"/>
                <a:cs typeface="Droid Sans"/>
              </a:rPr>
              <a:t>At Our </a:t>
            </a:r>
            <a:r>
              <a:rPr lang="en-US" sz="1050" b="1" spc="-5" dirty="0">
                <a:solidFill>
                  <a:srgbClr val="231F20"/>
                </a:solidFill>
                <a:latin typeface="Droid Sans"/>
                <a:cs typeface="Droid Sans"/>
              </a:rPr>
              <a:t>Best </a:t>
            </a:r>
            <a:r>
              <a:rPr lang="en-US" sz="1050" spc="-5" dirty="0">
                <a:solidFill>
                  <a:srgbClr val="231F20"/>
                </a:solidFill>
                <a:latin typeface="Droid Sans"/>
                <a:cs typeface="Droid Sans"/>
              </a:rPr>
              <a:t>or </a:t>
            </a:r>
            <a:r>
              <a:rPr lang="en-US" sz="1050" dirty="0">
                <a:solidFill>
                  <a:srgbClr val="231F20"/>
                </a:solidFill>
                <a:latin typeface="Droid Sans"/>
                <a:cs typeface="Droid Sans"/>
              </a:rPr>
              <a:t>they can hold us back </a:t>
            </a:r>
            <a:r>
              <a:rPr lang="en-US" sz="1050" spc="-5" dirty="0">
                <a:solidFill>
                  <a:srgbClr val="231F20"/>
                </a:solidFill>
                <a:latin typeface="Droid Sans"/>
                <a:cs typeface="Droid Sans"/>
              </a:rPr>
              <a:t>from </a:t>
            </a:r>
            <a:r>
              <a:rPr lang="en-US" sz="1050" dirty="0">
                <a:solidFill>
                  <a:srgbClr val="231F20"/>
                </a:solidFill>
                <a:latin typeface="Droid Sans"/>
                <a:cs typeface="Droid Sans"/>
              </a:rPr>
              <a:t>achieving </a:t>
            </a:r>
            <a:r>
              <a:rPr lang="en-US" sz="1050" spc="-5" dirty="0">
                <a:solidFill>
                  <a:srgbClr val="231F20"/>
                </a:solidFill>
                <a:latin typeface="Droid Sans"/>
                <a:cs typeface="Droid Sans"/>
              </a:rPr>
              <a:t>our</a:t>
            </a:r>
            <a:r>
              <a:rPr lang="en-US" sz="1050" spc="-10" dirty="0">
                <a:solidFill>
                  <a:srgbClr val="231F20"/>
                </a:solidFill>
                <a:latin typeface="Droid Sans"/>
                <a:cs typeface="Droid Sans"/>
              </a:rPr>
              <a:t> </a:t>
            </a:r>
            <a:r>
              <a:rPr lang="en-US" sz="1050" dirty="0">
                <a:solidFill>
                  <a:srgbClr val="231F20"/>
                </a:solidFill>
                <a:latin typeface="Droid Sans"/>
                <a:cs typeface="Droid Sans"/>
              </a:rPr>
              <a:t>potential.</a:t>
            </a:r>
            <a:endParaRPr lang="en-US" sz="1050" dirty="0">
              <a:latin typeface="Droid Sans"/>
              <a:cs typeface="Droid Sans"/>
            </a:endParaRPr>
          </a:p>
        </p:txBody>
      </p:sp>
      <p:sp>
        <p:nvSpPr>
          <p:cNvPr id="17" name="Title 16">
            <a:extLst>
              <a:ext uri="{FF2B5EF4-FFF2-40B4-BE49-F238E27FC236}">
                <a16:creationId xmlns:a16="http://schemas.microsoft.com/office/drawing/2014/main" id="{F743B70A-D571-4F5E-ABF5-B708A008EBFE}"/>
              </a:ext>
            </a:extLst>
          </p:cNvPr>
          <p:cNvSpPr>
            <a:spLocks noGrp="1"/>
          </p:cNvSpPr>
          <p:nvPr>
            <p:ph type="title"/>
          </p:nvPr>
        </p:nvSpPr>
        <p:spPr/>
        <p:txBody>
          <a:bodyPr/>
          <a:lstStyle/>
          <a:p>
            <a:r>
              <a:rPr lang="en-US" b="1" kern="0" spc="35" dirty="0">
                <a:solidFill>
                  <a:srgbClr val="231F20"/>
                </a:solidFill>
                <a:latin typeface="Londrina Solid Black"/>
                <a:cs typeface="Londrina Solid Black"/>
              </a:rPr>
              <a:t>M</a:t>
            </a:r>
            <a:r>
              <a:rPr lang="en-US" b="1" kern="0" spc="55" dirty="0">
                <a:solidFill>
                  <a:srgbClr val="231F20"/>
                </a:solidFill>
                <a:latin typeface="Londrina Solid Black"/>
                <a:cs typeface="Londrina Solid Black"/>
              </a:rPr>
              <a:t>indset</a:t>
            </a:r>
            <a:r>
              <a:rPr lang="en-US" b="1" kern="0" spc="215" dirty="0">
                <a:solidFill>
                  <a:srgbClr val="231F20"/>
                </a:solidFill>
                <a:latin typeface="Londrina Solid Black"/>
                <a:cs typeface="Londrina Solid Black"/>
              </a:rPr>
              <a:t> </a:t>
            </a:r>
            <a:r>
              <a:rPr lang="en-US" b="1" kern="0" spc="70" dirty="0">
                <a:solidFill>
                  <a:srgbClr val="231F20"/>
                </a:solidFill>
                <a:latin typeface="Londrina Solid Black"/>
                <a:cs typeface="Londrina Solid Black"/>
              </a:rPr>
              <a:t>matters</a:t>
            </a:r>
            <a:endParaRPr lang="en-US" dirty="0"/>
          </a:p>
        </p:txBody>
      </p:sp>
      <p:pic>
        <p:nvPicPr>
          <p:cNvPr id="24" name="Picture 23" descr="A picture containing person, sport, player, man&#10;&#10;Description automatically generated">
            <a:extLst>
              <a:ext uri="{FF2B5EF4-FFF2-40B4-BE49-F238E27FC236}">
                <a16:creationId xmlns:a16="http://schemas.microsoft.com/office/drawing/2014/main" id="{E3EB82C6-7CAD-4281-B641-A245D9323637}"/>
              </a:ext>
            </a:extLst>
          </p:cNvPr>
          <p:cNvPicPr>
            <a:picLocks noChangeAspect="1"/>
          </p:cNvPicPr>
          <p:nvPr/>
        </p:nvPicPr>
        <p:blipFill rotWithShape="1">
          <a:blip r:embed="rId3">
            <a:extLst>
              <a:ext uri="{28A0092B-C50C-407E-A947-70E740481C1C}">
                <a14:useLocalDpi xmlns:a14="http://schemas.microsoft.com/office/drawing/2010/main" val="0"/>
              </a:ext>
            </a:extLst>
          </a:blip>
          <a:srcRect l="18394" r="19001"/>
          <a:stretch/>
        </p:blipFill>
        <p:spPr>
          <a:xfrm>
            <a:off x="4500331" y="8090116"/>
            <a:ext cx="2369701" cy="1987677"/>
          </a:xfrm>
          <a:prstGeom prst="rect">
            <a:avLst/>
          </a:prstGeom>
        </p:spPr>
      </p:pic>
      <p:sp>
        <p:nvSpPr>
          <p:cNvPr id="25" name="Rectangle 24">
            <a:extLst>
              <a:ext uri="{FF2B5EF4-FFF2-40B4-BE49-F238E27FC236}">
                <a16:creationId xmlns:a16="http://schemas.microsoft.com/office/drawing/2014/main" id="{31F41AE0-B903-48C8-A0D2-66E2F016DDFF}"/>
              </a:ext>
            </a:extLst>
          </p:cNvPr>
          <p:cNvSpPr/>
          <p:nvPr/>
        </p:nvSpPr>
        <p:spPr>
          <a:xfrm>
            <a:off x="529685" y="8243718"/>
            <a:ext cx="3970646" cy="2027093"/>
          </a:xfrm>
          <a:prstGeom prst="rect">
            <a:avLst/>
          </a:prstGeom>
        </p:spPr>
        <p:txBody>
          <a:bodyPr wrap="square">
            <a:spAutoFit/>
          </a:bodyPr>
          <a:lstStyle/>
          <a:p>
            <a:pPr>
              <a:spcAft>
                <a:spcPts val="600"/>
              </a:spcAft>
            </a:pPr>
            <a:r>
              <a:rPr lang="en-US" sz="1050" b="1" dirty="0">
                <a:latin typeface="Droid Sans" panose="020B0606030804020204" pitchFamily="34" charset="0"/>
                <a:ea typeface="Droid Sans" panose="020B0606030804020204" pitchFamily="34" charset="0"/>
                <a:cs typeface="Droid Sans" panose="020B0606030804020204" pitchFamily="34" charset="0"/>
              </a:rPr>
              <a:t>Michael Jordan, basketball player</a:t>
            </a:r>
          </a:p>
          <a:p>
            <a:pPr>
              <a:lnSpc>
                <a:spcPct val="95000"/>
              </a:lnSpc>
            </a:pPr>
            <a:r>
              <a:rPr lang="en-US" sz="1050" dirty="0">
                <a:latin typeface="Droid Sans" panose="020B0606030804020204" pitchFamily="34" charset="0"/>
                <a:ea typeface="Droid Sans" panose="020B0606030804020204" pitchFamily="34" charset="0"/>
                <a:cs typeface="Droid Sans" panose="020B0606030804020204" pitchFamily="34" charset="0"/>
              </a:rPr>
              <a:t>When Michael didn’t make the college basketball try-outs his mother told him that he simply had to work harder. He worked hard, harder than the rest of his team, harder than most athletes and went on to become the greatest basketball player of all time.  He continued to get better throughout his career, always giving his opponents a new challenge - "my attitude is that if you push me towards something that you think is a weakness, then I will turn that perceived weakness into a strength." He worked his way to greatness with his growth mindset telling him that anything is possible if you try hard enough.</a:t>
            </a:r>
          </a:p>
        </p:txBody>
      </p:sp>
      <p:pic>
        <p:nvPicPr>
          <p:cNvPr id="10" name="Picture 9" descr="A close up of a logo&#10;&#10;Description automatically generated">
            <a:extLst>
              <a:ext uri="{FF2B5EF4-FFF2-40B4-BE49-F238E27FC236}">
                <a16:creationId xmlns:a16="http://schemas.microsoft.com/office/drawing/2014/main" id="{7BF45F3E-66E0-4608-A2F6-5ED907A88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23" y="2248679"/>
            <a:ext cx="4422761" cy="5617505"/>
          </a:xfrm>
          <a:prstGeom prst="rect">
            <a:avLst/>
          </a:prstGeom>
        </p:spPr>
      </p:pic>
      <p:sp>
        <p:nvSpPr>
          <p:cNvPr id="21" name="Rectangle 20">
            <a:extLst>
              <a:ext uri="{FF2B5EF4-FFF2-40B4-BE49-F238E27FC236}">
                <a16:creationId xmlns:a16="http://schemas.microsoft.com/office/drawing/2014/main" id="{EC4D7844-75DC-4D88-88A6-D11CBBA64B5D}"/>
              </a:ext>
            </a:extLst>
          </p:cNvPr>
          <p:cNvSpPr/>
          <p:nvPr/>
        </p:nvSpPr>
        <p:spPr>
          <a:xfrm rot="21300595">
            <a:off x="630852" y="2502343"/>
            <a:ext cx="3867034" cy="4391074"/>
          </a:xfrm>
          <a:prstGeom prst="rect">
            <a:avLst/>
          </a:prstGeom>
        </p:spPr>
        <p:txBody>
          <a:bodyPr wrap="square">
            <a:noAutofit/>
          </a:bodyPr>
          <a:lstStyle/>
          <a:p>
            <a:pPr marL="73025" marR="191135">
              <a:lnSpc>
                <a:spcPts val="1400"/>
              </a:lnSpc>
              <a:spcBef>
                <a:spcPts val="375"/>
              </a:spcBef>
            </a:pPr>
            <a:r>
              <a:rPr lang="en-US" sz="1600" dirty="0">
                <a:solidFill>
                  <a:schemeClr val="accent2"/>
                </a:solidFill>
                <a:latin typeface="Londrina Solid Black" panose="00000A00000000000000" pitchFamily="2" charset="0"/>
                <a:cs typeface="Droid Sans"/>
              </a:rPr>
              <a:t>About Sir Jack Petchey CBE</a:t>
            </a:r>
          </a:p>
          <a:p>
            <a:pPr marL="73025" marR="191135">
              <a:lnSpc>
                <a:spcPts val="1400"/>
              </a:lnSpc>
              <a:spcBef>
                <a:spcPts val="375"/>
              </a:spcBef>
            </a:pPr>
            <a:r>
              <a:rPr lang="en-US" sz="1050" dirty="0">
                <a:solidFill>
                  <a:schemeClr val="accent2"/>
                </a:solidFill>
                <a:latin typeface="Droid Sans"/>
                <a:cs typeface="Droid Sans"/>
              </a:rPr>
              <a:t>Sir Jack was born into a working class  family in 1925 and left school at 13 without any qualifications. He joined the Navy’s Fleet Air Arm in 1943 but was unsuccessful when applying for officer training. After leaving the Navy he began  working as a clerk for the Solicitor’s Law Stationary Society. He applied for management training but was told he would never make a businessman! </a:t>
            </a:r>
          </a:p>
          <a:p>
            <a:pPr marL="73025" marR="191135">
              <a:lnSpc>
                <a:spcPts val="1400"/>
              </a:lnSpc>
              <a:spcBef>
                <a:spcPts val="375"/>
              </a:spcBef>
            </a:pPr>
            <a:r>
              <a:rPr lang="en-US" sz="1050" dirty="0">
                <a:solidFill>
                  <a:schemeClr val="accent2"/>
                </a:solidFill>
                <a:latin typeface="Droid Sans"/>
                <a:cs typeface="Droid Sans"/>
              </a:rPr>
              <a:t>Instead of giving up, Sir Jack used the £39 he was given when discharged from the Navy to buy a second hand car and start a taxi business. Through hard work, he went on to build successful business ventures ranging from cars to property, and to set up the Jack Petchey Foundation.  </a:t>
            </a:r>
          </a:p>
          <a:p>
            <a:pPr marL="73025" marR="191135">
              <a:lnSpc>
                <a:spcPts val="1400"/>
              </a:lnSpc>
              <a:spcBef>
                <a:spcPts val="375"/>
              </a:spcBef>
            </a:pPr>
            <a:r>
              <a:rPr lang="en-US" sz="1050" dirty="0">
                <a:solidFill>
                  <a:schemeClr val="accent2"/>
                </a:solidFill>
                <a:latin typeface="Droid Sans"/>
                <a:cs typeface="Droid Sans"/>
              </a:rPr>
              <a:t>Having a positive mindset is incredibly important to Sir Jack and he believes that this has helped him develop as a better person.</a:t>
            </a:r>
          </a:p>
          <a:p>
            <a:pPr marL="73025" marR="191135">
              <a:lnSpc>
                <a:spcPts val="1400"/>
              </a:lnSpc>
              <a:spcBef>
                <a:spcPts val="375"/>
              </a:spcBef>
            </a:pPr>
            <a:r>
              <a:rPr lang="en-US" sz="1050" dirty="0">
                <a:solidFill>
                  <a:schemeClr val="accent2"/>
                </a:solidFill>
                <a:latin typeface="Droid Sans"/>
                <a:cs typeface="Droid Sans"/>
              </a:rPr>
              <a:t>He believes that every person is unique - your DNA, the way you are, your gifts, your talents and your experiences are all specific to you. No one else will ever walk, talk, think or do things exactly as you do. This is magic! Don’t spend your life wishing you were someone else, live your life to the full and enjoy being who you are. Sir Jack wants us all to remember his motto</a:t>
            </a:r>
          </a:p>
        </p:txBody>
      </p:sp>
      <p:sp>
        <p:nvSpPr>
          <p:cNvPr id="3" name="Rectangle 2">
            <a:extLst>
              <a:ext uri="{FF2B5EF4-FFF2-40B4-BE49-F238E27FC236}">
                <a16:creationId xmlns:a16="http://schemas.microsoft.com/office/drawing/2014/main" id="{D86E6E65-AC5E-4D06-AD84-30164949FC03}"/>
              </a:ext>
            </a:extLst>
          </p:cNvPr>
          <p:cNvSpPr/>
          <p:nvPr/>
        </p:nvSpPr>
        <p:spPr>
          <a:xfrm rot="-300000">
            <a:off x="838232" y="7167609"/>
            <a:ext cx="2209556" cy="462242"/>
          </a:xfrm>
          <a:prstGeom prst="rect">
            <a:avLst/>
          </a:prstGeom>
        </p:spPr>
        <p:txBody>
          <a:bodyPr wrap="square">
            <a:spAutoFit/>
          </a:bodyPr>
          <a:lstStyle/>
          <a:p>
            <a:pPr marL="73025" marR="191135" algn="ctr">
              <a:lnSpc>
                <a:spcPts val="1400"/>
              </a:lnSpc>
              <a:spcBef>
                <a:spcPts val="1200"/>
              </a:spcBef>
            </a:pPr>
            <a:r>
              <a:rPr lang="en-US" i="1" dirty="0">
                <a:solidFill>
                  <a:schemeClr val="accent2"/>
                </a:solidFill>
                <a:latin typeface="Londrina Solid Black" panose="00000A00000000000000" pitchFamily="2" charset="0"/>
                <a:cs typeface="Droid Sans"/>
              </a:rPr>
              <a:t>“If you think you can, you can!”.</a:t>
            </a:r>
          </a:p>
        </p:txBody>
      </p:sp>
      <p:grpSp>
        <p:nvGrpSpPr>
          <p:cNvPr id="4" name="Group 3">
            <a:extLst>
              <a:ext uri="{FF2B5EF4-FFF2-40B4-BE49-F238E27FC236}">
                <a16:creationId xmlns:a16="http://schemas.microsoft.com/office/drawing/2014/main" id="{416B65FA-3FC7-420B-98EA-851ED4A96278}"/>
              </a:ext>
            </a:extLst>
          </p:cNvPr>
          <p:cNvGrpSpPr/>
          <p:nvPr/>
        </p:nvGrpSpPr>
        <p:grpSpPr>
          <a:xfrm>
            <a:off x="2758145" y="7053280"/>
            <a:ext cx="1661302" cy="1545884"/>
            <a:chOff x="2796510" y="7282959"/>
            <a:chExt cx="1661302" cy="1545884"/>
          </a:xfrm>
        </p:grpSpPr>
        <p:sp>
          <p:nvSpPr>
            <p:cNvPr id="28" name="Rectangle: Rounded Corners 27">
              <a:extLst>
                <a:ext uri="{FF2B5EF4-FFF2-40B4-BE49-F238E27FC236}">
                  <a16:creationId xmlns:a16="http://schemas.microsoft.com/office/drawing/2014/main" id="{09BDB82C-1DAE-4955-899B-2A82702997E9}"/>
                </a:ext>
              </a:extLst>
            </p:cNvPr>
            <p:cNvSpPr/>
            <p:nvPr/>
          </p:nvSpPr>
          <p:spPr>
            <a:xfrm rot="21300000">
              <a:off x="2825599" y="7282959"/>
              <a:ext cx="1584540" cy="1401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29" name="TextBox 28">
              <a:extLst>
                <a:ext uri="{FF2B5EF4-FFF2-40B4-BE49-F238E27FC236}">
                  <a16:creationId xmlns:a16="http://schemas.microsoft.com/office/drawing/2014/main" id="{FE2EC4C8-03BA-47E8-B93E-938ABAE76D6B}"/>
                </a:ext>
              </a:extLst>
            </p:cNvPr>
            <p:cNvSpPr txBox="1"/>
            <p:nvPr/>
          </p:nvSpPr>
          <p:spPr>
            <a:xfrm rot="21300000">
              <a:off x="3549718" y="7332410"/>
              <a:ext cx="908094" cy="1123384"/>
            </a:xfrm>
            <a:prstGeom prst="rect">
              <a:avLst/>
            </a:prstGeom>
            <a:noFill/>
          </p:spPr>
          <p:txBody>
            <a:bodyPr wrap="square" rtlCol="0">
              <a:spAutoFit/>
            </a:bodyPr>
            <a:lstStyle/>
            <a:p>
              <a:r>
                <a:rPr lang="en-US" sz="900" dirty="0">
                  <a:solidFill>
                    <a:schemeClr val="bg1"/>
                  </a:solidFill>
                  <a:latin typeface="Droid Sans" panose="020B0606030804020204" pitchFamily="34" charset="0"/>
                  <a:ea typeface="Droid Sans" panose="020B0606030804020204" pitchFamily="34" charset="0"/>
                  <a:cs typeface="Droid Sans" panose="020B0606030804020204" pitchFamily="34" charset="0"/>
                </a:rPr>
                <a:t>Learn more about Sir Jack and the work of his Foundation by watching this </a:t>
              </a:r>
              <a:r>
                <a:rPr lang="en-US" sz="900" u="sng"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5">
                    <a:extLst>
                      <a:ext uri="{A12FA001-AC4F-418D-AE19-62706E023703}">
                        <ahyp:hlinkClr xmlns:ahyp="http://schemas.microsoft.com/office/drawing/2018/hyperlinkcolor" val="tx"/>
                      </a:ext>
                    </a:extLst>
                  </a:hlinkClick>
                </a:rPr>
                <a:t>video</a:t>
              </a:r>
              <a:r>
                <a:rPr lang="en-US" sz="900" u="sng"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endParaRPr lang="en-US" sz="400" u="sng"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pPr marL="534988"/>
              <a:endParaRPr lang="en-US" sz="4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32" name="Picture 31" descr="A close up of a sign&#10;&#10;Description automatically generated">
              <a:extLst>
                <a:ext uri="{FF2B5EF4-FFF2-40B4-BE49-F238E27FC236}">
                  <a16:creationId xmlns:a16="http://schemas.microsoft.com/office/drawing/2014/main" id="{22B36B0C-6622-4424-A747-A9F7A8FCF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00000">
              <a:off x="2867320" y="7377119"/>
              <a:ext cx="505145" cy="506064"/>
            </a:xfrm>
            <a:prstGeom prst="rect">
              <a:avLst/>
            </a:prstGeom>
          </p:spPr>
        </p:pic>
        <p:sp>
          <p:nvSpPr>
            <p:cNvPr id="33" name="TextBox 32">
              <a:extLst>
                <a:ext uri="{FF2B5EF4-FFF2-40B4-BE49-F238E27FC236}">
                  <a16:creationId xmlns:a16="http://schemas.microsoft.com/office/drawing/2014/main" id="{B634EB3C-04FA-4475-A88B-6B40C7DC7F53}"/>
                </a:ext>
              </a:extLst>
            </p:cNvPr>
            <p:cNvSpPr txBox="1"/>
            <p:nvPr/>
          </p:nvSpPr>
          <p:spPr>
            <a:xfrm rot="21300000">
              <a:off x="2796510" y="7804486"/>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34" name="TextBox 33">
              <a:extLst>
                <a:ext uri="{FF2B5EF4-FFF2-40B4-BE49-F238E27FC236}">
                  <a16:creationId xmlns:a16="http://schemas.microsoft.com/office/drawing/2014/main" id="{5E620F24-2741-49A8-9651-022C429F40E6}"/>
                </a:ext>
              </a:extLst>
            </p:cNvPr>
            <p:cNvSpPr txBox="1"/>
            <p:nvPr/>
          </p:nvSpPr>
          <p:spPr>
            <a:xfrm rot="21300000">
              <a:off x="2915457" y="8105568"/>
              <a:ext cx="908094" cy="723275"/>
            </a:xfrm>
            <a:prstGeom prst="rect">
              <a:avLst/>
            </a:prstGeom>
            <a:noFill/>
          </p:spPr>
          <p:txBody>
            <a:bodyPr wrap="square" rtlCol="0">
              <a:spAutoFit/>
            </a:bodyPr>
            <a:lstStyle/>
            <a:p>
              <a:r>
                <a:rPr lang="en-US" sz="8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What messages about mindset do you hear?</a:t>
              </a:r>
            </a:p>
            <a:p>
              <a:endParaRPr lang="en-US" sz="400" u="sng"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pPr marL="534988"/>
              <a:endParaRPr lang="en-US" sz="4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grpSp>
    </p:spTree>
    <p:extLst>
      <p:ext uri="{BB962C8B-B14F-4D97-AF65-F5344CB8AC3E}">
        <p14:creationId xmlns:p14="http://schemas.microsoft.com/office/powerpoint/2010/main" val="141518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84BBFEA-C9D4-4FAF-B5AB-9041FDA380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5638181" y="1192942"/>
            <a:ext cx="1358610" cy="1614559"/>
          </a:xfrm>
          <a:prstGeom prst="rect">
            <a:avLst/>
          </a:prstGeom>
        </p:spPr>
      </p:pic>
      <p:pic>
        <p:nvPicPr>
          <p:cNvPr id="4" name="Picture 3">
            <a:extLst>
              <a:ext uri="{FF2B5EF4-FFF2-40B4-BE49-F238E27FC236}">
                <a16:creationId xmlns:a16="http://schemas.microsoft.com/office/drawing/2014/main" id="{BDB0B8B5-51CC-44A5-BAED-BEB841FD4C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91505" y="1192942"/>
            <a:ext cx="1358610" cy="1614559"/>
          </a:xfrm>
          <a:prstGeom prst="rect">
            <a:avLst/>
          </a:prstGeom>
        </p:spPr>
      </p:pic>
      <p:sp>
        <p:nvSpPr>
          <p:cNvPr id="47" name="object 29">
            <a:extLst>
              <a:ext uri="{FF2B5EF4-FFF2-40B4-BE49-F238E27FC236}">
                <a16:creationId xmlns:a16="http://schemas.microsoft.com/office/drawing/2014/main" id="{34374D43-AA13-4C72-9155-BA892FDCEC9D}"/>
              </a:ext>
            </a:extLst>
          </p:cNvPr>
          <p:cNvSpPr txBox="1"/>
          <p:nvPr/>
        </p:nvSpPr>
        <p:spPr>
          <a:xfrm>
            <a:off x="503239" y="5382018"/>
            <a:ext cx="3103002" cy="2088000"/>
          </a:xfrm>
          <a:prstGeom prst="rect">
            <a:avLst/>
          </a:prstGeom>
          <a:solidFill>
            <a:srgbClr val="F6E7F9"/>
          </a:solidFill>
          <a:ln w="3175">
            <a:noFill/>
          </a:ln>
        </p:spPr>
        <p:txBody>
          <a:bodyPr vert="horz" wrap="square" lIns="72000" tIns="72000" rIns="0" bIns="0" rtlCol="0">
            <a:noAutofit/>
          </a:bodyPr>
          <a:lstStyle/>
          <a:p>
            <a:pPr marR="127635">
              <a:lnSpc>
                <a:spcPts val="1400"/>
              </a:lnSpc>
            </a:pPr>
            <a:r>
              <a:rPr lang="en-GB" sz="1200" b="1" spc="75" dirty="0">
                <a:solidFill>
                  <a:srgbClr val="231F20"/>
                </a:solidFill>
                <a:latin typeface="Droid Sans"/>
                <a:cs typeface="Droid Sans"/>
              </a:rPr>
              <a:t>Fixed Mindset</a:t>
            </a:r>
          </a:p>
          <a:p>
            <a:pPr marR="127635">
              <a:lnSpc>
                <a:spcPts val="1400"/>
              </a:lnSpc>
            </a:pPr>
            <a:r>
              <a:rPr lang="en-US" sz="1050" dirty="0" err="1">
                <a:latin typeface="Droid Sans" panose="020B0606030804020204" pitchFamily="34" charset="0"/>
                <a:ea typeface="Droid Sans" panose="020B0606030804020204" pitchFamily="34" charset="0"/>
                <a:cs typeface="Droid Sans" panose="020B0606030804020204" pitchFamily="34" charset="0"/>
              </a:rPr>
              <a:t>Eg.</a:t>
            </a:r>
            <a:r>
              <a:rPr lang="en-US" sz="1050" dirty="0">
                <a:latin typeface="Droid Sans" panose="020B0606030804020204" pitchFamily="34" charset="0"/>
                <a:ea typeface="Droid Sans" panose="020B0606030804020204" pitchFamily="34" charset="0"/>
                <a:cs typeface="Droid Sans" panose="020B0606030804020204" pitchFamily="34" charset="0"/>
              </a:rPr>
              <a:t> ‘I can never keep my notes </a:t>
            </a:r>
            <a:r>
              <a:rPr lang="en-US" sz="1050" dirty="0" err="1">
                <a:latin typeface="Droid Sans" panose="020B0606030804020204" pitchFamily="34" charset="0"/>
                <a:ea typeface="Droid Sans" panose="020B0606030804020204" pitchFamily="34" charset="0"/>
                <a:cs typeface="Droid Sans" panose="020B0606030804020204" pitchFamily="34" charset="0"/>
              </a:rPr>
              <a:t>organised</a:t>
            </a:r>
            <a:r>
              <a:rPr lang="en-US" sz="1050" dirty="0">
                <a:latin typeface="Droid Sans" panose="020B0606030804020204" pitchFamily="34" charset="0"/>
                <a:ea typeface="Droid Sans" panose="020B0606030804020204" pitchFamily="34" charset="0"/>
                <a:cs typeface="Droid Sans" panose="020B0606030804020204" pitchFamily="34" charset="0"/>
              </a:rPr>
              <a:t>’ or</a:t>
            </a:r>
          </a:p>
          <a:p>
            <a:pPr marR="127635">
              <a:lnSpc>
                <a:spcPts val="1400"/>
              </a:lnSpc>
            </a:pPr>
            <a:r>
              <a:rPr lang="en-US" sz="1050" dirty="0">
                <a:latin typeface="Droid Sans" panose="020B0606030804020204" pitchFamily="34" charset="0"/>
                <a:ea typeface="Droid Sans" panose="020B0606030804020204" pitchFamily="34" charset="0"/>
                <a:cs typeface="Droid Sans" panose="020B0606030804020204" pitchFamily="34" charset="0"/>
              </a:rPr>
              <a:t>‘This is so easy. I’m good at </a:t>
            </a:r>
            <a:r>
              <a:rPr lang="en-US" sz="1050" dirty="0" err="1">
                <a:latin typeface="Droid Sans" panose="020B0606030804020204" pitchFamily="34" charset="0"/>
                <a:ea typeface="Droid Sans" panose="020B0606030804020204" pitchFamily="34" charset="0"/>
                <a:cs typeface="Droid Sans" panose="020B0606030804020204" pitchFamily="34" charset="0"/>
              </a:rPr>
              <a:t>maths</a:t>
            </a:r>
            <a:r>
              <a:rPr lang="en-US" sz="1050" dirty="0">
                <a:latin typeface="Droid Sans" panose="020B0606030804020204" pitchFamily="34" charset="0"/>
                <a:ea typeface="Droid Sans" panose="020B0606030804020204" pitchFamily="34" charset="0"/>
                <a:cs typeface="Droid Sans" panose="020B0606030804020204" pitchFamily="34" charset="0"/>
              </a:rPr>
              <a:t>’</a:t>
            </a:r>
          </a:p>
          <a:p>
            <a:pPr marL="112395" marR="127635">
              <a:lnSpc>
                <a:spcPts val="1400"/>
              </a:lnSpc>
            </a:pPr>
            <a:endParaRPr lang="en-US" sz="1050" dirty="0">
              <a:latin typeface="Droid Sans" panose="020B0606030804020204" pitchFamily="34" charset="0"/>
              <a:ea typeface="Droid Sans" panose="020B0606030804020204" pitchFamily="34" charset="0"/>
              <a:cs typeface="Droid Sans" panose="020B0606030804020204" pitchFamily="34" charset="0"/>
            </a:endParaRPr>
          </a:p>
          <a:p>
            <a:pPr marL="112395" marR="127635">
              <a:lnSpc>
                <a:spcPts val="1400"/>
              </a:lnSpc>
            </a:pPr>
            <a:r>
              <a:rPr lang="en-US" sz="1200" b="1" dirty="0">
                <a:latin typeface="Droid Sans" panose="020B0606030804020204" pitchFamily="34" charset="0"/>
                <a:ea typeface="Droid Sans" panose="020B0606030804020204" pitchFamily="34" charset="0"/>
                <a:cs typeface="Droid Sans" panose="020B0606030804020204" pitchFamily="34" charset="0"/>
              </a:rPr>
              <a:t>	     1.</a:t>
            </a:r>
          </a:p>
          <a:p>
            <a:pPr marL="112395" marR="127635">
              <a:lnSpc>
                <a:spcPts val="1400"/>
              </a:lnSpc>
            </a:pPr>
            <a:endParaRPr lang="en-US" sz="1200" b="1" dirty="0">
              <a:latin typeface="Droid Sans" panose="020B0606030804020204" pitchFamily="34" charset="0"/>
              <a:ea typeface="Droid Sans" panose="020B0606030804020204" pitchFamily="34" charset="0"/>
              <a:cs typeface="Droid Sans" panose="020B0606030804020204" pitchFamily="34" charset="0"/>
            </a:endParaRPr>
          </a:p>
          <a:p>
            <a:pPr marL="112395" marR="127635">
              <a:lnSpc>
                <a:spcPts val="1400"/>
              </a:lnSpc>
            </a:pPr>
            <a:r>
              <a:rPr lang="en-US" sz="1200" b="1" dirty="0">
                <a:latin typeface="Droid Sans" panose="020B0606030804020204" pitchFamily="34" charset="0"/>
                <a:ea typeface="Droid Sans" panose="020B0606030804020204" pitchFamily="34" charset="0"/>
                <a:cs typeface="Droid Sans" panose="020B0606030804020204" pitchFamily="34" charset="0"/>
              </a:rPr>
              <a:t>	     2.</a:t>
            </a:r>
          </a:p>
          <a:p>
            <a:pPr marL="112395" marR="127635">
              <a:lnSpc>
                <a:spcPts val="1400"/>
              </a:lnSpc>
            </a:pPr>
            <a:endParaRPr lang="en-US" sz="1200" b="1" dirty="0">
              <a:latin typeface="Droid Sans" panose="020B0606030804020204" pitchFamily="34" charset="0"/>
              <a:ea typeface="Droid Sans" panose="020B0606030804020204" pitchFamily="34" charset="0"/>
              <a:cs typeface="Droid Sans" panose="020B0606030804020204" pitchFamily="34" charset="0"/>
            </a:endParaRPr>
          </a:p>
          <a:p>
            <a:pPr marL="112395" marR="127635">
              <a:lnSpc>
                <a:spcPts val="1400"/>
              </a:lnSpc>
            </a:pPr>
            <a:r>
              <a:rPr lang="en-US" sz="1200" b="1" dirty="0">
                <a:latin typeface="Droid Sans" panose="020B0606030804020204" pitchFamily="34" charset="0"/>
                <a:ea typeface="Droid Sans" panose="020B0606030804020204" pitchFamily="34" charset="0"/>
                <a:cs typeface="Droid Sans" panose="020B0606030804020204" pitchFamily="34" charset="0"/>
              </a:rPr>
              <a:t>	     3.</a:t>
            </a:r>
          </a:p>
        </p:txBody>
      </p:sp>
      <p:sp>
        <p:nvSpPr>
          <p:cNvPr id="42" name="object 23">
            <a:extLst>
              <a:ext uri="{FF2B5EF4-FFF2-40B4-BE49-F238E27FC236}">
                <a16:creationId xmlns:a16="http://schemas.microsoft.com/office/drawing/2014/main" id="{73199E11-20D9-4B22-8CAA-3A6E67C1253B}"/>
              </a:ext>
            </a:extLst>
          </p:cNvPr>
          <p:cNvSpPr/>
          <p:nvPr/>
        </p:nvSpPr>
        <p:spPr>
          <a:xfrm>
            <a:off x="3953435" y="5382018"/>
            <a:ext cx="3102460" cy="2088000"/>
          </a:xfrm>
          <a:custGeom>
            <a:avLst/>
            <a:gdLst/>
            <a:ahLst/>
            <a:cxnLst/>
            <a:rect l="l" t="t" r="r" b="b"/>
            <a:pathLst>
              <a:path w="2850515" h="1586865">
                <a:moveTo>
                  <a:pt x="2850261" y="1586433"/>
                </a:moveTo>
                <a:lnTo>
                  <a:pt x="0" y="1586433"/>
                </a:lnTo>
                <a:lnTo>
                  <a:pt x="0" y="0"/>
                </a:lnTo>
                <a:lnTo>
                  <a:pt x="2850261" y="0"/>
                </a:lnTo>
                <a:lnTo>
                  <a:pt x="2850261" y="1586433"/>
                </a:lnTo>
                <a:close/>
              </a:path>
            </a:pathLst>
          </a:custGeom>
          <a:solidFill>
            <a:srgbClr val="D9FBE7"/>
          </a:solidFill>
          <a:ln w="9525">
            <a:solidFill>
              <a:schemeClr val="tx1"/>
            </a:solidFill>
          </a:ln>
        </p:spPr>
        <p:txBody>
          <a:bodyPr wrap="square" lIns="72000" tIns="72000" rIns="0" bIns="0" rtlCol="0"/>
          <a:lstStyle/>
          <a:p>
            <a:r>
              <a:rPr lang="en-GB" sz="1200" b="1" spc="75" dirty="0">
                <a:solidFill>
                  <a:srgbClr val="231F20"/>
                </a:solidFill>
                <a:latin typeface="Droid Sans"/>
                <a:cs typeface="Droid Sans"/>
              </a:rPr>
              <a:t>Growth Mindset</a:t>
            </a:r>
          </a:p>
          <a:p>
            <a:r>
              <a:rPr lang="en-US" sz="1050" dirty="0" err="1">
                <a:latin typeface="Droid Sans" panose="020B0606030804020204" pitchFamily="34" charset="0"/>
                <a:ea typeface="Droid Sans" panose="020B0606030804020204" pitchFamily="34" charset="0"/>
                <a:cs typeface="Droid Sans" panose="020B0606030804020204" pitchFamily="34" charset="0"/>
              </a:rPr>
              <a:t>Eg.</a:t>
            </a:r>
            <a:r>
              <a:rPr lang="en-US" sz="1050" dirty="0">
                <a:latin typeface="Droid Sans" panose="020B0606030804020204" pitchFamily="34" charset="0"/>
                <a:ea typeface="Droid Sans" panose="020B0606030804020204" pitchFamily="34" charset="0"/>
                <a:cs typeface="Droid Sans" panose="020B0606030804020204" pitchFamily="34" charset="0"/>
              </a:rPr>
              <a:t> ‘I’m going to </a:t>
            </a:r>
            <a:r>
              <a:rPr lang="en-US" sz="1050" dirty="0" err="1">
                <a:latin typeface="Droid Sans" panose="020B0606030804020204" pitchFamily="34" charset="0"/>
                <a:ea typeface="Droid Sans" panose="020B0606030804020204" pitchFamily="34" charset="0"/>
                <a:cs typeface="Droid Sans" panose="020B0606030804020204" pitchFamily="34" charset="0"/>
              </a:rPr>
              <a:t>practise</a:t>
            </a:r>
            <a:r>
              <a:rPr lang="en-US" sz="1050" dirty="0">
                <a:latin typeface="Droid Sans" panose="020B0606030804020204" pitchFamily="34" charset="0"/>
                <a:ea typeface="Droid Sans" panose="020B0606030804020204" pitchFamily="34" charset="0"/>
                <a:cs typeface="Droid Sans" panose="020B0606030804020204" pitchFamily="34" charset="0"/>
              </a:rPr>
              <a:t> my French so I get better’</a:t>
            </a:r>
          </a:p>
          <a:p>
            <a:r>
              <a:rPr lang="en-US" sz="1050" dirty="0">
                <a:latin typeface="Droid Sans" panose="020B0606030804020204" pitchFamily="34" charset="0"/>
                <a:ea typeface="Droid Sans" panose="020B0606030804020204" pitchFamily="34" charset="0"/>
                <a:cs typeface="Droid Sans" panose="020B0606030804020204" pitchFamily="34" charset="0"/>
              </a:rPr>
              <a:t>or ‘I’d like to learn that skill’</a:t>
            </a:r>
          </a:p>
          <a:p>
            <a:endParaRPr lang="en-US" sz="1050" dirty="0">
              <a:latin typeface="Droid Sans" panose="020B0606030804020204" pitchFamily="34" charset="0"/>
              <a:ea typeface="Droid Sans" panose="020B0606030804020204" pitchFamily="34" charset="0"/>
              <a:cs typeface="Droid Sans" panose="020B0606030804020204" pitchFamily="34" charset="0"/>
            </a:endParaRPr>
          </a:p>
          <a:p>
            <a:pPr marL="112395" marR="127635">
              <a:lnSpc>
                <a:spcPts val="1400"/>
              </a:lnSpc>
            </a:pPr>
            <a:r>
              <a:rPr lang="en-US" sz="1050" b="1" dirty="0">
                <a:latin typeface="Droid Sans" panose="020B0606030804020204" pitchFamily="34" charset="0"/>
                <a:ea typeface="Droid Sans" panose="020B0606030804020204" pitchFamily="34" charset="0"/>
                <a:cs typeface="Droid Sans" panose="020B0606030804020204" pitchFamily="34" charset="0"/>
              </a:rPr>
              <a:t>1.</a:t>
            </a:r>
          </a:p>
          <a:p>
            <a:pPr marL="112395" marR="127635">
              <a:lnSpc>
                <a:spcPts val="1400"/>
              </a:lnSpc>
            </a:pPr>
            <a:endParaRPr lang="en-US" sz="1050" b="1" dirty="0">
              <a:latin typeface="Droid Sans" panose="020B0606030804020204" pitchFamily="34" charset="0"/>
              <a:ea typeface="Droid Sans" panose="020B0606030804020204" pitchFamily="34" charset="0"/>
              <a:cs typeface="Droid Sans" panose="020B0606030804020204" pitchFamily="34" charset="0"/>
            </a:endParaRPr>
          </a:p>
          <a:p>
            <a:pPr marL="112395" marR="127635">
              <a:lnSpc>
                <a:spcPts val="1400"/>
              </a:lnSpc>
            </a:pPr>
            <a:r>
              <a:rPr lang="en-US" sz="1050" b="1" dirty="0">
                <a:latin typeface="Droid Sans" panose="020B0606030804020204" pitchFamily="34" charset="0"/>
                <a:ea typeface="Droid Sans" panose="020B0606030804020204" pitchFamily="34" charset="0"/>
                <a:cs typeface="Droid Sans" panose="020B0606030804020204" pitchFamily="34" charset="0"/>
              </a:rPr>
              <a:t>2.</a:t>
            </a:r>
          </a:p>
          <a:p>
            <a:pPr marL="112395" marR="127635">
              <a:lnSpc>
                <a:spcPts val="1400"/>
              </a:lnSpc>
            </a:pPr>
            <a:endParaRPr lang="en-US" sz="1050" b="1" dirty="0">
              <a:latin typeface="Droid Sans" panose="020B0606030804020204" pitchFamily="34" charset="0"/>
              <a:ea typeface="Droid Sans" panose="020B0606030804020204" pitchFamily="34" charset="0"/>
              <a:cs typeface="Droid Sans" panose="020B0606030804020204" pitchFamily="34" charset="0"/>
            </a:endParaRPr>
          </a:p>
          <a:p>
            <a:pPr marL="112395" marR="127635">
              <a:lnSpc>
                <a:spcPts val="1400"/>
              </a:lnSpc>
            </a:pPr>
            <a:r>
              <a:rPr lang="en-US" sz="1050" b="1" dirty="0">
                <a:latin typeface="Droid Sans" panose="020B0606030804020204" pitchFamily="34" charset="0"/>
                <a:ea typeface="Droid Sans" panose="020B0606030804020204" pitchFamily="34" charset="0"/>
                <a:cs typeface="Droid Sans" panose="020B0606030804020204" pitchFamily="34" charset="0"/>
              </a:rPr>
              <a:t>3.</a:t>
            </a:r>
          </a:p>
          <a:p>
            <a:endParaRPr lang="en-US" sz="105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7" name="Title 16">
            <a:extLst>
              <a:ext uri="{FF2B5EF4-FFF2-40B4-BE49-F238E27FC236}">
                <a16:creationId xmlns:a16="http://schemas.microsoft.com/office/drawing/2014/main" id="{F743B70A-D571-4F5E-ABF5-B708A008EBFE}"/>
              </a:ext>
            </a:extLst>
          </p:cNvPr>
          <p:cNvSpPr>
            <a:spLocks noGrp="1"/>
          </p:cNvSpPr>
          <p:nvPr>
            <p:ph type="title"/>
          </p:nvPr>
        </p:nvSpPr>
        <p:spPr>
          <a:xfrm>
            <a:off x="519728" y="569241"/>
            <a:ext cx="6520220" cy="492515"/>
          </a:xfrm>
        </p:spPr>
        <p:txBody>
          <a:bodyPr/>
          <a:lstStyle/>
          <a:p>
            <a:r>
              <a:rPr lang="en-US" b="1" kern="0" spc="35" dirty="0">
                <a:solidFill>
                  <a:srgbClr val="231F20"/>
                </a:solidFill>
                <a:latin typeface="Londrina Solid Black"/>
                <a:cs typeface="Londrina Solid Black"/>
              </a:rPr>
              <a:t>Fixed and growth mindsets</a:t>
            </a:r>
            <a:endParaRPr lang="en-US" dirty="0"/>
          </a:p>
        </p:txBody>
      </p:sp>
      <p:sp>
        <p:nvSpPr>
          <p:cNvPr id="32" name="object 15">
            <a:extLst>
              <a:ext uri="{FF2B5EF4-FFF2-40B4-BE49-F238E27FC236}">
                <a16:creationId xmlns:a16="http://schemas.microsoft.com/office/drawing/2014/main" id="{042ADE66-6DAA-47F5-A5A2-178161CBBEA7}"/>
              </a:ext>
            </a:extLst>
          </p:cNvPr>
          <p:cNvSpPr txBox="1"/>
          <p:nvPr/>
        </p:nvSpPr>
        <p:spPr>
          <a:xfrm>
            <a:off x="3520946" y="1428910"/>
            <a:ext cx="899727" cy="552139"/>
          </a:xfrm>
          <a:prstGeom prst="rect">
            <a:avLst/>
          </a:prstGeom>
          <a:ln>
            <a:noFill/>
          </a:ln>
        </p:spPr>
        <p:txBody>
          <a:bodyPr vert="horz" wrap="square" lIns="0" tIns="12065" rIns="0" bIns="0" rtlCol="0">
            <a:spAutoFit/>
          </a:bodyPr>
          <a:lstStyle/>
          <a:p>
            <a:pPr marL="12700" marR="5080">
              <a:lnSpc>
                <a:spcPct val="100699"/>
              </a:lnSpc>
              <a:spcBef>
                <a:spcPts val="95"/>
              </a:spcBef>
            </a:pPr>
            <a:r>
              <a:rPr spc="-60" dirty="0">
                <a:solidFill>
                  <a:srgbClr val="04E761"/>
                </a:solidFill>
                <a:latin typeface="Londrina Solid"/>
                <a:cs typeface="Londrina Solid"/>
              </a:rPr>
              <a:t>Growth  </a:t>
            </a:r>
            <a:r>
              <a:rPr spc="-45" dirty="0">
                <a:solidFill>
                  <a:srgbClr val="04E761"/>
                </a:solidFill>
                <a:latin typeface="Londrina Solid"/>
                <a:cs typeface="Londrina Solid"/>
              </a:rPr>
              <a:t>Minds</a:t>
            </a:r>
            <a:r>
              <a:rPr spc="-60" dirty="0">
                <a:solidFill>
                  <a:srgbClr val="04E761"/>
                </a:solidFill>
                <a:latin typeface="Londrina Solid"/>
                <a:cs typeface="Londrina Solid"/>
              </a:rPr>
              <a:t>e</a:t>
            </a:r>
            <a:r>
              <a:rPr spc="-80" dirty="0">
                <a:solidFill>
                  <a:srgbClr val="04E761"/>
                </a:solidFill>
                <a:latin typeface="Londrina Solid"/>
                <a:cs typeface="Londrina Solid"/>
              </a:rPr>
              <a:t>t</a:t>
            </a:r>
            <a:endParaRPr dirty="0">
              <a:latin typeface="Londrina Solid"/>
              <a:cs typeface="Londrina Solid"/>
            </a:endParaRPr>
          </a:p>
        </p:txBody>
      </p:sp>
      <p:sp>
        <p:nvSpPr>
          <p:cNvPr id="34" name="object 19">
            <a:extLst>
              <a:ext uri="{FF2B5EF4-FFF2-40B4-BE49-F238E27FC236}">
                <a16:creationId xmlns:a16="http://schemas.microsoft.com/office/drawing/2014/main" id="{60566620-070F-4EF6-BB75-D572E127A69B}"/>
              </a:ext>
            </a:extLst>
          </p:cNvPr>
          <p:cNvSpPr txBox="1"/>
          <p:nvPr/>
        </p:nvSpPr>
        <p:spPr>
          <a:xfrm>
            <a:off x="6000941" y="1428910"/>
            <a:ext cx="819285" cy="552139"/>
          </a:xfrm>
          <a:prstGeom prst="rect">
            <a:avLst/>
          </a:prstGeom>
          <a:ln>
            <a:noFill/>
          </a:ln>
        </p:spPr>
        <p:txBody>
          <a:bodyPr vert="horz" wrap="square" lIns="0" tIns="12065" rIns="0" bIns="0" rtlCol="0">
            <a:spAutoFit/>
          </a:bodyPr>
          <a:lstStyle/>
          <a:p>
            <a:pPr marL="12700" marR="5080" indent="-12700" algn="ctr">
              <a:lnSpc>
                <a:spcPct val="100699"/>
              </a:lnSpc>
              <a:spcBef>
                <a:spcPts val="95"/>
              </a:spcBef>
            </a:pPr>
            <a:r>
              <a:rPr spc="-35" dirty="0">
                <a:solidFill>
                  <a:srgbClr val="EE2A59"/>
                </a:solidFill>
                <a:latin typeface="Londrina Solid"/>
                <a:cs typeface="Londrina Solid"/>
              </a:rPr>
              <a:t>Fi</a:t>
            </a:r>
            <a:r>
              <a:rPr spc="-70" dirty="0">
                <a:solidFill>
                  <a:srgbClr val="EE2A59"/>
                </a:solidFill>
                <a:latin typeface="Londrina Solid"/>
                <a:cs typeface="Londrina Solid"/>
              </a:rPr>
              <a:t>x</a:t>
            </a:r>
            <a:r>
              <a:rPr spc="-40" dirty="0">
                <a:solidFill>
                  <a:srgbClr val="EE2A59"/>
                </a:solidFill>
                <a:latin typeface="Londrina Solid"/>
                <a:cs typeface="Londrina Solid"/>
              </a:rPr>
              <a:t>ed  Minds</a:t>
            </a:r>
            <a:r>
              <a:rPr spc="-60" dirty="0">
                <a:solidFill>
                  <a:srgbClr val="EE2A59"/>
                </a:solidFill>
                <a:latin typeface="Londrina Solid"/>
                <a:cs typeface="Londrina Solid"/>
              </a:rPr>
              <a:t>e</a:t>
            </a:r>
            <a:r>
              <a:rPr spc="-80" dirty="0">
                <a:solidFill>
                  <a:srgbClr val="EE2A59"/>
                </a:solidFill>
                <a:latin typeface="Londrina Solid"/>
                <a:cs typeface="Londrina Solid"/>
              </a:rPr>
              <a:t>t</a:t>
            </a:r>
            <a:endParaRPr dirty="0">
              <a:latin typeface="Londrina Solid"/>
              <a:cs typeface="Londrina Solid"/>
            </a:endParaRPr>
          </a:p>
        </p:txBody>
      </p:sp>
      <p:sp>
        <p:nvSpPr>
          <p:cNvPr id="35" name="TextBox 34">
            <a:extLst>
              <a:ext uri="{FF2B5EF4-FFF2-40B4-BE49-F238E27FC236}">
                <a16:creationId xmlns:a16="http://schemas.microsoft.com/office/drawing/2014/main" id="{283F620C-C8D2-4AD0-887E-B13A562909BD}"/>
              </a:ext>
            </a:extLst>
          </p:cNvPr>
          <p:cNvSpPr txBox="1"/>
          <p:nvPr/>
        </p:nvSpPr>
        <p:spPr>
          <a:xfrm>
            <a:off x="503238" y="1204912"/>
            <a:ext cx="2661448" cy="3322039"/>
          </a:xfrm>
          <a:prstGeom prst="rect">
            <a:avLst/>
          </a:prstGeom>
          <a:solidFill>
            <a:schemeClr val="accent5"/>
          </a:solidFill>
        </p:spPr>
        <p:txBody>
          <a:bodyPr wrap="square" lIns="108000" rtlCol="0">
            <a:noAutofit/>
          </a:bodyPr>
          <a:lstStyle/>
          <a:p>
            <a:pPr>
              <a:spcAft>
                <a:spcPts val="600"/>
              </a:spcAft>
            </a:pPr>
            <a:r>
              <a:rPr lang="en-US" dirty="0">
                <a:solidFill>
                  <a:schemeClr val="bg1"/>
                </a:solidFill>
                <a:latin typeface="Londrina Solid Black" panose="00000A00000000000000" pitchFamily="2" charset="0"/>
                <a:ea typeface="Droid Sans" panose="020B0606030804020204" pitchFamily="34" charset="0"/>
                <a:cs typeface="Droid Sans" panose="020B0606030804020204" pitchFamily="34" charset="0"/>
              </a:rPr>
              <a:t>Did you know?</a:t>
            </a:r>
          </a:p>
          <a:p>
            <a:pPr>
              <a:spcAft>
                <a:spcPts val="600"/>
              </a:spcAft>
            </a:pP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Professor Carol Dweck studied the behavior of thousands of young people to understand how their mindset affects their learning. </a:t>
            </a:r>
          </a:p>
          <a:p>
            <a:pPr>
              <a:spcAft>
                <a:spcPts val="600"/>
              </a:spcAft>
            </a:pP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She found that those students that think their skills and talents are fixed and can’t change, may learn less or learn at a  slower rate. Those that see  that their talents and skills take time, effort and practice to master, are often faster at learning and enjoy it more.</a:t>
            </a:r>
          </a:p>
          <a:p>
            <a:pPr>
              <a:spcAft>
                <a:spcPts val="600"/>
              </a:spcAft>
            </a:pP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They deal with challenges as opportunities to improve  their skills. These students have a Growth Mindset.</a:t>
            </a:r>
          </a:p>
          <a:p>
            <a:pPr>
              <a:spcAft>
                <a:spcPts val="600"/>
              </a:spcAft>
            </a:pP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Watch this fun </a:t>
            </a:r>
            <a:r>
              <a:rPr lang="en-US" sz="1050" b="1" u="sng"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3">
                  <a:extLst>
                    <a:ext uri="{A12FA001-AC4F-418D-AE19-62706E023703}">
                      <ahyp:hlinkClr xmlns:ahyp="http://schemas.microsoft.com/office/drawing/2018/hyperlinkcolor" val="tx"/>
                    </a:ext>
                  </a:extLst>
                </a:hlinkClick>
              </a:rPr>
              <a:t>video</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to understand how your brain enables you to learn.</a:t>
            </a:r>
          </a:p>
        </p:txBody>
      </p:sp>
      <p:sp>
        <p:nvSpPr>
          <p:cNvPr id="36" name="object 16">
            <a:extLst>
              <a:ext uri="{FF2B5EF4-FFF2-40B4-BE49-F238E27FC236}">
                <a16:creationId xmlns:a16="http://schemas.microsoft.com/office/drawing/2014/main" id="{609AC69B-8A38-4488-9E72-6C22C7055713}"/>
              </a:ext>
            </a:extLst>
          </p:cNvPr>
          <p:cNvSpPr txBox="1"/>
          <p:nvPr/>
        </p:nvSpPr>
        <p:spPr>
          <a:xfrm>
            <a:off x="3291505" y="2925709"/>
            <a:ext cx="2735235" cy="1324209"/>
          </a:xfrm>
          <a:prstGeom prst="rect">
            <a:avLst/>
          </a:prstGeom>
        </p:spPr>
        <p:txBody>
          <a:bodyPr vert="horz" wrap="square" lIns="0" tIns="12700" rIns="0" bIns="0" rtlCol="0">
            <a:spAutoFit/>
          </a:bodyPr>
          <a:lstStyle/>
          <a:p>
            <a:pPr marL="184150" marR="637540" indent="-171450">
              <a:lnSpc>
                <a:spcPct val="113900"/>
              </a:lnSpc>
              <a:spcBef>
                <a:spcPts val="100"/>
              </a:spcBef>
              <a:buFont typeface="Arial" panose="020B0604020202020204" pitchFamily="34" charset="0"/>
              <a:buChar char="•"/>
            </a:pPr>
            <a:r>
              <a:rPr sz="1050" dirty="0">
                <a:solidFill>
                  <a:srgbClr val="04E761"/>
                </a:solidFill>
                <a:latin typeface="Droid Sans"/>
                <a:cs typeface="Droid Sans"/>
              </a:rPr>
              <a:t>I </a:t>
            </a:r>
            <a:r>
              <a:rPr sz="1050" spc="-15" dirty="0">
                <a:solidFill>
                  <a:srgbClr val="04E761"/>
                </a:solidFill>
                <a:latin typeface="Droid Sans"/>
                <a:cs typeface="Droid Sans"/>
              </a:rPr>
              <a:t>can </a:t>
            </a:r>
            <a:r>
              <a:rPr sz="1050" spc="-20" dirty="0">
                <a:solidFill>
                  <a:srgbClr val="04E761"/>
                </a:solidFill>
                <a:latin typeface="Droid Sans"/>
                <a:cs typeface="Droid Sans"/>
              </a:rPr>
              <a:t>learn anything </a:t>
            </a:r>
            <a:r>
              <a:rPr sz="1050" dirty="0">
                <a:solidFill>
                  <a:srgbClr val="04E761"/>
                </a:solidFill>
                <a:latin typeface="Droid Sans"/>
                <a:cs typeface="Droid Sans"/>
              </a:rPr>
              <a:t>I </a:t>
            </a:r>
            <a:r>
              <a:rPr sz="1050" spc="-20" dirty="0">
                <a:solidFill>
                  <a:srgbClr val="04E761"/>
                </a:solidFill>
                <a:latin typeface="Droid Sans"/>
                <a:cs typeface="Droid Sans"/>
              </a:rPr>
              <a:t>want</a:t>
            </a:r>
            <a:r>
              <a:rPr lang="en-US" sz="1050" spc="-20" dirty="0">
                <a:solidFill>
                  <a:srgbClr val="04E761"/>
                </a:solidFill>
                <a:latin typeface="Droid Sans"/>
                <a:cs typeface="Droid Sans"/>
              </a:rPr>
              <a:t> </a:t>
            </a:r>
            <a:r>
              <a:rPr sz="1050" spc="-20" dirty="0">
                <a:solidFill>
                  <a:srgbClr val="04E761"/>
                </a:solidFill>
                <a:latin typeface="Droid Sans"/>
                <a:cs typeface="Droid Sans"/>
              </a:rPr>
              <a:t>to  </a:t>
            </a:r>
            <a:endParaRPr lang="en-US" sz="1050" spc="-20" dirty="0">
              <a:solidFill>
                <a:srgbClr val="04E761"/>
              </a:solidFill>
              <a:latin typeface="Droid Sans"/>
              <a:cs typeface="Droid Sans"/>
            </a:endParaRPr>
          </a:p>
          <a:p>
            <a:pPr marL="184150" marR="637540" indent="-171450">
              <a:lnSpc>
                <a:spcPct val="113900"/>
              </a:lnSpc>
              <a:spcBef>
                <a:spcPts val="100"/>
              </a:spcBef>
              <a:buFont typeface="Arial" panose="020B0604020202020204" pitchFamily="34" charset="0"/>
              <a:buChar char="•"/>
            </a:pPr>
            <a:r>
              <a:rPr sz="1050" spc="-15" dirty="0">
                <a:solidFill>
                  <a:srgbClr val="04E761"/>
                </a:solidFill>
                <a:latin typeface="Droid Sans"/>
                <a:cs typeface="Droid Sans"/>
              </a:rPr>
              <a:t>When </a:t>
            </a:r>
            <a:r>
              <a:rPr sz="1050" spc="-10" dirty="0">
                <a:solidFill>
                  <a:srgbClr val="04E761"/>
                </a:solidFill>
                <a:latin typeface="Droid Sans"/>
                <a:cs typeface="Droid Sans"/>
              </a:rPr>
              <a:t>I’m </a:t>
            </a:r>
            <a:r>
              <a:rPr sz="1050" spc="-25" dirty="0">
                <a:solidFill>
                  <a:srgbClr val="04E761"/>
                </a:solidFill>
                <a:latin typeface="Droid Sans"/>
                <a:cs typeface="Droid Sans"/>
              </a:rPr>
              <a:t>frustrated, </a:t>
            </a:r>
            <a:r>
              <a:rPr sz="1050" dirty="0">
                <a:solidFill>
                  <a:srgbClr val="04E761"/>
                </a:solidFill>
                <a:latin typeface="Droid Sans"/>
                <a:cs typeface="Droid Sans"/>
              </a:rPr>
              <a:t>I</a:t>
            </a:r>
            <a:r>
              <a:rPr sz="1050" spc="-160" dirty="0">
                <a:solidFill>
                  <a:srgbClr val="04E761"/>
                </a:solidFill>
                <a:latin typeface="Droid Sans"/>
                <a:cs typeface="Droid Sans"/>
              </a:rPr>
              <a:t> </a:t>
            </a:r>
            <a:r>
              <a:rPr sz="1050" spc="-20" dirty="0">
                <a:solidFill>
                  <a:srgbClr val="04E761"/>
                </a:solidFill>
                <a:latin typeface="Droid Sans"/>
                <a:cs typeface="Droid Sans"/>
              </a:rPr>
              <a:t>persevere  </a:t>
            </a:r>
            <a:endParaRPr lang="en-US" sz="1050" spc="-20" dirty="0">
              <a:solidFill>
                <a:srgbClr val="04E761"/>
              </a:solidFill>
              <a:latin typeface="Droid Sans"/>
              <a:cs typeface="Droid Sans"/>
            </a:endParaRPr>
          </a:p>
          <a:p>
            <a:pPr marL="184150" marR="637540" indent="-171450">
              <a:lnSpc>
                <a:spcPct val="113900"/>
              </a:lnSpc>
              <a:spcBef>
                <a:spcPts val="100"/>
              </a:spcBef>
              <a:buFont typeface="Arial" panose="020B0604020202020204" pitchFamily="34" charset="0"/>
              <a:buChar char="•"/>
            </a:pPr>
            <a:r>
              <a:rPr sz="1050" dirty="0">
                <a:solidFill>
                  <a:srgbClr val="04E761"/>
                </a:solidFill>
                <a:latin typeface="Droid Sans"/>
                <a:cs typeface="Droid Sans"/>
              </a:rPr>
              <a:t>I </a:t>
            </a:r>
            <a:r>
              <a:rPr sz="1050" spc="-20" dirty="0">
                <a:solidFill>
                  <a:srgbClr val="04E761"/>
                </a:solidFill>
                <a:latin typeface="Droid Sans"/>
                <a:cs typeface="Droid Sans"/>
              </a:rPr>
              <a:t>want </a:t>
            </a:r>
            <a:r>
              <a:rPr sz="1050" spc="-10" dirty="0">
                <a:solidFill>
                  <a:srgbClr val="04E761"/>
                </a:solidFill>
                <a:latin typeface="Droid Sans"/>
                <a:cs typeface="Droid Sans"/>
              </a:rPr>
              <a:t>to </a:t>
            </a:r>
            <a:r>
              <a:rPr sz="1050" spc="-20" dirty="0">
                <a:solidFill>
                  <a:srgbClr val="04E761"/>
                </a:solidFill>
                <a:latin typeface="Droid Sans"/>
                <a:cs typeface="Droid Sans"/>
              </a:rPr>
              <a:t>challenge myself  </a:t>
            </a:r>
            <a:endParaRPr lang="en-US" sz="1050" spc="-20" dirty="0">
              <a:solidFill>
                <a:srgbClr val="04E761"/>
              </a:solidFill>
              <a:latin typeface="Droid Sans"/>
              <a:cs typeface="Droid Sans"/>
            </a:endParaRPr>
          </a:p>
          <a:p>
            <a:pPr marL="184150" marR="637540" indent="-171450">
              <a:lnSpc>
                <a:spcPct val="113900"/>
              </a:lnSpc>
              <a:spcBef>
                <a:spcPts val="100"/>
              </a:spcBef>
              <a:buFont typeface="Arial" panose="020B0604020202020204" pitchFamily="34" charset="0"/>
              <a:buChar char="•"/>
            </a:pPr>
            <a:r>
              <a:rPr sz="1050" spc="-15" dirty="0">
                <a:solidFill>
                  <a:srgbClr val="04E761"/>
                </a:solidFill>
                <a:latin typeface="Droid Sans"/>
                <a:cs typeface="Droid Sans"/>
              </a:rPr>
              <a:t>When </a:t>
            </a:r>
            <a:r>
              <a:rPr sz="1050" dirty="0">
                <a:solidFill>
                  <a:srgbClr val="04E761"/>
                </a:solidFill>
                <a:latin typeface="Droid Sans"/>
                <a:cs typeface="Droid Sans"/>
              </a:rPr>
              <a:t>I </a:t>
            </a:r>
            <a:r>
              <a:rPr sz="1050" spc="-20" dirty="0">
                <a:solidFill>
                  <a:srgbClr val="04E761"/>
                </a:solidFill>
                <a:latin typeface="Droid Sans"/>
                <a:cs typeface="Droid Sans"/>
              </a:rPr>
              <a:t>fail, </a:t>
            </a:r>
            <a:r>
              <a:rPr sz="1050" dirty="0">
                <a:solidFill>
                  <a:srgbClr val="04E761"/>
                </a:solidFill>
                <a:latin typeface="Droid Sans"/>
                <a:cs typeface="Droid Sans"/>
              </a:rPr>
              <a:t>I</a:t>
            </a:r>
            <a:r>
              <a:rPr sz="1050" spc="-140" dirty="0">
                <a:solidFill>
                  <a:srgbClr val="04E761"/>
                </a:solidFill>
                <a:latin typeface="Droid Sans"/>
                <a:cs typeface="Droid Sans"/>
              </a:rPr>
              <a:t> </a:t>
            </a:r>
            <a:r>
              <a:rPr sz="1050" spc="-20" dirty="0">
                <a:solidFill>
                  <a:srgbClr val="04E761"/>
                </a:solidFill>
                <a:latin typeface="Droid Sans"/>
                <a:cs typeface="Droid Sans"/>
              </a:rPr>
              <a:t>learn</a:t>
            </a:r>
            <a:endParaRPr sz="1050" dirty="0">
              <a:latin typeface="Droid Sans"/>
              <a:cs typeface="Droid Sans"/>
            </a:endParaRPr>
          </a:p>
          <a:p>
            <a:pPr marL="184150" indent="-171450">
              <a:lnSpc>
                <a:spcPct val="100000"/>
              </a:lnSpc>
              <a:spcBef>
                <a:spcPts val="165"/>
              </a:spcBef>
              <a:buFont typeface="Arial" panose="020B0604020202020204" pitchFamily="34" charset="0"/>
              <a:buChar char="•"/>
            </a:pPr>
            <a:r>
              <a:rPr sz="1050" spc="-10" dirty="0">
                <a:solidFill>
                  <a:srgbClr val="04E761"/>
                </a:solidFill>
                <a:latin typeface="Droid Sans"/>
                <a:cs typeface="Droid Sans"/>
              </a:rPr>
              <a:t>If </a:t>
            </a:r>
            <a:r>
              <a:rPr sz="1050" u="sng" spc="-15" dirty="0">
                <a:solidFill>
                  <a:srgbClr val="04E761"/>
                </a:solidFill>
                <a:uFill>
                  <a:solidFill>
                    <a:srgbClr val="04E761"/>
                  </a:solidFill>
                </a:uFill>
                <a:latin typeface="Droid Sans"/>
                <a:cs typeface="Droid Sans"/>
              </a:rPr>
              <a:t>you</a:t>
            </a:r>
            <a:r>
              <a:rPr sz="1050" spc="-15" dirty="0">
                <a:solidFill>
                  <a:srgbClr val="04E761"/>
                </a:solidFill>
                <a:latin typeface="Droid Sans"/>
                <a:cs typeface="Droid Sans"/>
              </a:rPr>
              <a:t> </a:t>
            </a:r>
            <a:r>
              <a:rPr sz="1050" spc="-25" dirty="0">
                <a:solidFill>
                  <a:srgbClr val="04E761"/>
                </a:solidFill>
                <a:latin typeface="Droid Sans"/>
                <a:cs typeface="Droid Sans"/>
              </a:rPr>
              <a:t>succeed, </a:t>
            </a:r>
            <a:r>
              <a:rPr sz="1050" spc="-10" dirty="0">
                <a:solidFill>
                  <a:srgbClr val="04E761"/>
                </a:solidFill>
                <a:latin typeface="Droid Sans"/>
                <a:cs typeface="Droid Sans"/>
              </a:rPr>
              <a:t>I’m</a:t>
            </a:r>
            <a:r>
              <a:rPr sz="1050" spc="-114" dirty="0">
                <a:solidFill>
                  <a:srgbClr val="04E761"/>
                </a:solidFill>
                <a:latin typeface="Droid Sans"/>
                <a:cs typeface="Droid Sans"/>
              </a:rPr>
              <a:t> </a:t>
            </a:r>
            <a:r>
              <a:rPr sz="1050" spc="-20" dirty="0">
                <a:solidFill>
                  <a:srgbClr val="04E761"/>
                </a:solidFill>
                <a:latin typeface="Droid Sans"/>
                <a:cs typeface="Droid Sans"/>
              </a:rPr>
              <a:t>inspired</a:t>
            </a:r>
            <a:endParaRPr sz="1050" dirty="0">
              <a:latin typeface="Droid Sans"/>
              <a:cs typeface="Droid Sans"/>
            </a:endParaRPr>
          </a:p>
          <a:p>
            <a:pPr marL="184150" indent="-171450">
              <a:lnSpc>
                <a:spcPct val="100000"/>
              </a:lnSpc>
              <a:spcBef>
                <a:spcPts val="165"/>
              </a:spcBef>
              <a:buFont typeface="Arial" panose="020B0604020202020204" pitchFamily="34" charset="0"/>
              <a:buChar char="•"/>
            </a:pPr>
            <a:r>
              <a:rPr sz="1050" spc="-15" dirty="0">
                <a:solidFill>
                  <a:srgbClr val="04E761"/>
                </a:solidFill>
                <a:latin typeface="Droid Sans"/>
                <a:cs typeface="Droid Sans"/>
              </a:rPr>
              <a:t>My </a:t>
            </a:r>
            <a:r>
              <a:rPr sz="1050" spc="-25" dirty="0">
                <a:solidFill>
                  <a:srgbClr val="04E761"/>
                </a:solidFill>
                <a:latin typeface="Droid Sans"/>
                <a:cs typeface="Droid Sans"/>
              </a:rPr>
              <a:t>effort </a:t>
            </a:r>
            <a:r>
              <a:rPr sz="1050" spc="-15" dirty="0">
                <a:solidFill>
                  <a:srgbClr val="04E761"/>
                </a:solidFill>
                <a:latin typeface="Droid Sans"/>
                <a:cs typeface="Droid Sans"/>
              </a:rPr>
              <a:t>and </a:t>
            </a:r>
            <a:r>
              <a:rPr sz="1050" spc="-20" dirty="0">
                <a:solidFill>
                  <a:srgbClr val="04E761"/>
                </a:solidFill>
                <a:latin typeface="Droid Sans"/>
                <a:cs typeface="Droid Sans"/>
              </a:rPr>
              <a:t>attitude determine</a:t>
            </a:r>
            <a:r>
              <a:rPr lang="en-US" sz="1050" spc="-20" dirty="0">
                <a:solidFill>
                  <a:srgbClr val="04E761"/>
                </a:solidFill>
                <a:latin typeface="Droid Sans"/>
                <a:cs typeface="Droid Sans"/>
              </a:rPr>
              <a:t>  </a:t>
            </a:r>
            <a:r>
              <a:rPr sz="1050" spc="-150" dirty="0">
                <a:solidFill>
                  <a:srgbClr val="04E761"/>
                </a:solidFill>
                <a:latin typeface="Droid Sans"/>
                <a:cs typeface="Droid Sans"/>
              </a:rPr>
              <a:t> </a:t>
            </a:r>
            <a:r>
              <a:rPr sz="1050" spc="-25" dirty="0">
                <a:solidFill>
                  <a:srgbClr val="04E761"/>
                </a:solidFill>
                <a:latin typeface="Droid Sans"/>
                <a:cs typeface="Droid Sans"/>
              </a:rPr>
              <a:t>everything</a:t>
            </a:r>
            <a:endParaRPr sz="1050" dirty="0">
              <a:latin typeface="Droid Sans"/>
              <a:cs typeface="Droid Sans"/>
            </a:endParaRPr>
          </a:p>
        </p:txBody>
      </p:sp>
      <p:sp>
        <p:nvSpPr>
          <p:cNvPr id="37" name="object 20">
            <a:extLst>
              <a:ext uri="{FF2B5EF4-FFF2-40B4-BE49-F238E27FC236}">
                <a16:creationId xmlns:a16="http://schemas.microsoft.com/office/drawing/2014/main" id="{2B533C4B-C346-4CAA-ACDF-57489021F4AC}"/>
              </a:ext>
            </a:extLst>
          </p:cNvPr>
          <p:cNvSpPr txBox="1"/>
          <p:nvPr/>
        </p:nvSpPr>
        <p:spPr>
          <a:xfrm>
            <a:off x="5390961" y="2925538"/>
            <a:ext cx="1960230" cy="1750736"/>
          </a:xfrm>
          <a:prstGeom prst="rect">
            <a:avLst/>
          </a:prstGeom>
        </p:spPr>
        <p:txBody>
          <a:bodyPr vert="horz" wrap="square" lIns="0" tIns="12700" rIns="0" bIns="0" rtlCol="0">
            <a:spAutoFit/>
          </a:bodyPr>
          <a:lstStyle/>
          <a:p>
            <a:pPr marL="184150" marR="15875" indent="-171450">
              <a:lnSpc>
                <a:spcPct val="113900"/>
              </a:lnSpc>
              <a:spcBef>
                <a:spcPts val="100"/>
              </a:spcBef>
              <a:buFont typeface="Arial" panose="020B0604020202020204" pitchFamily="34" charset="0"/>
              <a:buChar char="•"/>
            </a:pPr>
            <a:r>
              <a:rPr sz="1050" spc="-10" dirty="0">
                <a:solidFill>
                  <a:srgbClr val="EE2A59"/>
                </a:solidFill>
                <a:latin typeface="Droid Sans"/>
                <a:cs typeface="Droid Sans"/>
              </a:rPr>
              <a:t>I’m</a:t>
            </a:r>
            <a:r>
              <a:rPr sz="1050" spc="-50" dirty="0">
                <a:solidFill>
                  <a:srgbClr val="EE2A59"/>
                </a:solidFill>
                <a:latin typeface="Droid Sans"/>
                <a:cs typeface="Droid Sans"/>
              </a:rPr>
              <a:t> </a:t>
            </a:r>
            <a:r>
              <a:rPr sz="1050" spc="-25" dirty="0">
                <a:solidFill>
                  <a:srgbClr val="EE2A59"/>
                </a:solidFill>
                <a:latin typeface="Droid Sans"/>
                <a:cs typeface="Droid Sans"/>
              </a:rPr>
              <a:t>either</a:t>
            </a:r>
            <a:r>
              <a:rPr sz="1050" spc="-50" dirty="0">
                <a:solidFill>
                  <a:srgbClr val="EE2A59"/>
                </a:solidFill>
                <a:latin typeface="Droid Sans"/>
                <a:cs typeface="Droid Sans"/>
              </a:rPr>
              <a:t> </a:t>
            </a:r>
            <a:r>
              <a:rPr sz="1050" spc="-20" dirty="0">
                <a:solidFill>
                  <a:srgbClr val="EE2A59"/>
                </a:solidFill>
                <a:latin typeface="Droid Sans"/>
                <a:cs typeface="Droid Sans"/>
              </a:rPr>
              <a:t>good</a:t>
            </a:r>
            <a:r>
              <a:rPr sz="1050" spc="-45" dirty="0">
                <a:solidFill>
                  <a:srgbClr val="EE2A59"/>
                </a:solidFill>
                <a:latin typeface="Droid Sans"/>
                <a:cs typeface="Droid Sans"/>
              </a:rPr>
              <a:t> </a:t>
            </a:r>
            <a:r>
              <a:rPr sz="1050" spc="-10" dirty="0">
                <a:solidFill>
                  <a:srgbClr val="EE2A59"/>
                </a:solidFill>
                <a:latin typeface="Droid Sans"/>
                <a:cs typeface="Droid Sans"/>
              </a:rPr>
              <a:t>at</a:t>
            </a:r>
            <a:r>
              <a:rPr sz="1050" spc="-50" dirty="0">
                <a:solidFill>
                  <a:srgbClr val="EE2A59"/>
                </a:solidFill>
                <a:latin typeface="Droid Sans"/>
                <a:cs typeface="Droid Sans"/>
              </a:rPr>
              <a:t> </a:t>
            </a:r>
            <a:r>
              <a:rPr sz="1050" spc="-10" dirty="0">
                <a:solidFill>
                  <a:srgbClr val="EE2A59"/>
                </a:solidFill>
                <a:latin typeface="Droid Sans"/>
                <a:cs typeface="Droid Sans"/>
              </a:rPr>
              <a:t>it</a:t>
            </a:r>
            <a:r>
              <a:rPr sz="1050" spc="-45" dirty="0">
                <a:solidFill>
                  <a:srgbClr val="EE2A59"/>
                </a:solidFill>
                <a:latin typeface="Droid Sans"/>
                <a:cs typeface="Droid Sans"/>
              </a:rPr>
              <a:t> </a:t>
            </a:r>
            <a:r>
              <a:rPr sz="1050" spc="-15" dirty="0">
                <a:solidFill>
                  <a:srgbClr val="EE2A59"/>
                </a:solidFill>
                <a:latin typeface="Droid Sans"/>
                <a:cs typeface="Droid Sans"/>
              </a:rPr>
              <a:t>or</a:t>
            </a:r>
            <a:r>
              <a:rPr sz="1050" spc="-50" dirty="0">
                <a:solidFill>
                  <a:srgbClr val="EE2A59"/>
                </a:solidFill>
                <a:latin typeface="Droid Sans"/>
                <a:cs typeface="Droid Sans"/>
              </a:rPr>
              <a:t> </a:t>
            </a:r>
            <a:r>
              <a:rPr sz="1050" spc="-10" dirty="0">
                <a:solidFill>
                  <a:srgbClr val="EE2A59"/>
                </a:solidFill>
                <a:latin typeface="Droid Sans"/>
                <a:cs typeface="Droid Sans"/>
              </a:rPr>
              <a:t>I’m</a:t>
            </a:r>
            <a:r>
              <a:rPr sz="1050" spc="-45" dirty="0">
                <a:solidFill>
                  <a:srgbClr val="EE2A59"/>
                </a:solidFill>
                <a:latin typeface="Droid Sans"/>
                <a:cs typeface="Droid Sans"/>
              </a:rPr>
              <a:t> </a:t>
            </a:r>
            <a:r>
              <a:rPr sz="1050" spc="-20" dirty="0">
                <a:solidFill>
                  <a:srgbClr val="EE2A59"/>
                </a:solidFill>
                <a:latin typeface="Droid Sans"/>
                <a:cs typeface="Droid Sans"/>
              </a:rPr>
              <a:t>not </a:t>
            </a:r>
            <a:endParaRPr lang="en-US" sz="1050" spc="-20" dirty="0">
              <a:solidFill>
                <a:srgbClr val="EE2A59"/>
              </a:solidFill>
              <a:latin typeface="Droid Sans"/>
              <a:cs typeface="Droid Sans"/>
            </a:endParaRPr>
          </a:p>
          <a:p>
            <a:pPr marL="184150" marR="15875" indent="-171450">
              <a:lnSpc>
                <a:spcPct val="113900"/>
              </a:lnSpc>
              <a:spcBef>
                <a:spcPts val="100"/>
              </a:spcBef>
              <a:buFont typeface="Arial" panose="020B0604020202020204" pitchFamily="34" charset="0"/>
              <a:buChar char="•"/>
            </a:pPr>
            <a:r>
              <a:rPr sz="1050" spc="-15" dirty="0">
                <a:solidFill>
                  <a:srgbClr val="EE2A59"/>
                </a:solidFill>
                <a:latin typeface="Droid Sans"/>
                <a:cs typeface="Droid Sans"/>
              </a:rPr>
              <a:t>When </a:t>
            </a:r>
            <a:r>
              <a:rPr sz="1050" spc="-10" dirty="0">
                <a:solidFill>
                  <a:srgbClr val="EE2A59"/>
                </a:solidFill>
                <a:latin typeface="Droid Sans"/>
                <a:cs typeface="Droid Sans"/>
              </a:rPr>
              <a:t>I’m </a:t>
            </a:r>
            <a:r>
              <a:rPr sz="1050" spc="-25" dirty="0">
                <a:solidFill>
                  <a:srgbClr val="EE2A59"/>
                </a:solidFill>
                <a:latin typeface="Droid Sans"/>
                <a:cs typeface="Droid Sans"/>
              </a:rPr>
              <a:t>frustrated, </a:t>
            </a:r>
            <a:r>
              <a:rPr sz="1050" dirty="0">
                <a:solidFill>
                  <a:srgbClr val="EE2A59"/>
                </a:solidFill>
                <a:latin typeface="Droid Sans"/>
                <a:cs typeface="Droid Sans"/>
              </a:rPr>
              <a:t>I</a:t>
            </a:r>
            <a:r>
              <a:rPr sz="1050" spc="-150" dirty="0">
                <a:solidFill>
                  <a:srgbClr val="EE2A59"/>
                </a:solidFill>
                <a:latin typeface="Droid Sans"/>
                <a:cs typeface="Droid Sans"/>
              </a:rPr>
              <a:t> </a:t>
            </a:r>
            <a:r>
              <a:rPr sz="1050" spc="-20" dirty="0">
                <a:solidFill>
                  <a:srgbClr val="EE2A59"/>
                </a:solidFill>
                <a:latin typeface="Droid Sans"/>
                <a:cs typeface="Droid Sans"/>
              </a:rPr>
              <a:t>give</a:t>
            </a:r>
            <a:r>
              <a:rPr sz="1050" spc="-45" dirty="0">
                <a:solidFill>
                  <a:srgbClr val="EE2A59"/>
                </a:solidFill>
                <a:latin typeface="Droid Sans"/>
                <a:cs typeface="Droid Sans"/>
              </a:rPr>
              <a:t> </a:t>
            </a:r>
            <a:r>
              <a:rPr sz="1050" spc="-20" dirty="0">
                <a:solidFill>
                  <a:srgbClr val="EE2A59"/>
                </a:solidFill>
                <a:latin typeface="Droid Sans"/>
                <a:cs typeface="Droid Sans"/>
              </a:rPr>
              <a:t>up </a:t>
            </a:r>
            <a:endParaRPr lang="en-US" sz="1050" spc="-20" dirty="0">
              <a:solidFill>
                <a:srgbClr val="EE2A59"/>
              </a:solidFill>
              <a:latin typeface="Droid Sans"/>
              <a:cs typeface="Droid Sans"/>
            </a:endParaRPr>
          </a:p>
          <a:p>
            <a:pPr marL="184150" marR="15875" indent="-171450">
              <a:lnSpc>
                <a:spcPct val="113900"/>
              </a:lnSpc>
              <a:spcBef>
                <a:spcPts val="100"/>
              </a:spcBef>
              <a:buFont typeface="Arial" panose="020B0604020202020204" pitchFamily="34" charset="0"/>
              <a:buChar char="•"/>
            </a:pPr>
            <a:r>
              <a:rPr sz="1050" dirty="0">
                <a:solidFill>
                  <a:srgbClr val="EE2A59"/>
                </a:solidFill>
                <a:latin typeface="Droid Sans"/>
                <a:cs typeface="Droid Sans"/>
              </a:rPr>
              <a:t>I </a:t>
            </a:r>
            <a:r>
              <a:rPr sz="1050" spc="-20" dirty="0">
                <a:solidFill>
                  <a:srgbClr val="EE2A59"/>
                </a:solidFill>
                <a:latin typeface="Droid Sans"/>
                <a:cs typeface="Droid Sans"/>
              </a:rPr>
              <a:t>don’t </a:t>
            </a:r>
            <a:r>
              <a:rPr sz="1050" spc="-15" dirty="0">
                <a:solidFill>
                  <a:srgbClr val="EE2A59"/>
                </a:solidFill>
                <a:latin typeface="Droid Sans"/>
                <a:cs typeface="Droid Sans"/>
              </a:rPr>
              <a:t>like </a:t>
            </a:r>
            <a:r>
              <a:rPr sz="1050" spc="-10" dirty="0">
                <a:solidFill>
                  <a:srgbClr val="EE2A59"/>
                </a:solidFill>
                <a:latin typeface="Droid Sans"/>
                <a:cs typeface="Droid Sans"/>
              </a:rPr>
              <a:t>to</a:t>
            </a:r>
            <a:r>
              <a:rPr sz="1050" spc="-190" dirty="0">
                <a:solidFill>
                  <a:srgbClr val="EE2A59"/>
                </a:solidFill>
                <a:latin typeface="Droid Sans"/>
                <a:cs typeface="Droid Sans"/>
              </a:rPr>
              <a:t> </a:t>
            </a:r>
            <a:r>
              <a:rPr sz="1050" spc="-10" dirty="0">
                <a:solidFill>
                  <a:srgbClr val="EE2A59"/>
                </a:solidFill>
                <a:latin typeface="Droid Sans"/>
                <a:cs typeface="Droid Sans"/>
              </a:rPr>
              <a:t>be</a:t>
            </a:r>
            <a:r>
              <a:rPr sz="1050" spc="-55" dirty="0">
                <a:solidFill>
                  <a:srgbClr val="EE2A59"/>
                </a:solidFill>
                <a:latin typeface="Droid Sans"/>
                <a:cs typeface="Droid Sans"/>
              </a:rPr>
              <a:t> </a:t>
            </a:r>
            <a:r>
              <a:rPr sz="1050" spc="-20" dirty="0">
                <a:solidFill>
                  <a:srgbClr val="EE2A59"/>
                </a:solidFill>
                <a:latin typeface="Droid Sans"/>
                <a:cs typeface="Droid Sans"/>
              </a:rPr>
              <a:t>challenged </a:t>
            </a:r>
            <a:endParaRPr lang="en-US" sz="1050" spc="-20" dirty="0">
              <a:solidFill>
                <a:srgbClr val="EE2A59"/>
              </a:solidFill>
              <a:latin typeface="Droid Sans"/>
              <a:cs typeface="Droid Sans"/>
            </a:endParaRPr>
          </a:p>
          <a:p>
            <a:pPr marL="184150" marR="15875" indent="-171450">
              <a:lnSpc>
                <a:spcPct val="113900"/>
              </a:lnSpc>
              <a:spcBef>
                <a:spcPts val="100"/>
              </a:spcBef>
              <a:buFont typeface="Arial" panose="020B0604020202020204" pitchFamily="34" charset="0"/>
              <a:buChar char="•"/>
            </a:pPr>
            <a:r>
              <a:rPr sz="1050" spc="-15" dirty="0">
                <a:solidFill>
                  <a:srgbClr val="EE2A59"/>
                </a:solidFill>
                <a:latin typeface="Droid Sans"/>
                <a:cs typeface="Droid Sans"/>
              </a:rPr>
              <a:t>When</a:t>
            </a:r>
            <a:r>
              <a:rPr sz="1050" spc="-60" dirty="0">
                <a:solidFill>
                  <a:srgbClr val="EE2A59"/>
                </a:solidFill>
                <a:latin typeface="Droid Sans"/>
                <a:cs typeface="Droid Sans"/>
              </a:rPr>
              <a:t> </a:t>
            </a:r>
            <a:r>
              <a:rPr sz="1050" dirty="0">
                <a:solidFill>
                  <a:srgbClr val="EE2A59"/>
                </a:solidFill>
                <a:latin typeface="Droid Sans"/>
                <a:cs typeface="Droid Sans"/>
              </a:rPr>
              <a:t>I</a:t>
            </a:r>
            <a:r>
              <a:rPr sz="1050" spc="-60" dirty="0">
                <a:solidFill>
                  <a:srgbClr val="EE2A59"/>
                </a:solidFill>
                <a:latin typeface="Droid Sans"/>
                <a:cs typeface="Droid Sans"/>
              </a:rPr>
              <a:t> </a:t>
            </a:r>
            <a:r>
              <a:rPr sz="1050" spc="-20" dirty="0">
                <a:solidFill>
                  <a:srgbClr val="EE2A59"/>
                </a:solidFill>
                <a:latin typeface="Droid Sans"/>
                <a:cs typeface="Droid Sans"/>
              </a:rPr>
              <a:t>fail,</a:t>
            </a:r>
            <a:r>
              <a:rPr sz="1050" spc="-60" dirty="0">
                <a:solidFill>
                  <a:srgbClr val="EE2A59"/>
                </a:solidFill>
                <a:latin typeface="Droid Sans"/>
                <a:cs typeface="Droid Sans"/>
              </a:rPr>
              <a:t> </a:t>
            </a:r>
            <a:r>
              <a:rPr sz="1050" spc="-10" dirty="0">
                <a:solidFill>
                  <a:srgbClr val="EE2A59"/>
                </a:solidFill>
                <a:latin typeface="Droid Sans"/>
                <a:cs typeface="Droid Sans"/>
              </a:rPr>
              <a:t>I’m</a:t>
            </a:r>
            <a:r>
              <a:rPr sz="1050" spc="-60" dirty="0">
                <a:solidFill>
                  <a:srgbClr val="EE2A59"/>
                </a:solidFill>
                <a:latin typeface="Droid Sans"/>
                <a:cs typeface="Droid Sans"/>
              </a:rPr>
              <a:t> </a:t>
            </a:r>
            <a:r>
              <a:rPr sz="1050" spc="-10" dirty="0">
                <a:solidFill>
                  <a:srgbClr val="EE2A59"/>
                </a:solidFill>
                <a:latin typeface="Droid Sans"/>
                <a:cs typeface="Droid Sans"/>
              </a:rPr>
              <a:t>no</a:t>
            </a:r>
            <a:r>
              <a:rPr sz="1050" spc="-55" dirty="0">
                <a:solidFill>
                  <a:srgbClr val="EE2A59"/>
                </a:solidFill>
                <a:latin typeface="Droid Sans"/>
                <a:cs typeface="Droid Sans"/>
              </a:rPr>
              <a:t> </a:t>
            </a:r>
            <a:r>
              <a:rPr sz="1050" spc="-25" dirty="0">
                <a:solidFill>
                  <a:srgbClr val="EE2A59"/>
                </a:solidFill>
                <a:latin typeface="Droid Sans"/>
                <a:cs typeface="Droid Sans"/>
              </a:rPr>
              <a:t>good</a:t>
            </a:r>
            <a:endParaRPr sz="1050" dirty="0">
              <a:latin typeface="Droid Sans"/>
              <a:cs typeface="Droid Sans"/>
            </a:endParaRPr>
          </a:p>
          <a:p>
            <a:pPr marL="184150" marR="15875" indent="-171450">
              <a:lnSpc>
                <a:spcPct val="113900"/>
              </a:lnSpc>
              <a:buFont typeface="Arial" panose="020B0604020202020204" pitchFamily="34" charset="0"/>
              <a:buChar char="•"/>
            </a:pPr>
            <a:r>
              <a:rPr sz="1050" spc="-10" dirty="0">
                <a:solidFill>
                  <a:srgbClr val="EE2A59"/>
                </a:solidFill>
                <a:latin typeface="Droid Sans"/>
                <a:cs typeface="Droid Sans"/>
              </a:rPr>
              <a:t>If </a:t>
            </a:r>
            <a:r>
              <a:rPr sz="1050" u="sng" spc="-15" dirty="0">
                <a:solidFill>
                  <a:srgbClr val="EE2A59"/>
                </a:solidFill>
                <a:uFill>
                  <a:solidFill>
                    <a:srgbClr val="EE2A59"/>
                  </a:solidFill>
                </a:uFill>
                <a:latin typeface="Droid Sans"/>
                <a:cs typeface="Droid Sans"/>
              </a:rPr>
              <a:t>you</a:t>
            </a:r>
            <a:r>
              <a:rPr sz="1050" spc="-15" dirty="0">
                <a:solidFill>
                  <a:srgbClr val="EE2A59"/>
                </a:solidFill>
                <a:latin typeface="Droid Sans"/>
                <a:cs typeface="Droid Sans"/>
              </a:rPr>
              <a:t> </a:t>
            </a:r>
            <a:r>
              <a:rPr sz="1050" spc="-25" dirty="0">
                <a:solidFill>
                  <a:srgbClr val="EE2A59"/>
                </a:solidFill>
                <a:latin typeface="Droid Sans"/>
                <a:cs typeface="Droid Sans"/>
              </a:rPr>
              <a:t>succeed, </a:t>
            </a:r>
            <a:r>
              <a:rPr sz="1050" dirty="0">
                <a:solidFill>
                  <a:srgbClr val="EE2A59"/>
                </a:solidFill>
                <a:latin typeface="Droid Sans"/>
                <a:cs typeface="Droid Sans"/>
              </a:rPr>
              <a:t>I</a:t>
            </a:r>
            <a:r>
              <a:rPr sz="1050" spc="-160" dirty="0">
                <a:solidFill>
                  <a:srgbClr val="EE2A59"/>
                </a:solidFill>
                <a:latin typeface="Droid Sans"/>
                <a:cs typeface="Droid Sans"/>
              </a:rPr>
              <a:t> </a:t>
            </a:r>
            <a:r>
              <a:rPr sz="1050" spc="-20" dirty="0">
                <a:solidFill>
                  <a:srgbClr val="EE2A59"/>
                </a:solidFill>
                <a:latin typeface="Droid Sans"/>
                <a:cs typeface="Droid Sans"/>
              </a:rPr>
              <a:t>feel</a:t>
            </a:r>
            <a:r>
              <a:rPr sz="1050" spc="-50" dirty="0">
                <a:solidFill>
                  <a:srgbClr val="EE2A59"/>
                </a:solidFill>
                <a:latin typeface="Droid Sans"/>
                <a:cs typeface="Droid Sans"/>
              </a:rPr>
              <a:t> </a:t>
            </a:r>
            <a:r>
              <a:rPr lang="en-US" sz="1050" spc="-50" dirty="0">
                <a:solidFill>
                  <a:srgbClr val="EE2A59"/>
                </a:solidFill>
                <a:latin typeface="Droid Sans"/>
                <a:cs typeface="Droid Sans"/>
              </a:rPr>
              <a:t>     </a:t>
            </a:r>
            <a:r>
              <a:rPr sz="1050" spc="-20" dirty="0">
                <a:solidFill>
                  <a:srgbClr val="EE2A59"/>
                </a:solidFill>
                <a:latin typeface="Droid Sans"/>
                <a:cs typeface="Droid Sans"/>
              </a:rPr>
              <a:t>threatened  </a:t>
            </a:r>
            <a:endParaRPr lang="en-US" sz="1050" spc="-20" dirty="0">
              <a:solidFill>
                <a:srgbClr val="EE2A59"/>
              </a:solidFill>
              <a:latin typeface="Droid Sans"/>
              <a:cs typeface="Droid Sans"/>
            </a:endParaRPr>
          </a:p>
          <a:p>
            <a:pPr marL="184150" marR="15875" indent="-171450">
              <a:lnSpc>
                <a:spcPct val="113900"/>
              </a:lnSpc>
              <a:buFont typeface="Arial" panose="020B0604020202020204" pitchFamily="34" charset="0"/>
              <a:buChar char="•"/>
            </a:pPr>
            <a:r>
              <a:rPr sz="1050" spc="-15" dirty="0">
                <a:solidFill>
                  <a:srgbClr val="EE2A59"/>
                </a:solidFill>
                <a:latin typeface="Droid Sans"/>
                <a:cs typeface="Droid Sans"/>
              </a:rPr>
              <a:t>My </a:t>
            </a:r>
            <a:r>
              <a:rPr sz="1050" spc="-20" dirty="0">
                <a:solidFill>
                  <a:srgbClr val="EE2A59"/>
                </a:solidFill>
                <a:latin typeface="Droid Sans"/>
                <a:cs typeface="Droid Sans"/>
              </a:rPr>
              <a:t>abilities determine</a:t>
            </a:r>
            <a:r>
              <a:rPr sz="1050" spc="-140" dirty="0">
                <a:solidFill>
                  <a:srgbClr val="EE2A59"/>
                </a:solidFill>
                <a:latin typeface="Droid Sans"/>
                <a:cs typeface="Droid Sans"/>
              </a:rPr>
              <a:t> </a:t>
            </a:r>
            <a:r>
              <a:rPr sz="1050" spc="-25" dirty="0">
                <a:solidFill>
                  <a:srgbClr val="EE2A59"/>
                </a:solidFill>
                <a:latin typeface="Droid Sans"/>
                <a:cs typeface="Droid Sans"/>
              </a:rPr>
              <a:t>everything</a:t>
            </a:r>
            <a:endParaRPr sz="1050" dirty="0">
              <a:latin typeface="Droid Sans"/>
              <a:cs typeface="Droid Sans"/>
            </a:endParaRPr>
          </a:p>
          <a:p>
            <a:pPr marR="5080" algn="r">
              <a:lnSpc>
                <a:spcPct val="100000"/>
              </a:lnSpc>
              <a:spcBef>
                <a:spcPts val="450"/>
              </a:spcBef>
            </a:pPr>
            <a:r>
              <a:rPr sz="1050" spc="-20" dirty="0">
                <a:solidFill>
                  <a:srgbClr val="231F20"/>
                </a:solidFill>
                <a:latin typeface="Droid Sans"/>
                <a:cs typeface="Droid Sans"/>
              </a:rPr>
              <a:t>Created </a:t>
            </a:r>
            <a:r>
              <a:rPr sz="1050" spc="-10" dirty="0">
                <a:solidFill>
                  <a:srgbClr val="231F20"/>
                </a:solidFill>
                <a:latin typeface="Droid Sans"/>
                <a:cs typeface="Droid Sans"/>
              </a:rPr>
              <a:t>by </a:t>
            </a:r>
            <a:r>
              <a:rPr sz="1050" spc="-15" dirty="0">
                <a:solidFill>
                  <a:srgbClr val="231F20"/>
                </a:solidFill>
                <a:latin typeface="Droid Sans"/>
                <a:cs typeface="Droid Sans"/>
              </a:rPr>
              <a:t>Reid</a:t>
            </a:r>
            <a:r>
              <a:rPr sz="1050" spc="-170" dirty="0">
                <a:solidFill>
                  <a:srgbClr val="231F20"/>
                </a:solidFill>
                <a:latin typeface="Droid Sans"/>
                <a:cs typeface="Droid Sans"/>
              </a:rPr>
              <a:t> </a:t>
            </a:r>
            <a:r>
              <a:rPr lang="en-GB" sz="1050" spc="-170" dirty="0">
                <a:solidFill>
                  <a:srgbClr val="231F20"/>
                </a:solidFill>
                <a:latin typeface="Droid Sans"/>
                <a:cs typeface="Droid Sans"/>
              </a:rPr>
              <a:t> </a:t>
            </a:r>
            <a:r>
              <a:rPr sz="1050" spc="-20" dirty="0">
                <a:solidFill>
                  <a:srgbClr val="231F20"/>
                </a:solidFill>
                <a:latin typeface="Droid Sans"/>
                <a:cs typeface="Droid Sans"/>
              </a:rPr>
              <a:t>Wilson</a:t>
            </a:r>
            <a:endParaRPr sz="1050" dirty="0">
              <a:latin typeface="Droid Sans"/>
              <a:cs typeface="Droid Sans"/>
            </a:endParaRPr>
          </a:p>
        </p:txBody>
      </p:sp>
      <p:sp>
        <p:nvSpPr>
          <p:cNvPr id="38" name="Title 16">
            <a:extLst>
              <a:ext uri="{FF2B5EF4-FFF2-40B4-BE49-F238E27FC236}">
                <a16:creationId xmlns:a16="http://schemas.microsoft.com/office/drawing/2014/main" id="{780F5790-773B-442F-ADD3-7E0F67934BE3}"/>
              </a:ext>
            </a:extLst>
          </p:cNvPr>
          <p:cNvSpPr txBox="1">
            <a:spLocks/>
          </p:cNvSpPr>
          <p:nvPr/>
        </p:nvSpPr>
        <p:spPr>
          <a:xfrm>
            <a:off x="550061" y="4637203"/>
            <a:ext cx="6801130" cy="49251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sz="2400" b="1" kern="0" spc="35" dirty="0">
                <a:solidFill>
                  <a:schemeClr val="accent2"/>
                </a:solidFill>
                <a:latin typeface="Londrina Solid Black"/>
                <a:cs typeface="Londrina Solid Black"/>
              </a:rPr>
              <a:t>Exercise: Exploring my mindsets</a:t>
            </a:r>
          </a:p>
          <a:p>
            <a:r>
              <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Most of us hold both fixed and growth mindsets. For example, we might think we can improve at sport, but are no good at music (or vice versa). </a:t>
            </a:r>
            <a:r>
              <a:rPr lang="en-US" sz="1200" b="1"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Fill in the boxes below with your own examples:</a:t>
            </a:r>
          </a:p>
        </p:txBody>
      </p:sp>
      <p:sp>
        <p:nvSpPr>
          <p:cNvPr id="40" name="object 21">
            <a:extLst>
              <a:ext uri="{FF2B5EF4-FFF2-40B4-BE49-F238E27FC236}">
                <a16:creationId xmlns:a16="http://schemas.microsoft.com/office/drawing/2014/main" id="{99CC5107-3FEF-4BE9-BFC5-16D478651961}"/>
              </a:ext>
            </a:extLst>
          </p:cNvPr>
          <p:cNvSpPr/>
          <p:nvPr/>
        </p:nvSpPr>
        <p:spPr>
          <a:xfrm>
            <a:off x="524907" y="6130216"/>
            <a:ext cx="1397850" cy="1350284"/>
          </a:xfrm>
          <a:prstGeom prst="rect">
            <a:avLst/>
          </a:prstGeom>
          <a:blipFill>
            <a:blip r:embed="rId4" cstate="print"/>
            <a:stretch>
              <a:fillRect/>
            </a:stretch>
          </a:blipFill>
        </p:spPr>
        <p:txBody>
          <a:bodyPr wrap="square" lIns="0" tIns="0" rIns="0" bIns="0" rtlCol="0"/>
          <a:lstStyle/>
          <a:p>
            <a:endParaRPr/>
          </a:p>
        </p:txBody>
      </p:sp>
      <p:sp>
        <p:nvSpPr>
          <p:cNvPr id="41" name="object 22">
            <a:extLst>
              <a:ext uri="{FF2B5EF4-FFF2-40B4-BE49-F238E27FC236}">
                <a16:creationId xmlns:a16="http://schemas.microsoft.com/office/drawing/2014/main" id="{02FB38DF-1F79-4985-BA4A-2ED06563A0CC}"/>
              </a:ext>
            </a:extLst>
          </p:cNvPr>
          <p:cNvSpPr/>
          <p:nvPr/>
        </p:nvSpPr>
        <p:spPr>
          <a:xfrm>
            <a:off x="5623143" y="6141841"/>
            <a:ext cx="1438071" cy="1350285"/>
          </a:xfrm>
          <a:prstGeom prst="rect">
            <a:avLst/>
          </a:prstGeom>
          <a:blipFill>
            <a:blip r:embed="rId5" cstate="print"/>
            <a:stretch>
              <a:fillRect/>
            </a:stretch>
          </a:blipFill>
        </p:spPr>
        <p:txBody>
          <a:bodyPr wrap="square" lIns="0" tIns="0" rIns="0" bIns="0" rtlCol="0"/>
          <a:lstStyle/>
          <a:p>
            <a:endParaRPr/>
          </a:p>
        </p:txBody>
      </p:sp>
      <p:sp>
        <p:nvSpPr>
          <p:cNvPr id="21" name="object 10">
            <a:extLst>
              <a:ext uri="{FF2B5EF4-FFF2-40B4-BE49-F238E27FC236}">
                <a16:creationId xmlns:a16="http://schemas.microsoft.com/office/drawing/2014/main" id="{D894A50F-190B-42FB-B692-8440AEFAA9A1}"/>
              </a:ext>
            </a:extLst>
          </p:cNvPr>
          <p:cNvSpPr txBox="1"/>
          <p:nvPr/>
        </p:nvSpPr>
        <p:spPr>
          <a:xfrm>
            <a:off x="501915" y="7623313"/>
            <a:ext cx="6553200" cy="1517240"/>
          </a:xfrm>
          <a:prstGeom prst="rect">
            <a:avLst/>
          </a:prstGeom>
          <a:ln w="12700">
            <a:solidFill>
              <a:srgbClr val="F5841F"/>
            </a:solidFill>
          </a:ln>
        </p:spPr>
        <p:txBody>
          <a:bodyPr vert="horz" wrap="square" lIns="0" tIns="15875" rIns="0" bIns="0" rtlCol="0">
            <a:noAutofit/>
          </a:bodyPr>
          <a:lstStyle/>
          <a:p>
            <a:pPr marL="78105">
              <a:lnSpc>
                <a:spcPct val="100000"/>
              </a:lnSpc>
              <a:spcBef>
                <a:spcPts val="125"/>
              </a:spcBef>
            </a:pPr>
            <a:r>
              <a:rPr sz="1800" spc="-5" dirty="0">
                <a:solidFill>
                  <a:srgbClr val="F5841F"/>
                </a:solidFill>
                <a:latin typeface="Londrina Solid"/>
                <a:cs typeface="Londrina Solid"/>
              </a:rPr>
              <a:t>Key</a:t>
            </a:r>
            <a:r>
              <a:rPr sz="1800" spc="30" dirty="0">
                <a:solidFill>
                  <a:srgbClr val="F5841F"/>
                </a:solidFill>
                <a:latin typeface="Londrina Solid"/>
                <a:cs typeface="Londrina Solid"/>
              </a:rPr>
              <a:t> </a:t>
            </a:r>
            <a:r>
              <a:rPr sz="1800" spc="35" dirty="0">
                <a:solidFill>
                  <a:srgbClr val="F5841F"/>
                </a:solidFill>
                <a:latin typeface="Londrina Solid"/>
                <a:cs typeface="Londrina Solid"/>
              </a:rPr>
              <a:t>Insights</a:t>
            </a:r>
            <a:endParaRPr sz="1800" dirty="0">
              <a:latin typeface="Londrina Solid"/>
              <a:cs typeface="Londrina Solid"/>
            </a:endParaRPr>
          </a:p>
          <a:p>
            <a:pPr marL="285750" lvl="1" indent="-192088">
              <a:spcBef>
                <a:spcPts val="600"/>
              </a:spcBef>
              <a:buClr>
                <a:srgbClr val="FFC000"/>
              </a:buClr>
              <a:buFont typeface="Arial" panose="020B0604020202020204" pitchFamily="34" charset="0"/>
              <a:buChar char="•"/>
            </a:pPr>
            <a:r>
              <a:rPr lang="en-US" sz="1200" dirty="0">
                <a:latin typeface="Droid Sans" panose="020B0606030804020204" pitchFamily="34" charset="0"/>
                <a:ea typeface="Droid Sans" panose="020B0606030804020204" pitchFamily="34" charset="0"/>
                <a:cs typeface="Droid Sans" panose="020B0606030804020204" pitchFamily="34" charset="0"/>
              </a:rPr>
              <a:t>Mindset is a way of thinking and set of beliefs that shape the way we handle </a:t>
            </a:r>
            <a:br>
              <a:rPr lang="en-US" sz="1200" dirty="0">
                <a:latin typeface="Droid Sans" panose="020B0606030804020204" pitchFamily="34" charset="0"/>
                <a:ea typeface="Droid Sans" panose="020B0606030804020204" pitchFamily="34" charset="0"/>
                <a:cs typeface="Droid Sans" panose="020B0606030804020204" pitchFamily="34" charset="0"/>
              </a:rPr>
            </a:br>
            <a:r>
              <a:rPr lang="en-US" sz="1200" dirty="0">
                <a:latin typeface="Droid Sans" panose="020B0606030804020204" pitchFamily="34" charset="0"/>
                <a:ea typeface="Droid Sans" panose="020B0606030804020204" pitchFamily="34" charset="0"/>
                <a:cs typeface="Droid Sans" panose="020B0606030804020204" pitchFamily="34" charset="0"/>
              </a:rPr>
              <a:t>situations</a:t>
            </a:r>
          </a:p>
          <a:p>
            <a:pPr marL="285750" lvl="1" indent="-192088">
              <a:spcBef>
                <a:spcPts val="600"/>
              </a:spcBef>
              <a:buClr>
                <a:srgbClr val="FFC000"/>
              </a:buClr>
              <a:buFont typeface="Arial" panose="020B0604020202020204" pitchFamily="34" charset="0"/>
              <a:buChar char="•"/>
            </a:pPr>
            <a:r>
              <a:rPr lang="en-US" sz="1200" dirty="0">
                <a:latin typeface="Droid Sans" panose="020B0606030804020204" pitchFamily="34" charset="0"/>
                <a:ea typeface="Droid Sans" panose="020B0606030804020204" pitchFamily="34" charset="0"/>
                <a:cs typeface="Droid Sans" panose="020B0606030804020204" pitchFamily="34" charset="0"/>
              </a:rPr>
              <a:t>A fixed mindset assumes our skills and abilities cannot change. This mindset </a:t>
            </a:r>
            <a:br>
              <a:rPr lang="en-US" sz="1200" dirty="0">
                <a:latin typeface="Droid Sans" panose="020B0606030804020204" pitchFamily="34" charset="0"/>
                <a:ea typeface="Droid Sans" panose="020B0606030804020204" pitchFamily="34" charset="0"/>
                <a:cs typeface="Droid Sans" panose="020B0606030804020204" pitchFamily="34" charset="0"/>
              </a:rPr>
            </a:br>
            <a:r>
              <a:rPr lang="en-US" sz="1200" dirty="0">
                <a:latin typeface="Droid Sans" panose="020B0606030804020204" pitchFamily="34" charset="0"/>
                <a:ea typeface="Droid Sans" panose="020B0606030804020204" pitchFamily="34" charset="0"/>
                <a:cs typeface="Droid Sans" panose="020B0606030804020204" pitchFamily="34" charset="0"/>
              </a:rPr>
              <a:t>can lead to us avoid challenges and give up easily, so we may not learn and improve.</a:t>
            </a:r>
          </a:p>
          <a:p>
            <a:pPr marL="285750" lvl="1" indent="-192088">
              <a:spcBef>
                <a:spcPts val="600"/>
              </a:spcBef>
              <a:buClr>
                <a:srgbClr val="FFC000"/>
              </a:buClr>
              <a:buFont typeface="Arial" panose="020B0604020202020204" pitchFamily="34" charset="0"/>
              <a:buChar char="•"/>
            </a:pPr>
            <a:r>
              <a:rPr lang="en-US" sz="1200" dirty="0">
                <a:latin typeface="Droid Sans" panose="020B0606030804020204" pitchFamily="34" charset="0"/>
                <a:ea typeface="Droid Sans" panose="020B0606030804020204" pitchFamily="34" charset="0"/>
                <a:cs typeface="Droid Sans" panose="020B0606030804020204" pitchFamily="34" charset="0"/>
              </a:rPr>
              <a:t>A growth mindset helps us to learn and achieve our potential</a:t>
            </a:r>
          </a:p>
        </p:txBody>
      </p:sp>
      <p:sp>
        <p:nvSpPr>
          <p:cNvPr id="22" name="object 5">
            <a:extLst>
              <a:ext uri="{FF2B5EF4-FFF2-40B4-BE49-F238E27FC236}">
                <a16:creationId xmlns:a16="http://schemas.microsoft.com/office/drawing/2014/main" id="{51DE68FA-7180-450C-B9BF-35E9E263C1CE}"/>
              </a:ext>
            </a:extLst>
          </p:cNvPr>
          <p:cNvSpPr/>
          <p:nvPr/>
        </p:nvSpPr>
        <p:spPr>
          <a:xfrm>
            <a:off x="6145703" y="7623312"/>
            <a:ext cx="924578" cy="975752"/>
          </a:xfrm>
          <a:prstGeom prst="rect">
            <a:avLst/>
          </a:prstGeom>
          <a:blipFill>
            <a:blip r:embed="rId6" cstate="print"/>
            <a:stretch>
              <a:fillRect/>
            </a:stretch>
          </a:blipFill>
        </p:spPr>
        <p:txBody>
          <a:bodyPr wrap="square" lIns="0" tIns="0" rIns="0" bIns="0" rtlCol="0"/>
          <a:lstStyle/>
          <a:p>
            <a:endParaRPr/>
          </a:p>
        </p:txBody>
      </p:sp>
      <p:sp>
        <p:nvSpPr>
          <p:cNvPr id="24" name="Rectangle: Rounded Corners 23">
            <a:extLst>
              <a:ext uri="{FF2B5EF4-FFF2-40B4-BE49-F238E27FC236}">
                <a16:creationId xmlns:a16="http://schemas.microsoft.com/office/drawing/2014/main" id="{1DB3EA96-3B2E-4835-9405-00F9AE6CA3BA}"/>
              </a:ext>
            </a:extLst>
          </p:cNvPr>
          <p:cNvSpPr/>
          <p:nvPr/>
        </p:nvSpPr>
        <p:spPr>
          <a:xfrm rot="21600000">
            <a:off x="486749" y="9267758"/>
            <a:ext cx="6583532" cy="1061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065A751-9F34-46E6-BF72-58F6F3ABE90B}"/>
              </a:ext>
            </a:extLst>
          </p:cNvPr>
          <p:cNvSpPr txBox="1"/>
          <p:nvPr/>
        </p:nvSpPr>
        <p:spPr>
          <a:xfrm rot="21600000">
            <a:off x="1344488" y="9294373"/>
            <a:ext cx="5606353" cy="1061829"/>
          </a:xfrm>
          <a:prstGeom prst="rect">
            <a:avLst/>
          </a:prstGeom>
          <a:noFill/>
        </p:spPr>
        <p:txBody>
          <a:bodyPr wrap="square" rtlCol="0">
            <a:spAutoFit/>
          </a:bodyPr>
          <a:lstStyle/>
          <a:p>
            <a:pPr>
              <a:spcBef>
                <a:spcPts val="600"/>
              </a:spcBef>
            </a:pP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Surprise yourself!</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Write a lockdown bucket list.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Identify at least three things you can’t do </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YET,</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that can be done at home or within the current guidelines for outdoor activities. It might be cooking a specific meal, achieving an exercise goal, or learning a new skill. </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Over the next two weeks, your challenge is to have a go and </a:t>
            </a:r>
            <a:r>
              <a:rPr lang="en-US" sz="1050" b="1" dirty="0" err="1">
                <a:solidFill>
                  <a:schemeClr val="bg1"/>
                </a:solidFill>
                <a:latin typeface="Droid Sans" panose="020B0606030804020204" pitchFamily="34" charset="0"/>
                <a:ea typeface="Droid Sans" panose="020B0606030804020204" pitchFamily="34" charset="0"/>
                <a:cs typeface="Droid Sans" panose="020B0606030804020204" pitchFamily="34" charset="0"/>
              </a:rPr>
              <a:t>practise</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least one of these activities at least three times.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What do you discover? Was it easier or harder than you expected? What are the next steps you will take to build on this experience?</a:t>
            </a:r>
          </a:p>
        </p:txBody>
      </p:sp>
      <p:pic>
        <p:nvPicPr>
          <p:cNvPr id="26" name="Picture 25" descr="A close up of a sign&#10;&#10;Description automatically generated">
            <a:extLst>
              <a:ext uri="{FF2B5EF4-FFF2-40B4-BE49-F238E27FC236}">
                <a16:creationId xmlns:a16="http://schemas.microsoft.com/office/drawing/2014/main" id="{3F7D4074-A659-4724-A473-13670E6284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600000">
            <a:off x="663046" y="9385361"/>
            <a:ext cx="505145" cy="506064"/>
          </a:xfrm>
          <a:prstGeom prst="rect">
            <a:avLst/>
          </a:prstGeom>
        </p:spPr>
      </p:pic>
      <p:sp>
        <p:nvSpPr>
          <p:cNvPr id="27" name="TextBox 26">
            <a:extLst>
              <a:ext uri="{FF2B5EF4-FFF2-40B4-BE49-F238E27FC236}">
                <a16:creationId xmlns:a16="http://schemas.microsoft.com/office/drawing/2014/main" id="{BE214648-470C-4BB3-B281-2DD155651DA4}"/>
              </a:ext>
            </a:extLst>
          </p:cNvPr>
          <p:cNvSpPr txBox="1"/>
          <p:nvPr/>
        </p:nvSpPr>
        <p:spPr>
          <a:xfrm rot="21600000">
            <a:off x="486748" y="9826270"/>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Tree>
    <p:extLst>
      <p:ext uri="{BB962C8B-B14F-4D97-AF65-F5344CB8AC3E}">
        <p14:creationId xmlns:p14="http://schemas.microsoft.com/office/powerpoint/2010/main" val="2824346384"/>
      </p:ext>
    </p:extLst>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1565</Words>
  <Application>Microsoft Office PowerPoint</Application>
  <PresentationFormat>Custom</PresentationFormat>
  <Paragraphs>105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Londrina Solid Black</vt:lpstr>
      <vt:lpstr>Calibri</vt:lpstr>
      <vt:lpstr>Segoe Print</vt:lpstr>
      <vt:lpstr>Londrina Solid</vt:lpstr>
      <vt:lpstr>Droid Sans</vt:lpstr>
      <vt:lpstr>Office Theme</vt:lpstr>
      <vt:lpstr>PowerPoint Presentation</vt:lpstr>
      <vt:lpstr>PowerPoint Presentation</vt:lpstr>
      <vt:lpstr>Mindset matters</vt:lpstr>
      <vt:lpstr>Fixed and growth mindsets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43</cp:revision>
  <cp:lastPrinted>2020-05-15T11:59:18Z</cp:lastPrinted>
  <dcterms:created xsi:type="dcterms:W3CDTF">2020-05-12T08:45:26Z</dcterms:created>
  <dcterms:modified xsi:type="dcterms:W3CDTF">2020-05-15T14:46:21Z</dcterms:modified>
</cp:coreProperties>
</file>