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61" r:id="rId2"/>
    <p:sldId id="256" r:id="rId3"/>
    <p:sldId id="258" r:id="rId4"/>
  </p:sldIdLst>
  <p:sldSz cx="7559675" cy="10691813"/>
  <p:notesSz cx="6858000" cy="9144000"/>
  <p:embeddedFontLst>
    <p:embeddedFont>
      <p:font typeface="Arial Black" panose="020B0A04020102020204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roid Sans" panose="020B0606030804020204" pitchFamily="34" charset="0"/>
      <p:regular r:id="rId11"/>
      <p:bold r:id="rId12"/>
    </p:embeddedFont>
    <p:embeddedFont>
      <p:font typeface="Londrina Solid" panose="02000506000000020003" pitchFamily="50" charset="0"/>
      <p:regular r:id="rId13"/>
    </p:embeddedFont>
    <p:embeddedFont>
      <p:font typeface="Londrina Solid Black" panose="00000A00000000000000" pitchFamily="2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7F9"/>
    <a:srgbClr val="C9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34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1114" y="-2256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4784-FA25-4496-A4D6-23AB2768833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C108E-EC0B-4E70-89B5-F0FD9BE0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5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E301-783B-49BA-B566-BA3D6ED2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A09E-7061-4B0C-BDE7-E01DEECB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fld id="{4E0A895D-0634-4661-A8BD-BDBB948465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35A97-CF89-4049-85C3-27A17B93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95D-0634-4661-A8BD-BDBB94846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7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27613-FCB3-4547-9088-39E92C50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492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BD70D-2466-4C35-8B0E-597C16E88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1004224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fld id="{4E0A895D-0634-4661-A8BD-BDBB948465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Londrina Solid Black" panose="00000A00000000000000" pitchFamily="2" charset="0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 userDrawn="1">
          <p15:clr>
            <a:srgbClr val="F26B43"/>
          </p15:clr>
        </p15:guide>
        <p15:guide id="2" pos="4445" userDrawn="1">
          <p15:clr>
            <a:srgbClr val="F26B43"/>
          </p15:clr>
        </p15:guide>
        <p15:guide id="3" orient="horz" pos="351" userDrawn="1">
          <p15:clr>
            <a:srgbClr val="F26B43"/>
          </p15:clr>
        </p15:guide>
        <p15:guide id="4" orient="horz" pos="759" userDrawn="1">
          <p15:clr>
            <a:srgbClr val="F26B43"/>
          </p15:clr>
        </p15:guide>
        <p15:guide id="5" orient="horz" pos="64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8BA821C-DE3F-4DC6-BD1B-94EF0DF828B9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custGeom>
            <a:avLst/>
            <a:gdLst/>
            <a:ahLst/>
            <a:cxnLst/>
            <a:rect l="l" t="t" r="r" b="b"/>
            <a:pathLst>
              <a:path w="7547609" h="10679430">
                <a:moveTo>
                  <a:pt x="0" y="10679303"/>
                </a:moveTo>
                <a:lnTo>
                  <a:pt x="7547292" y="10679303"/>
                </a:lnTo>
                <a:lnTo>
                  <a:pt x="7547292" y="0"/>
                </a:lnTo>
                <a:lnTo>
                  <a:pt x="0" y="0"/>
                </a:lnTo>
                <a:lnTo>
                  <a:pt x="0" y="10679303"/>
                </a:lnTo>
                <a:close/>
              </a:path>
            </a:pathLst>
          </a:custGeom>
          <a:solidFill>
            <a:srgbClr val="114B8F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1D74FE-FF23-4A2E-9179-A103CE7792F6}"/>
              </a:ext>
            </a:extLst>
          </p:cNvPr>
          <p:cNvSpPr/>
          <p:nvPr/>
        </p:nvSpPr>
        <p:spPr>
          <a:xfrm>
            <a:off x="1" y="9236657"/>
            <a:ext cx="7559676" cy="1455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C781586-D2F5-4EFA-B7F6-5DDDA279DC39}"/>
              </a:ext>
            </a:extLst>
          </p:cNvPr>
          <p:cNvSpPr txBox="1"/>
          <p:nvPr/>
        </p:nvSpPr>
        <p:spPr>
          <a:xfrm>
            <a:off x="462918" y="396115"/>
            <a:ext cx="6672400" cy="84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45" dirty="0">
                <a:solidFill>
                  <a:srgbClr val="FFFFFF"/>
                </a:solidFill>
                <a:latin typeface="Londrina Solid"/>
                <a:cs typeface="Londrina Solid"/>
              </a:rPr>
              <a:t>The </a:t>
            </a:r>
            <a:r>
              <a:rPr sz="3600" spc="50" dirty="0">
                <a:solidFill>
                  <a:srgbClr val="FFFFFF"/>
                </a:solidFill>
                <a:latin typeface="Londrina Solid"/>
                <a:cs typeface="Londrina Solid"/>
              </a:rPr>
              <a:t>Jack </a:t>
            </a:r>
            <a:r>
              <a:rPr sz="3600" spc="45" dirty="0">
                <a:solidFill>
                  <a:srgbClr val="FFFFFF"/>
                </a:solidFill>
                <a:latin typeface="Londrina Solid"/>
                <a:cs typeface="Londrina Solid"/>
              </a:rPr>
              <a:t>Petchey </a:t>
            </a:r>
            <a:r>
              <a:rPr sz="3600" spc="55" dirty="0">
                <a:solidFill>
                  <a:srgbClr val="F5B700"/>
                </a:solidFill>
                <a:latin typeface="Londrina Solid"/>
                <a:cs typeface="Londrina Solid"/>
              </a:rPr>
              <a:t>Spark</a:t>
            </a:r>
            <a:r>
              <a:rPr sz="3600" spc="229" dirty="0">
                <a:solidFill>
                  <a:srgbClr val="F5B700"/>
                </a:solidFill>
                <a:latin typeface="Londrina Solid"/>
                <a:cs typeface="Londrina Solid"/>
              </a:rPr>
              <a:t> </a:t>
            </a:r>
            <a:r>
              <a:rPr sz="3600" spc="70" dirty="0" err="1">
                <a:solidFill>
                  <a:srgbClr val="FFFFFF"/>
                </a:solidFill>
                <a:latin typeface="Londrina Solid"/>
                <a:cs typeface="Londrina Solid"/>
              </a:rPr>
              <a:t>Programme</a:t>
            </a:r>
            <a:r>
              <a:rPr lang="en-US" sz="3600" spc="70" dirty="0">
                <a:solidFill>
                  <a:srgbClr val="FFFFFF"/>
                </a:solidFill>
                <a:latin typeface="Londrina Solid"/>
                <a:cs typeface="Londrina Solid"/>
              </a:rPr>
              <a:t> </a:t>
            </a:r>
            <a:r>
              <a:rPr lang="en-US" sz="2600" spc="70" dirty="0">
                <a:solidFill>
                  <a:schemeClr val="accent5"/>
                </a:solidFill>
                <a:latin typeface="Londrina Solid"/>
                <a:cs typeface="Londrina Solid"/>
              </a:rPr>
              <a:t>a self-discovery </a:t>
            </a:r>
            <a:r>
              <a:rPr lang="en-US" sz="2600" spc="70" dirty="0" err="1">
                <a:solidFill>
                  <a:schemeClr val="accent5"/>
                </a:solidFill>
                <a:latin typeface="Londrina Solid"/>
                <a:cs typeface="Londrina Solid"/>
              </a:rPr>
              <a:t>programme</a:t>
            </a:r>
            <a:r>
              <a:rPr lang="en-US" sz="2600" spc="70" dirty="0">
                <a:solidFill>
                  <a:schemeClr val="accent5"/>
                </a:solidFill>
                <a:latin typeface="Londrina Solid"/>
                <a:cs typeface="Londrina Solid"/>
              </a:rPr>
              <a:t> for young people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accent5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accent5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accent5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accent5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accent5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accent5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accent5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accent5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accent5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accent5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accent5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accent5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3200" spc="70" dirty="0">
              <a:solidFill>
                <a:schemeClr val="bg1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70" dirty="0">
                <a:solidFill>
                  <a:schemeClr val="bg1"/>
                </a:solidFill>
                <a:latin typeface="Londrina Solid"/>
                <a:cs typeface="Londrina Solid"/>
              </a:rPr>
              <a:t>Discover how to be at your best </a:t>
            </a:r>
            <a:br>
              <a:rPr lang="en-US" sz="3200" spc="70" dirty="0">
                <a:solidFill>
                  <a:schemeClr val="bg1"/>
                </a:solidFill>
                <a:latin typeface="Londrina Solid"/>
                <a:cs typeface="Londrina Solid"/>
              </a:rPr>
            </a:br>
            <a:r>
              <a:rPr lang="en-US" sz="3200" spc="70" dirty="0">
                <a:solidFill>
                  <a:schemeClr val="bg1"/>
                </a:solidFill>
                <a:latin typeface="Londrina Solid"/>
                <a:cs typeface="Londrina Solid"/>
              </a:rPr>
              <a:t>more of the time!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600" spc="70" dirty="0">
              <a:solidFill>
                <a:schemeClr val="bg1"/>
              </a:solidFill>
              <a:latin typeface="Londrina Solid"/>
              <a:cs typeface="Londrina Soli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70" dirty="0">
                <a:solidFill>
                  <a:schemeClr val="accent4"/>
                </a:solidFill>
                <a:latin typeface="Londrina Solid"/>
                <a:cs typeface="Londrina Solid"/>
              </a:rPr>
              <a:t>Session 2: Being at my best </a:t>
            </a:r>
            <a:endParaRPr sz="4000" dirty="0">
              <a:solidFill>
                <a:schemeClr val="accent4"/>
              </a:solidFill>
              <a:latin typeface="Londrina Solid"/>
              <a:cs typeface="Londrina Solid"/>
            </a:endParaRPr>
          </a:p>
        </p:txBody>
      </p:sp>
      <p:pic>
        <p:nvPicPr>
          <p:cNvPr id="16" name="Picture 15" descr="A group of people standing next to a fence&#10;&#10;Description automatically generated">
            <a:extLst>
              <a:ext uri="{FF2B5EF4-FFF2-40B4-BE49-F238E27FC236}">
                <a16:creationId xmlns:a16="http://schemas.microsoft.com/office/drawing/2014/main" id="{1B7C3DBC-9FD7-49E3-B62A-D198DDF03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20" y="1856728"/>
            <a:ext cx="5008634" cy="4327460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54EB93-A4C8-47FB-9F8E-6C008AB53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1" y="9461293"/>
            <a:ext cx="3167507" cy="879252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50321F4-3A5A-4CED-B73C-1AEA6381C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5" y="9723886"/>
            <a:ext cx="2923469" cy="5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7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907642-942A-4BE1-8814-E0F996EEF352}"/>
              </a:ext>
            </a:extLst>
          </p:cNvPr>
          <p:cNvGrpSpPr/>
          <p:nvPr/>
        </p:nvGrpSpPr>
        <p:grpSpPr>
          <a:xfrm>
            <a:off x="368936" y="8556762"/>
            <a:ext cx="1978311" cy="1764000"/>
            <a:chOff x="368936" y="8511937"/>
            <a:chExt cx="1978311" cy="1764000"/>
          </a:xfrm>
        </p:grpSpPr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E738193E-E89C-412D-9856-BF0C8FD82DB3}"/>
                </a:ext>
              </a:extLst>
            </p:cNvPr>
            <p:cNvSpPr/>
            <p:nvPr/>
          </p:nvSpPr>
          <p:spPr>
            <a:xfrm flipV="1">
              <a:off x="368936" y="8511937"/>
              <a:ext cx="1944000" cy="1764000"/>
            </a:xfrm>
            <a:prstGeom prst="rect">
              <a:avLst/>
            </a:prstGeom>
            <a:blipFill>
              <a:blip r:embed="rId2" cstate="print"/>
              <a:stretch>
                <a:fillRect r="-103984"/>
              </a:stretch>
            </a:blipFill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CFF7CBA-6F15-4772-807C-CA4EF59D6261}"/>
                </a:ext>
              </a:extLst>
            </p:cNvPr>
            <p:cNvSpPr/>
            <p:nvPr/>
          </p:nvSpPr>
          <p:spPr>
            <a:xfrm rot="20829018">
              <a:off x="2272956" y="9652114"/>
              <a:ext cx="74291" cy="321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0318D8E-98FF-49BE-9E77-C9C46B86E74D}"/>
              </a:ext>
            </a:extLst>
          </p:cNvPr>
          <p:cNvGrpSpPr/>
          <p:nvPr/>
        </p:nvGrpSpPr>
        <p:grpSpPr>
          <a:xfrm rot="660000">
            <a:off x="1936588" y="8537284"/>
            <a:ext cx="2160079" cy="1692000"/>
            <a:chOff x="23952" y="6374577"/>
            <a:chExt cx="3711705" cy="2499934"/>
          </a:xfrm>
        </p:grpSpPr>
        <p:sp>
          <p:nvSpPr>
            <p:cNvPr id="43" name="object 25">
              <a:extLst>
                <a:ext uri="{FF2B5EF4-FFF2-40B4-BE49-F238E27FC236}">
                  <a16:creationId xmlns:a16="http://schemas.microsoft.com/office/drawing/2014/main" id="{EEBE9A18-69D4-4569-BDEB-F85904A77424}"/>
                </a:ext>
              </a:extLst>
            </p:cNvPr>
            <p:cNvSpPr/>
            <p:nvPr/>
          </p:nvSpPr>
          <p:spPr>
            <a:xfrm>
              <a:off x="286180" y="6374577"/>
              <a:ext cx="3449477" cy="2499934"/>
            </a:xfrm>
            <a:prstGeom prst="rect">
              <a:avLst/>
            </a:prstGeom>
            <a:blipFill>
              <a:blip r:embed="rId2" cstate="print"/>
              <a:stretch>
                <a:fillRect l="-89414"/>
              </a:stretch>
            </a:blipFill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  <p:sp>
          <p:nvSpPr>
            <p:cNvPr id="44" name="object 31">
              <a:extLst>
                <a:ext uri="{FF2B5EF4-FFF2-40B4-BE49-F238E27FC236}">
                  <a16:creationId xmlns:a16="http://schemas.microsoft.com/office/drawing/2014/main" id="{DCB5E5EA-D3B5-4CFF-9694-41F46F92906A}"/>
                </a:ext>
              </a:extLst>
            </p:cNvPr>
            <p:cNvSpPr txBox="1"/>
            <p:nvPr/>
          </p:nvSpPr>
          <p:spPr>
            <a:xfrm rot="20700000">
              <a:off x="512392" y="6899201"/>
              <a:ext cx="1331086" cy="2463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330"/>
                </a:lnSpc>
              </a:pPr>
              <a:r>
                <a:rPr sz="1100" b="1" spc="10" dirty="0">
                  <a:solidFill>
                    <a:srgbClr val="231F20"/>
                  </a:solidFill>
                  <a:latin typeface="Droid Sans"/>
                  <a:cs typeface="Droid Sans"/>
                </a:rPr>
                <a:t>Results</a:t>
              </a:r>
              <a:endParaRPr sz="1100" b="1" dirty="0">
                <a:latin typeface="Droid Sans"/>
                <a:cs typeface="Droid Sans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F5808F65-5D4E-442D-A437-BA8A9ACBA66C}"/>
                </a:ext>
              </a:extLst>
            </p:cNvPr>
            <p:cNvSpPr/>
            <p:nvPr/>
          </p:nvSpPr>
          <p:spPr>
            <a:xfrm rot="10800000">
              <a:off x="23952" y="6663081"/>
              <a:ext cx="416459" cy="83291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A1D2392-DCEF-4A98-AFEC-4FF3157B2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105" y="3246446"/>
            <a:ext cx="1855125" cy="2627473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743B70A-D571-4F5E-ABF5-B708A008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492515"/>
          </a:xfrm>
        </p:spPr>
        <p:txBody>
          <a:bodyPr/>
          <a:lstStyle/>
          <a:p>
            <a:r>
              <a:rPr lang="en-US" b="1" kern="0" spc="35" dirty="0">
                <a:solidFill>
                  <a:srgbClr val="231F20"/>
                </a:solidFill>
                <a:latin typeface="Londrina Solid Black"/>
                <a:cs typeface="Londrina Solid Black"/>
              </a:rPr>
              <a:t>In and Out of the Box</a:t>
            </a:r>
            <a:endParaRPr lang="en-US" dirty="0"/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429BE728-4747-420A-819A-1178EABE41B7}"/>
              </a:ext>
            </a:extLst>
          </p:cNvPr>
          <p:cNvSpPr txBox="1"/>
          <p:nvPr/>
        </p:nvSpPr>
        <p:spPr>
          <a:xfrm>
            <a:off x="503239" y="1204913"/>
            <a:ext cx="6553200" cy="1085614"/>
          </a:xfrm>
          <a:prstGeom prst="rect">
            <a:avLst/>
          </a:prstGeom>
          <a:solidFill>
            <a:srgbClr val="D9FBE7"/>
          </a:solidFill>
        </p:spPr>
        <p:txBody>
          <a:bodyPr vert="horz" wrap="square" lIns="0" tIns="46355" rIns="0" bIns="0" rtlCol="0">
            <a:noAutofit/>
          </a:bodyPr>
          <a:lstStyle/>
          <a:p>
            <a:pPr marL="71755" marR="640715" algn="just">
              <a:lnSpc>
                <a:spcPts val="1400"/>
              </a:lnSpc>
              <a:spcBef>
                <a:spcPts val="365"/>
              </a:spcBef>
            </a:pP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At </a:t>
            </a:r>
            <a:r>
              <a:rPr sz="1100" spc="-10" dirty="0">
                <a:solidFill>
                  <a:srgbClr val="231F20"/>
                </a:solidFill>
                <a:latin typeface="Droid Sans"/>
                <a:cs typeface="Droid Sans"/>
              </a:rPr>
              <a:t>BTS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Spark, we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use a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simple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metaphor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of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being </a:t>
            </a:r>
            <a:r>
              <a:rPr sz="1100" b="1" spc="-5" dirty="0">
                <a:solidFill>
                  <a:srgbClr val="231F20"/>
                </a:solidFill>
                <a:latin typeface="Droid Sans"/>
                <a:cs typeface="Droid Sans"/>
              </a:rPr>
              <a:t>In or </a:t>
            </a:r>
            <a:r>
              <a:rPr sz="1100" b="1" dirty="0">
                <a:solidFill>
                  <a:srgbClr val="231F20"/>
                </a:solidFill>
                <a:latin typeface="Droid Sans"/>
                <a:cs typeface="Droid Sans"/>
              </a:rPr>
              <a:t>Out </a:t>
            </a:r>
            <a:r>
              <a:rPr sz="1100" b="1" spc="-5" dirty="0">
                <a:solidFill>
                  <a:srgbClr val="231F20"/>
                </a:solidFill>
                <a:latin typeface="Droid Sans"/>
                <a:cs typeface="Droid Sans"/>
              </a:rPr>
              <a:t>of the </a:t>
            </a:r>
            <a:r>
              <a:rPr sz="1100" b="1" spc="-10" dirty="0">
                <a:solidFill>
                  <a:srgbClr val="231F20"/>
                </a:solidFill>
                <a:latin typeface="Droid Sans"/>
                <a:cs typeface="Droid Sans"/>
              </a:rPr>
              <a:t>Box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to</a:t>
            </a:r>
            <a:r>
              <a:rPr lang="en-US" sz="1100" dirty="0">
                <a:solidFill>
                  <a:srgbClr val="231F20"/>
                </a:solidFill>
                <a:latin typeface="Droid Sans"/>
                <a:cs typeface="Droid Sans"/>
              </a:rPr>
              <a:t>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describe two</a:t>
            </a:r>
            <a:r>
              <a:rPr lang="en-US" sz="1100" dirty="0">
                <a:solidFill>
                  <a:srgbClr val="231F20"/>
                </a:solidFill>
                <a:latin typeface="Droid Sans"/>
                <a:cs typeface="Droid Sans"/>
              </a:rPr>
              <a:t>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different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states or ways of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being - </a:t>
            </a:r>
            <a:r>
              <a:rPr sz="1100" b="1" spc="-5" dirty="0">
                <a:solidFill>
                  <a:srgbClr val="231F20"/>
                </a:solidFill>
                <a:latin typeface="Droid Sans"/>
                <a:cs typeface="Droid Sans"/>
              </a:rPr>
              <a:t>Being </a:t>
            </a:r>
            <a:r>
              <a:rPr sz="1100" b="1" dirty="0">
                <a:solidFill>
                  <a:srgbClr val="231F20"/>
                </a:solidFill>
                <a:latin typeface="Droid Sans"/>
                <a:cs typeface="Droid Sans"/>
              </a:rPr>
              <a:t>At Our </a:t>
            </a:r>
            <a:r>
              <a:rPr sz="1100" b="1" spc="-5" dirty="0">
                <a:solidFill>
                  <a:srgbClr val="231F20"/>
                </a:solidFill>
                <a:latin typeface="Droid Sans"/>
                <a:cs typeface="Droid Sans"/>
              </a:rPr>
              <a:t>Best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or </a:t>
            </a:r>
            <a:r>
              <a:rPr sz="1100" b="1" spc="-5" dirty="0">
                <a:solidFill>
                  <a:srgbClr val="231F20"/>
                </a:solidFill>
                <a:latin typeface="Droid Sans"/>
                <a:cs typeface="Droid Sans"/>
              </a:rPr>
              <a:t>Not </a:t>
            </a:r>
            <a:r>
              <a:rPr sz="1100" b="1" dirty="0">
                <a:solidFill>
                  <a:srgbClr val="231F20"/>
                </a:solidFill>
                <a:latin typeface="Droid Sans"/>
                <a:cs typeface="Droid Sans"/>
              </a:rPr>
              <a:t>At Our</a:t>
            </a:r>
            <a:r>
              <a:rPr sz="1100" b="1" spc="-10" dirty="0">
                <a:solidFill>
                  <a:srgbClr val="231F20"/>
                </a:solidFill>
                <a:latin typeface="Droid Sans"/>
                <a:cs typeface="Droid Sans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Droid Sans"/>
                <a:cs typeface="Droid Sans"/>
              </a:rPr>
              <a:t>Best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.</a:t>
            </a:r>
            <a:endParaRPr sz="1100" dirty="0">
              <a:latin typeface="Droid Sans"/>
              <a:cs typeface="Droid Sans"/>
            </a:endParaRPr>
          </a:p>
          <a:p>
            <a:pPr marL="71755" marR="218440" algn="just">
              <a:lnSpc>
                <a:spcPts val="1400"/>
              </a:lnSpc>
              <a:spcBef>
                <a:spcPts val="565"/>
              </a:spcBef>
            </a:pP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When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we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are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Out of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the </a:t>
            </a:r>
            <a:r>
              <a:rPr sz="1100" spc="-10" dirty="0">
                <a:solidFill>
                  <a:srgbClr val="231F20"/>
                </a:solidFill>
                <a:latin typeface="Droid Sans"/>
                <a:cs typeface="Droid Sans"/>
              </a:rPr>
              <a:t>Box,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we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can be At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Our </a:t>
            </a:r>
            <a:r>
              <a:rPr lang="en-US" sz="1100" spc="-5" dirty="0">
                <a:solidFill>
                  <a:srgbClr val="231F20"/>
                </a:solidFill>
                <a:latin typeface="Droid Sans"/>
                <a:cs typeface="Droid Sans"/>
              </a:rPr>
              <a:t>B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est.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When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we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are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Out of The </a:t>
            </a:r>
            <a:r>
              <a:rPr sz="1100" spc="-10" dirty="0">
                <a:solidFill>
                  <a:srgbClr val="231F20"/>
                </a:solidFill>
                <a:latin typeface="Droid Sans"/>
                <a:cs typeface="Droid Sans"/>
              </a:rPr>
              <a:t>Box,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we will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be more resourceful, better able to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solve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problems and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find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different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ways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to achieve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our goals. 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When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we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are In the </a:t>
            </a:r>
            <a:r>
              <a:rPr sz="1100" spc="-10" dirty="0">
                <a:solidFill>
                  <a:srgbClr val="231F20"/>
                </a:solidFill>
                <a:latin typeface="Droid Sans"/>
                <a:cs typeface="Droid Sans"/>
              </a:rPr>
              <a:t>Box,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we will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Not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Be </a:t>
            </a:r>
            <a:r>
              <a:rPr sz="1100" dirty="0">
                <a:solidFill>
                  <a:srgbClr val="231F20"/>
                </a:solidFill>
                <a:latin typeface="Droid Sans"/>
                <a:cs typeface="Droid Sans"/>
              </a:rPr>
              <a:t>At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Our</a:t>
            </a:r>
            <a:r>
              <a:rPr sz="1100" spc="10" dirty="0">
                <a:solidFill>
                  <a:srgbClr val="231F20"/>
                </a:solidFill>
                <a:latin typeface="Droid Sans"/>
                <a:cs typeface="Droid Sans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Droid Sans"/>
                <a:cs typeface="Droid Sans"/>
              </a:rPr>
              <a:t>Best.</a:t>
            </a:r>
            <a:endParaRPr sz="1100" dirty="0">
              <a:latin typeface="Droid Sans"/>
              <a:cs typeface="Droid Sans"/>
            </a:endParaRPr>
          </a:p>
        </p:txBody>
      </p:sp>
      <p:sp>
        <p:nvSpPr>
          <p:cNvPr id="50" name="Title 16">
            <a:extLst>
              <a:ext uri="{FF2B5EF4-FFF2-40B4-BE49-F238E27FC236}">
                <a16:creationId xmlns:a16="http://schemas.microsoft.com/office/drawing/2014/main" id="{DB288F29-1FAD-4A6E-98EC-DE4D77F01C6D}"/>
              </a:ext>
            </a:extLst>
          </p:cNvPr>
          <p:cNvSpPr txBox="1">
            <a:spLocks/>
          </p:cNvSpPr>
          <p:nvPr/>
        </p:nvSpPr>
        <p:spPr>
          <a:xfrm>
            <a:off x="536218" y="2436185"/>
            <a:ext cx="6763350" cy="492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ondrina Solid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en-US" sz="2400" b="1" kern="0" spc="35" dirty="0">
                <a:solidFill>
                  <a:schemeClr val="accent2"/>
                </a:solidFill>
                <a:latin typeface="Londrina Solid Black"/>
                <a:cs typeface="Londrina Solid Black"/>
              </a:rPr>
              <a:t>Exercise: When I’m At My Best (Out of the Box)</a:t>
            </a:r>
            <a:endParaRPr lang="en-US" sz="2400" i="1" kern="0" spc="35" dirty="0">
              <a:solidFill>
                <a:schemeClr val="accent2"/>
              </a:solidFill>
              <a:latin typeface="Londrina Solid" panose="02000506000000020003" pitchFamily="50" charset="0"/>
              <a:cs typeface="Londrina Solid Black"/>
            </a:endParaRPr>
          </a:p>
          <a:p>
            <a:pPr marL="12700" marR="5080">
              <a:lnSpc>
                <a:spcPts val="1400"/>
              </a:lnSpc>
              <a:spcBef>
                <a:spcPts val="370"/>
              </a:spcBef>
            </a:pPr>
            <a:r>
              <a:rPr lang="en-US" sz="1200" dirty="0">
                <a:solidFill>
                  <a:srgbClr val="2CACE1"/>
                </a:solidFill>
                <a:latin typeface="Droid Sans"/>
                <a:cs typeface="Droid Sans"/>
              </a:rPr>
              <a:t>What are you like when you are at your best and feeling confident and capable? How do you feel? What do you think? </a:t>
            </a:r>
            <a:r>
              <a:rPr lang="en-US" sz="1200" b="1" dirty="0">
                <a:solidFill>
                  <a:srgbClr val="2CACE1"/>
                </a:solidFill>
                <a:latin typeface="Droid Sans"/>
                <a:cs typeface="Droid Sans"/>
              </a:rPr>
              <a:t>Write down as many words as you can to describe what this is like:</a:t>
            </a:r>
            <a:endParaRPr lang="en-US" sz="1200" dirty="0">
              <a:latin typeface="Droid Sans"/>
              <a:cs typeface="Droid Sans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441A7D3-B383-4731-B31F-B3529044C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9" y="3362193"/>
            <a:ext cx="2352806" cy="2460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91C67B-8A27-46D3-B893-AE00C9D56CAB}"/>
              </a:ext>
            </a:extLst>
          </p:cNvPr>
          <p:cNvSpPr txBox="1"/>
          <p:nvPr/>
        </p:nvSpPr>
        <p:spPr>
          <a:xfrm>
            <a:off x="1225282" y="4333089"/>
            <a:ext cx="1613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OUT </a:t>
            </a:r>
          </a:p>
          <a:p>
            <a:r>
              <a:rPr lang="en-GB" dirty="0">
                <a:latin typeface="Arial Black" panose="020B0A04020102020204" pitchFamily="34" charset="0"/>
              </a:rPr>
              <a:t>of the</a:t>
            </a:r>
          </a:p>
          <a:p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BOX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object 33">
            <a:extLst>
              <a:ext uri="{FF2B5EF4-FFF2-40B4-BE49-F238E27FC236}">
                <a16:creationId xmlns:a16="http://schemas.microsoft.com/office/drawing/2014/main" id="{3018F341-9EE1-4133-B1DA-28A4B0E93044}"/>
              </a:ext>
            </a:extLst>
          </p:cNvPr>
          <p:cNvSpPr txBox="1"/>
          <p:nvPr/>
        </p:nvSpPr>
        <p:spPr>
          <a:xfrm>
            <a:off x="464164" y="5905462"/>
            <a:ext cx="5678728" cy="12774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400" spc="20" dirty="0">
                <a:solidFill>
                  <a:srgbClr val="5F176C"/>
                </a:solidFill>
                <a:latin typeface="Londrina Solid"/>
                <a:cs typeface="Londrina Solid"/>
              </a:rPr>
              <a:t>My </a:t>
            </a:r>
            <a:r>
              <a:rPr sz="2400" spc="35" dirty="0">
                <a:solidFill>
                  <a:srgbClr val="5F176C"/>
                </a:solidFill>
                <a:latin typeface="Londrina Solid"/>
                <a:cs typeface="Londrina Solid"/>
              </a:rPr>
              <a:t>Spark Moment </a:t>
            </a:r>
            <a:r>
              <a:rPr sz="2400" spc="25" dirty="0">
                <a:solidFill>
                  <a:srgbClr val="5F176C"/>
                </a:solidFill>
                <a:latin typeface="Londrina Solid"/>
                <a:cs typeface="Londrina Solid"/>
              </a:rPr>
              <a:t>(when </a:t>
            </a:r>
            <a:r>
              <a:rPr sz="2400" dirty="0">
                <a:solidFill>
                  <a:srgbClr val="5F176C"/>
                </a:solidFill>
                <a:latin typeface="Londrina Solid"/>
                <a:cs typeface="Londrina Solid"/>
              </a:rPr>
              <a:t>I </a:t>
            </a:r>
            <a:r>
              <a:rPr sz="2400" spc="15" dirty="0">
                <a:solidFill>
                  <a:srgbClr val="5F176C"/>
                </a:solidFill>
                <a:latin typeface="Londrina Solid"/>
                <a:cs typeface="Londrina Solid"/>
              </a:rPr>
              <a:t>was </a:t>
            </a:r>
            <a:r>
              <a:rPr sz="2400" spc="30" dirty="0">
                <a:solidFill>
                  <a:srgbClr val="5F176C"/>
                </a:solidFill>
                <a:latin typeface="Londrina Solid"/>
                <a:cs typeface="Londrina Solid"/>
              </a:rPr>
              <a:t>Out </a:t>
            </a:r>
            <a:r>
              <a:rPr sz="2400" spc="20" dirty="0">
                <a:solidFill>
                  <a:srgbClr val="5F176C"/>
                </a:solidFill>
                <a:latin typeface="Londrina Solid"/>
                <a:cs typeface="Londrina Solid"/>
              </a:rPr>
              <a:t>of </a:t>
            </a:r>
            <a:r>
              <a:rPr sz="2400" spc="30" dirty="0">
                <a:solidFill>
                  <a:srgbClr val="5F176C"/>
                </a:solidFill>
                <a:latin typeface="Londrina Solid"/>
                <a:cs typeface="Londrina Solid"/>
              </a:rPr>
              <a:t>The</a:t>
            </a:r>
            <a:r>
              <a:rPr sz="2400" spc="475" dirty="0">
                <a:solidFill>
                  <a:srgbClr val="5F176C"/>
                </a:solidFill>
                <a:latin typeface="Londrina Solid"/>
                <a:cs typeface="Londrina Solid"/>
              </a:rPr>
              <a:t> </a:t>
            </a:r>
            <a:r>
              <a:rPr sz="2400" spc="40" dirty="0">
                <a:solidFill>
                  <a:srgbClr val="5F176C"/>
                </a:solidFill>
                <a:latin typeface="Londrina Solid"/>
                <a:cs typeface="Londrina Solid"/>
              </a:rPr>
              <a:t>Box)</a:t>
            </a:r>
            <a:endParaRPr sz="2400" dirty="0">
              <a:latin typeface="Londrina Solid"/>
              <a:cs typeface="Londrina Solid"/>
            </a:endParaRPr>
          </a:p>
          <a:p>
            <a:pPr marL="12700" marR="5080">
              <a:lnSpc>
                <a:spcPct val="104200"/>
              </a:lnSpc>
              <a:spcBef>
                <a:spcPts val="330"/>
              </a:spcBef>
            </a:pPr>
            <a:r>
              <a:rPr lang="en-US" sz="1200" b="1" spc="-5" dirty="0">
                <a:solidFill>
                  <a:srgbClr val="2CACE1"/>
                </a:solidFill>
                <a:latin typeface="Droid Sans"/>
                <a:cs typeface="Droid Sans"/>
              </a:rPr>
              <a:t>Now t</a:t>
            </a:r>
            <a:r>
              <a:rPr sz="1200" b="1" spc="-5" dirty="0">
                <a:solidFill>
                  <a:srgbClr val="2CACE1"/>
                </a:solidFill>
                <a:latin typeface="Droid Sans"/>
                <a:cs typeface="Droid Sans"/>
              </a:rPr>
              <a:t>hink of </a:t>
            </a:r>
            <a:r>
              <a:rPr sz="1200" b="1" dirty="0">
                <a:solidFill>
                  <a:srgbClr val="2CACE1"/>
                </a:solidFill>
                <a:latin typeface="Droid Sans"/>
                <a:cs typeface="Droid Sans"/>
              </a:rPr>
              <a:t>a </a:t>
            </a:r>
            <a:r>
              <a:rPr lang="en-US" sz="1200" b="1" dirty="0">
                <a:solidFill>
                  <a:srgbClr val="2CACE1"/>
                </a:solidFill>
                <a:latin typeface="Droid Sans"/>
                <a:cs typeface="Droid Sans"/>
              </a:rPr>
              <a:t>specific </a:t>
            </a:r>
            <a:r>
              <a:rPr sz="1200" b="1" dirty="0">
                <a:solidFill>
                  <a:srgbClr val="2CACE1"/>
                </a:solidFill>
                <a:latin typeface="Droid Sans"/>
                <a:cs typeface="Droid Sans"/>
              </a:rPr>
              <a:t>time </a:t>
            </a:r>
            <a:r>
              <a:rPr sz="1200" b="1" spc="-5" dirty="0">
                <a:solidFill>
                  <a:srgbClr val="2CACE1"/>
                </a:solidFill>
                <a:latin typeface="Droid Sans"/>
                <a:cs typeface="Droid Sans"/>
              </a:rPr>
              <a:t>when </a:t>
            </a:r>
            <a:r>
              <a:rPr sz="1200" b="1" dirty="0">
                <a:solidFill>
                  <a:srgbClr val="2CACE1"/>
                </a:solidFill>
                <a:latin typeface="Droid Sans"/>
                <a:cs typeface="Droid Sans"/>
              </a:rPr>
              <a:t>you </a:t>
            </a:r>
            <a:r>
              <a:rPr sz="1200" b="1" spc="-5" dirty="0">
                <a:solidFill>
                  <a:srgbClr val="2CACE1"/>
                </a:solidFill>
                <a:latin typeface="Droid Sans"/>
                <a:cs typeface="Droid Sans"/>
              </a:rPr>
              <a:t>were Out of </a:t>
            </a:r>
            <a:r>
              <a:rPr sz="1200" b="1" dirty="0">
                <a:solidFill>
                  <a:srgbClr val="2CACE1"/>
                </a:solidFill>
                <a:latin typeface="Droid Sans"/>
                <a:cs typeface="Droid Sans"/>
              </a:rPr>
              <a:t>the </a:t>
            </a:r>
            <a:r>
              <a:rPr sz="1200" b="1" spc="-10" dirty="0">
                <a:solidFill>
                  <a:srgbClr val="2CACE1"/>
                </a:solidFill>
                <a:latin typeface="Droid Sans"/>
                <a:cs typeface="Droid Sans"/>
              </a:rPr>
              <a:t>Box</a:t>
            </a:r>
            <a:r>
              <a:rPr lang="en-US" sz="1200" b="1" spc="-10" dirty="0">
                <a:solidFill>
                  <a:srgbClr val="2CACE1"/>
                </a:solidFill>
                <a:latin typeface="Droid Sans"/>
                <a:cs typeface="Droid Sans"/>
              </a:rPr>
              <a:t> and felt fantastic! </a:t>
            </a:r>
            <a:r>
              <a:rPr lang="en-US" sz="1200" spc="-10" dirty="0">
                <a:solidFill>
                  <a:srgbClr val="2CACE1"/>
                </a:solidFill>
                <a:latin typeface="Droid Sans"/>
                <a:cs typeface="Droid Sans"/>
              </a:rPr>
              <a:t>Imagine being back in that moment right now. Describe the situation and</a:t>
            </a:r>
            <a:r>
              <a:rPr sz="1200" spc="-10" dirty="0">
                <a:solidFill>
                  <a:srgbClr val="2CACE1"/>
                </a:solidFill>
                <a:latin typeface="Droid Sans"/>
                <a:cs typeface="Droid Sans"/>
              </a:rPr>
              <a:t> </a:t>
            </a:r>
            <a:r>
              <a:rPr lang="en-US" sz="1200" spc="-10" dirty="0">
                <a:solidFill>
                  <a:srgbClr val="2CACE1"/>
                </a:solidFill>
                <a:latin typeface="Droid Sans"/>
                <a:cs typeface="Droid Sans"/>
              </a:rPr>
              <a:t>n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ote down your thoughts, 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feelings 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and </a:t>
            </a:r>
            <a:r>
              <a:rPr sz="1200" dirty="0" err="1">
                <a:solidFill>
                  <a:srgbClr val="2CACE1"/>
                </a:solidFill>
                <a:latin typeface="Droid Sans"/>
                <a:cs typeface="Droid Sans"/>
              </a:rPr>
              <a:t>behaviours</a:t>
            </a:r>
            <a:r>
              <a:rPr lang="en-US" sz="1200" dirty="0">
                <a:solidFill>
                  <a:srgbClr val="2CACE1"/>
                </a:solidFill>
                <a:latin typeface="Droid Sans"/>
                <a:cs typeface="Droid Sans"/>
              </a:rPr>
              <a:t>. D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escribe 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what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the results 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were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(for you 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or for</a:t>
            </a:r>
            <a:r>
              <a:rPr sz="1200" spc="-30" dirty="0">
                <a:solidFill>
                  <a:srgbClr val="2CACE1"/>
                </a:solidFill>
                <a:latin typeface="Droid Sans"/>
                <a:cs typeface="Droid Sans"/>
              </a:rPr>
              <a:t> 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others)</a:t>
            </a:r>
            <a:r>
              <a:rPr lang="en-US" sz="1200" spc="-5" dirty="0">
                <a:solidFill>
                  <a:srgbClr val="2CACE1"/>
                </a:solidFill>
                <a:latin typeface="Droid Sans"/>
                <a:cs typeface="Droid Sans"/>
              </a:rPr>
              <a:t>.</a:t>
            </a:r>
            <a:endParaRPr sz="1200" dirty="0">
              <a:latin typeface="Droid Sans"/>
              <a:cs typeface="Droid San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44564E-4AF3-4660-98A2-D1D3B9DC4751}"/>
              </a:ext>
            </a:extLst>
          </p:cNvPr>
          <p:cNvGrpSpPr/>
          <p:nvPr/>
        </p:nvGrpSpPr>
        <p:grpSpPr>
          <a:xfrm>
            <a:off x="849905" y="7281129"/>
            <a:ext cx="1872000" cy="1440000"/>
            <a:chOff x="472286" y="1355579"/>
            <a:chExt cx="3351467" cy="2586194"/>
          </a:xfrm>
        </p:grpSpPr>
        <p:sp>
          <p:nvSpPr>
            <p:cNvPr id="27" name="object 3">
              <a:extLst>
                <a:ext uri="{FF2B5EF4-FFF2-40B4-BE49-F238E27FC236}">
                  <a16:creationId xmlns:a16="http://schemas.microsoft.com/office/drawing/2014/main" id="{4EB41FED-0E5C-4BF5-9AA5-11226F7D798D}"/>
                </a:ext>
              </a:extLst>
            </p:cNvPr>
            <p:cNvSpPr/>
            <p:nvPr/>
          </p:nvSpPr>
          <p:spPr>
            <a:xfrm>
              <a:off x="472286" y="1355579"/>
              <a:ext cx="3351467" cy="25861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28" name="object 4">
              <a:extLst>
                <a:ext uri="{FF2B5EF4-FFF2-40B4-BE49-F238E27FC236}">
                  <a16:creationId xmlns:a16="http://schemas.microsoft.com/office/drawing/2014/main" id="{FDF636D6-3FCB-448C-808B-44B52EF6EC01}"/>
                </a:ext>
              </a:extLst>
            </p:cNvPr>
            <p:cNvSpPr txBox="1"/>
            <p:nvPr/>
          </p:nvSpPr>
          <p:spPr>
            <a:xfrm rot="480000">
              <a:off x="885447" y="1482551"/>
              <a:ext cx="1254201" cy="2763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sz="1100" b="1" spc="-5" dirty="0">
                  <a:solidFill>
                    <a:srgbClr val="231F20"/>
                  </a:solidFill>
                  <a:latin typeface="Droid Sans"/>
                  <a:cs typeface="Droid Sans"/>
                </a:rPr>
                <a:t>Situation</a:t>
              </a:r>
              <a:endParaRPr sz="1100" b="1" dirty="0">
                <a:latin typeface="Droid Sans"/>
                <a:cs typeface="Droid San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939C21-B857-43ED-AB9D-6D0028EAD603}"/>
              </a:ext>
            </a:extLst>
          </p:cNvPr>
          <p:cNvGrpSpPr/>
          <p:nvPr/>
        </p:nvGrpSpPr>
        <p:grpSpPr>
          <a:xfrm>
            <a:off x="2828516" y="7087640"/>
            <a:ext cx="1872000" cy="1440000"/>
            <a:chOff x="3675380" y="1352531"/>
            <a:chExt cx="3351490" cy="2586239"/>
          </a:xfrm>
        </p:grpSpPr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A45843EA-58CE-4DBB-988C-C5113938384E}"/>
                </a:ext>
              </a:extLst>
            </p:cNvPr>
            <p:cNvSpPr/>
            <p:nvPr/>
          </p:nvSpPr>
          <p:spPr>
            <a:xfrm>
              <a:off x="3675380" y="1352531"/>
              <a:ext cx="3351490" cy="25862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CE4F8D97-E7AE-40D2-A247-44CF3ED6A578}"/>
                </a:ext>
              </a:extLst>
            </p:cNvPr>
            <p:cNvSpPr txBox="1"/>
            <p:nvPr/>
          </p:nvSpPr>
          <p:spPr>
            <a:xfrm rot="480000">
              <a:off x="4173921" y="1492513"/>
              <a:ext cx="1118390" cy="2763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sz="1100" b="1" spc="-5" dirty="0">
                  <a:solidFill>
                    <a:srgbClr val="231F20"/>
                  </a:solidFill>
                  <a:latin typeface="Droid Sans"/>
                  <a:cs typeface="Droid Sans"/>
                </a:rPr>
                <a:t>Thoughts</a:t>
              </a:r>
              <a:endParaRPr sz="1100" b="1" dirty="0">
                <a:latin typeface="Droid Sans"/>
                <a:cs typeface="Droid San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6E7DB3-039A-419D-9B11-9F496A5942FD}"/>
              </a:ext>
            </a:extLst>
          </p:cNvPr>
          <p:cNvGrpSpPr/>
          <p:nvPr/>
        </p:nvGrpSpPr>
        <p:grpSpPr>
          <a:xfrm>
            <a:off x="4519190" y="7071937"/>
            <a:ext cx="1872000" cy="1440000"/>
            <a:chOff x="373762" y="4040419"/>
            <a:chExt cx="3351097" cy="2155516"/>
          </a:xfrm>
        </p:grpSpPr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382D009D-9C37-4B69-87D5-C6071C8E60AF}"/>
                </a:ext>
              </a:extLst>
            </p:cNvPr>
            <p:cNvSpPr/>
            <p:nvPr/>
          </p:nvSpPr>
          <p:spPr>
            <a:xfrm>
              <a:off x="373762" y="4040419"/>
              <a:ext cx="3351097" cy="21555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4859A3AD-AF8D-4C4D-ACDF-B85A69A19D96}"/>
                </a:ext>
              </a:extLst>
            </p:cNvPr>
            <p:cNvSpPr txBox="1"/>
            <p:nvPr/>
          </p:nvSpPr>
          <p:spPr>
            <a:xfrm rot="180000">
              <a:off x="959264" y="4085258"/>
              <a:ext cx="1026889" cy="2495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330"/>
                </a:lnSpc>
              </a:pPr>
              <a:r>
                <a:rPr sz="1100" b="1" spc="5" dirty="0">
                  <a:solidFill>
                    <a:srgbClr val="231F20"/>
                  </a:solidFill>
                  <a:latin typeface="Droid Sans"/>
                  <a:cs typeface="Droid Sans"/>
                </a:rPr>
                <a:t>Feelings</a:t>
              </a:r>
              <a:endParaRPr sz="1300" b="1" dirty="0">
                <a:latin typeface="Droid Sans"/>
                <a:cs typeface="Droid San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DBEFE-BA20-4A50-ABCB-42233B6B5151}"/>
              </a:ext>
            </a:extLst>
          </p:cNvPr>
          <p:cNvGrpSpPr/>
          <p:nvPr/>
        </p:nvGrpSpPr>
        <p:grpSpPr>
          <a:xfrm>
            <a:off x="183161" y="12339577"/>
            <a:ext cx="3711570" cy="2499934"/>
            <a:chOff x="24092" y="6374573"/>
            <a:chExt cx="3711570" cy="2499934"/>
          </a:xfrm>
        </p:grpSpPr>
        <p:sp>
          <p:nvSpPr>
            <p:cNvPr id="37" name="object 25">
              <a:extLst>
                <a:ext uri="{FF2B5EF4-FFF2-40B4-BE49-F238E27FC236}">
                  <a16:creationId xmlns:a16="http://schemas.microsoft.com/office/drawing/2014/main" id="{8781F9DD-BB29-4A45-A0ED-3C3C9A3D8893}"/>
                </a:ext>
              </a:extLst>
            </p:cNvPr>
            <p:cNvSpPr/>
            <p:nvPr/>
          </p:nvSpPr>
          <p:spPr>
            <a:xfrm>
              <a:off x="286178" y="6374573"/>
              <a:ext cx="3449484" cy="2499934"/>
            </a:xfrm>
            <a:prstGeom prst="rect">
              <a:avLst/>
            </a:prstGeom>
            <a:blipFill>
              <a:blip r:embed="rId2" cstate="print"/>
              <a:stretch>
                <a:fillRect l="-89414"/>
              </a:stretch>
            </a:blipFill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  <p:sp>
          <p:nvSpPr>
            <p:cNvPr id="38" name="object 31">
              <a:extLst>
                <a:ext uri="{FF2B5EF4-FFF2-40B4-BE49-F238E27FC236}">
                  <a16:creationId xmlns:a16="http://schemas.microsoft.com/office/drawing/2014/main" id="{9E913D1C-8A12-4B58-BFEF-09B5AC57225F}"/>
                </a:ext>
              </a:extLst>
            </p:cNvPr>
            <p:cNvSpPr txBox="1"/>
            <p:nvPr/>
          </p:nvSpPr>
          <p:spPr>
            <a:xfrm rot="20940000">
              <a:off x="455624" y="6957838"/>
              <a:ext cx="88519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330"/>
                </a:lnSpc>
              </a:pPr>
              <a:r>
                <a:rPr sz="1100" spc="10" dirty="0">
                  <a:solidFill>
                    <a:srgbClr val="231F20"/>
                  </a:solidFill>
                  <a:latin typeface="Droid Sans"/>
                  <a:cs typeface="Droid Sans"/>
                </a:rPr>
                <a:t>Results</a:t>
              </a:r>
              <a:endParaRPr sz="1100" dirty="0">
                <a:latin typeface="Droid Sans"/>
                <a:cs typeface="Droid Sans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01BB0FE4-8F0B-43BC-AB0B-4BC918969236}"/>
                </a:ext>
              </a:extLst>
            </p:cNvPr>
            <p:cNvSpPr/>
            <p:nvPr/>
          </p:nvSpPr>
          <p:spPr>
            <a:xfrm rot="10800000">
              <a:off x="24092" y="6663262"/>
              <a:ext cx="416459" cy="8329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BF231F9B-87AC-4EFD-AA26-BF24CDA14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2" y="5931055"/>
            <a:ext cx="1117624" cy="1168749"/>
          </a:xfrm>
          <a:prstGeom prst="rect">
            <a:avLst/>
          </a:prstGeom>
        </p:spPr>
      </p:pic>
      <p:sp>
        <p:nvSpPr>
          <p:cNvPr id="41" name="object 26">
            <a:extLst>
              <a:ext uri="{FF2B5EF4-FFF2-40B4-BE49-F238E27FC236}">
                <a16:creationId xmlns:a16="http://schemas.microsoft.com/office/drawing/2014/main" id="{5B4895E5-22AC-47C7-A007-EFA09D372656}"/>
              </a:ext>
            </a:extLst>
          </p:cNvPr>
          <p:cNvSpPr txBox="1"/>
          <p:nvPr/>
        </p:nvSpPr>
        <p:spPr>
          <a:xfrm rot="-780000">
            <a:off x="437145" y="8867505"/>
            <a:ext cx="13450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100" b="1" spc="10" dirty="0">
                <a:solidFill>
                  <a:srgbClr val="231F20"/>
                </a:solidFill>
                <a:latin typeface="Droid Sans"/>
                <a:cs typeface="Droid Sans"/>
              </a:rPr>
              <a:t>Behaviours</a:t>
            </a:r>
            <a:endParaRPr sz="1100" b="1" dirty="0">
              <a:latin typeface="Droid Sans"/>
              <a:cs typeface="Droid Sans"/>
            </a:endParaRPr>
          </a:p>
        </p:txBody>
      </p:sp>
      <p:sp>
        <p:nvSpPr>
          <p:cNvPr id="46" name="object 44">
            <a:extLst>
              <a:ext uri="{FF2B5EF4-FFF2-40B4-BE49-F238E27FC236}">
                <a16:creationId xmlns:a16="http://schemas.microsoft.com/office/drawing/2014/main" id="{238046E0-6470-4B1A-987D-32FCB856D234}"/>
              </a:ext>
            </a:extLst>
          </p:cNvPr>
          <p:cNvSpPr txBox="1"/>
          <p:nvPr/>
        </p:nvSpPr>
        <p:spPr>
          <a:xfrm>
            <a:off x="4004183" y="8592227"/>
            <a:ext cx="132897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Sum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up your 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Spark Moment </a:t>
            </a:r>
            <a:r>
              <a:rPr lang="en-GB" sz="1200" dirty="0">
                <a:solidFill>
                  <a:srgbClr val="2CACE1"/>
                </a:solidFill>
                <a:latin typeface="Droid Sans"/>
                <a:cs typeface="Droid Sans"/>
              </a:rPr>
              <a:t>in this box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  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with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a picture, 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symbol or </a:t>
            </a:r>
            <a:r>
              <a:rPr lang="en-GB" sz="1200" dirty="0">
                <a:solidFill>
                  <a:srgbClr val="2CACE1"/>
                </a:solidFill>
                <a:latin typeface="Droid Sans"/>
                <a:cs typeface="Droid Sans"/>
              </a:rPr>
              <a:t>description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that 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will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remind you 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of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that</a:t>
            </a:r>
            <a:r>
              <a:rPr sz="1200" spc="-85" dirty="0">
                <a:solidFill>
                  <a:srgbClr val="2CACE1"/>
                </a:solidFill>
                <a:latin typeface="Droid Sans"/>
                <a:cs typeface="Droid Sans"/>
              </a:rPr>
              <a:t>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moment</a:t>
            </a:r>
            <a:r>
              <a:rPr lang="en-US" sz="1200" dirty="0">
                <a:solidFill>
                  <a:srgbClr val="2CACE1"/>
                </a:solidFill>
                <a:latin typeface="Droid Sans"/>
                <a:cs typeface="Droid Sans"/>
              </a:rPr>
              <a:t>:</a:t>
            </a:r>
            <a:endParaRPr sz="1200" dirty="0">
              <a:latin typeface="Droid Sans"/>
              <a:cs typeface="Droid Sans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7995EC85-DF3F-47D4-A8D5-E8EBFF971A65}"/>
              </a:ext>
            </a:extLst>
          </p:cNvPr>
          <p:cNvSpPr/>
          <p:nvPr/>
        </p:nvSpPr>
        <p:spPr>
          <a:xfrm>
            <a:off x="5406995" y="8622514"/>
            <a:ext cx="1844143" cy="1256406"/>
          </a:xfrm>
          <a:custGeom>
            <a:avLst/>
            <a:gdLst/>
            <a:ahLst/>
            <a:cxnLst/>
            <a:rect l="l" t="t" r="r" b="b"/>
            <a:pathLst>
              <a:path w="2576195" h="1456054">
                <a:moveTo>
                  <a:pt x="0" y="1455940"/>
                </a:moveTo>
                <a:lnTo>
                  <a:pt x="2576156" y="1455940"/>
                </a:lnTo>
                <a:lnTo>
                  <a:pt x="2576156" y="0"/>
                </a:lnTo>
                <a:lnTo>
                  <a:pt x="0" y="0"/>
                </a:lnTo>
                <a:lnTo>
                  <a:pt x="0" y="145594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36000" tIns="36000" rIns="36000" bIns="36000" rtlCol="0"/>
          <a:lstStyle/>
          <a:p>
            <a:endParaRPr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827A3-3D51-422A-92F0-5109651D2164}"/>
              </a:ext>
            </a:extLst>
          </p:cNvPr>
          <p:cNvSpPr txBox="1"/>
          <p:nvPr/>
        </p:nvSpPr>
        <p:spPr>
          <a:xfrm>
            <a:off x="3779837" y="3246445"/>
            <a:ext cx="3260111" cy="2521407"/>
          </a:xfrm>
          <a:prstGeom prst="rect">
            <a:avLst/>
          </a:prstGeom>
          <a:solidFill>
            <a:srgbClr val="C9FEDF">
              <a:alpha val="43922"/>
            </a:srgb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BD7F94-9517-49FE-9CC5-E78FE1DD51B7}"/>
              </a:ext>
            </a:extLst>
          </p:cNvPr>
          <p:cNvSpPr txBox="1"/>
          <p:nvPr/>
        </p:nvSpPr>
        <p:spPr>
          <a:xfrm rot="537026">
            <a:off x="885788" y="7522428"/>
            <a:ext cx="1738561" cy="1217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FAE27D-5494-4F5A-8440-9BD5BDB749E3}"/>
              </a:ext>
            </a:extLst>
          </p:cNvPr>
          <p:cNvSpPr txBox="1"/>
          <p:nvPr/>
        </p:nvSpPr>
        <p:spPr>
          <a:xfrm rot="537026">
            <a:off x="2914581" y="7340648"/>
            <a:ext cx="1683933" cy="1217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0BA9D9-7D2E-4F68-8270-ACA229715415}"/>
              </a:ext>
            </a:extLst>
          </p:cNvPr>
          <p:cNvSpPr txBox="1"/>
          <p:nvPr/>
        </p:nvSpPr>
        <p:spPr>
          <a:xfrm rot="180000">
            <a:off x="4718053" y="7243498"/>
            <a:ext cx="1627564" cy="1114646"/>
          </a:xfrm>
          <a:custGeom>
            <a:avLst/>
            <a:gdLst>
              <a:gd name="connsiteX0" fmla="*/ 0 w 1516440"/>
              <a:gd name="connsiteY0" fmla="*/ 0 h 1024737"/>
              <a:gd name="connsiteX1" fmla="*/ 1516440 w 1516440"/>
              <a:gd name="connsiteY1" fmla="*/ 0 h 1024737"/>
              <a:gd name="connsiteX2" fmla="*/ 1516440 w 1516440"/>
              <a:gd name="connsiteY2" fmla="*/ 1024737 h 1024737"/>
              <a:gd name="connsiteX3" fmla="*/ 0 w 1516440"/>
              <a:gd name="connsiteY3" fmla="*/ 1024737 h 1024737"/>
              <a:gd name="connsiteX4" fmla="*/ 0 w 1516440"/>
              <a:gd name="connsiteY4" fmla="*/ 0 h 1024737"/>
              <a:gd name="connsiteX0" fmla="*/ 0 w 1516440"/>
              <a:gd name="connsiteY0" fmla="*/ 0 h 1024737"/>
              <a:gd name="connsiteX1" fmla="*/ 1516440 w 1516440"/>
              <a:gd name="connsiteY1" fmla="*/ 0 h 1024737"/>
              <a:gd name="connsiteX2" fmla="*/ 1516440 w 1516440"/>
              <a:gd name="connsiteY2" fmla="*/ 1024737 h 1024737"/>
              <a:gd name="connsiteX3" fmla="*/ 0 w 1516440"/>
              <a:gd name="connsiteY3" fmla="*/ 1024737 h 1024737"/>
              <a:gd name="connsiteX4" fmla="*/ 0 w 1516440"/>
              <a:gd name="connsiteY4" fmla="*/ 0 h 1024737"/>
              <a:gd name="connsiteX0" fmla="*/ 0 w 1516440"/>
              <a:gd name="connsiteY0" fmla="*/ 89909 h 1114646"/>
              <a:gd name="connsiteX1" fmla="*/ 1512341 w 1516440"/>
              <a:gd name="connsiteY1" fmla="*/ 0 h 1114646"/>
              <a:gd name="connsiteX2" fmla="*/ 1516440 w 1516440"/>
              <a:gd name="connsiteY2" fmla="*/ 1114646 h 1114646"/>
              <a:gd name="connsiteX3" fmla="*/ 0 w 1516440"/>
              <a:gd name="connsiteY3" fmla="*/ 1114646 h 1114646"/>
              <a:gd name="connsiteX4" fmla="*/ 0 w 1516440"/>
              <a:gd name="connsiteY4" fmla="*/ 89909 h 111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440" h="1114646">
                <a:moveTo>
                  <a:pt x="0" y="89909"/>
                </a:moveTo>
                <a:lnTo>
                  <a:pt x="1512341" y="0"/>
                </a:lnTo>
                <a:cubicBezTo>
                  <a:pt x="1513707" y="371549"/>
                  <a:pt x="1515074" y="743097"/>
                  <a:pt x="1516440" y="1114646"/>
                </a:cubicBezTo>
                <a:lnTo>
                  <a:pt x="0" y="1114646"/>
                </a:lnTo>
                <a:lnTo>
                  <a:pt x="0" y="89909"/>
                </a:lnTo>
                <a:close/>
              </a:path>
            </a:pathLst>
          </a:custGeom>
          <a:noFill/>
        </p:spPr>
        <p:txBody>
          <a:bodyPr wrap="square" rtlCol="0">
            <a:noAutofit/>
          </a:bodyPr>
          <a:lstStyle/>
          <a:p>
            <a:endParaRPr lang="en-US"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4D0BC4A-5AF8-40F2-B3D0-955A08EC1CED}"/>
              </a:ext>
            </a:extLst>
          </p:cNvPr>
          <p:cNvSpPr txBox="1"/>
          <p:nvPr/>
        </p:nvSpPr>
        <p:spPr>
          <a:xfrm rot="20862759">
            <a:off x="521867" y="8968071"/>
            <a:ext cx="1738561" cy="1217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E463EF-BA52-40D2-A0E3-16D13B8C82E2}"/>
              </a:ext>
            </a:extLst>
          </p:cNvPr>
          <p:cNvSpPr txBox="1"/>
          <p:nvPr/>
        </p:nvSpPr>
        <p:spPr>
          <a:xfrm rot="21390509">
            <a:off x="2253159" y="8917889"/>
            <a:ext cx="1738561" cy="1217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920D4-014A-430E-A214-25EFC339B881}"/>
              </a:ext>
            </a:extLst>
          </p:cNvPr>
          <p:cNvSpPr/>
          <p:nvPr/>
        </p:nvSpPr>
        <p:spPr>
          <a:xfrm>
            <a:off x="4080334" y="9907225"/>
            <a:ext cx="3110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Droid Sans"/>
                <a:cs typeface="Droid Sans"/>
              </a:rPr>
              <a:t>We’ll come back to your Spark Moment later in the </a:t>
            </a:r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Droid Sans"/>
                <a:cs typeface="Droid Sans"/>
              </a:rPr>
              <a:t>programme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Droid Sans"/>
                <a:cs typeface="Droid Sans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518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25">
            <a:extLst>
              <a:ext uri="{FF2B5EF4-FFF2-40B4-BE49-F238E27FC236}">
                <a16:creationId xmlns:a16="http://schemas.microsoft.com/office/drawing/2014/main" id="{259F7A3D-C9FA-4B42-8838-5975834F5772}"/>
              </a:ext>
            </a:extLst>
          </p:cNvPr>
          <p:cNvSpPr/>
          <p:nvPr/>
        </p:nvSpPr>
        <p:spPr>
          <a:xfrm>
            <a:off x="5655619" y="7991675"/>
            <a:ext cx="1656000" cy="1296000"/>
          </a:xfrm>
          <a:prstGeom prst="rect">
            <a:avLst/>
          </a:prstGeom>
          <a:blipFill>
            <a:blip r:embed="rId2" cstate="print"/>
            <a:stretch>
              <a:fillRect r="-103984"/>
            </a:stretch>
          </a:blip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E4C74905-EB52-48C1-A836-91D8CD766402}"/>
              </a:ext>
            </a:extLst>
          </p:cNvPr>
          <p:cNvSpPr txBox="1"/>
          <p:nvPr/>
        </p:nvSpPr>
        <p:spPr>
          <a:xfrm>
            <a:off x="503238" y="2045324"/>
            <a:ext cx="4232885" cy="133626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232410" indent="12700">
              <a:lnSpc>
                <a:spcPts val="2600"/>
              </a:lnSpc>
              <a:spcBef>
                <a:spcPts val="420"/>
              </a:spcBef>
            </a:pPr>
            <a:r>
              <a:rPr sz="2400" spc="35" dirty="0">
                <a:solidFill>
                  <a:srgbClr val="5F176C"/>
                </a:solidFill>
                <a:latin typeface="Londrina Solid"/>
                <a:cs typeface="Londrina Solid"/>
              </a:rPr>
              <a:t>Exercise</a:t>
            </a:r>
            <a:r>
              <a:rPr sz="2400" spc="20" dirty="0">
                <a:solidFill>
                  <a:srgbClr val="5F176C"/>
                </a:solidFill>
                <a:latin typeface="Londrina Solid"/>
                <a:cs typeface="Londrina Solid"/>
              </a:rPr>
              <a:t>: </a:t>
            </a:r>
            <a:r>
              <a:rPr sz="2400" spc="30" dirty="0">
                <a:solidFill>
                  <a:srgbClr val="5F176C"/>
                </a:solidFill>
                <a:latin typeface="Londrina Solid"/>
                <a:cs typeface="Londrina Solid"/>
              </a:rPr>
              <a:t>When </a:t>
            </a:r>
            <a:r>
              <a:rPr sz="2400" spc="20" dirty="0">
                <a:solidFill>
                  <a:srgbClr val="5F176C"/>
                </a:solidFill>
                <a:latin typeface="Londrina Solid"/>
                <a:cs typeface="Londrina Solid"/>
              </a:rPr>
              <a:t>I’m </a:t>
            </a:r>
            <a:r>
              <a:rPr sz="2400" spc="25" dirty="0">
                <a:solidFill>
                  <a:srgbClr val="5F176C"/>
                </a:solidFill>
                <a:latin typeface="Londrina Solid"/>
                <a:cs typeface="Londrina Solid"/>
              </a:rPr>
              <a:t>Not</a:t>
            </a:r>
            <a:r>
              <a:rPr lang="en-US" sz="2400" spc="25" dirty="0">
                <a:solidFill>
                  <a:srgbClr val="5F176C"/>
                </a:solidFill>
                <a:latin typeface="Londrina Solid"/>
                <a:cs typeface="Londrina Solid"/>
              </a:rPr>
              <a:t> </a:t>
            </a:r>
            <a:r>
              <a:rPr sz="2400" spc="-5" dirty="0">
                <a:solidFill>
                  <a:srgbClr val="5F176C"/>
                </a:solidFill>
                <a:latin typeface="Londrina Solid"/>
                <a:cs typeface="Londrina Solid"/>
              </a:rPr>
              <a:t>At </a:t>
            </a:r>
            <a:r>
              <a:rPr lang="en-US" sz="2400" spc="-5" dirty="0">
                <a:solidFill>
                  <a:srgbClr val="5F176C"/>
                </a:solidFill>
                <a:latin typeface="Londrina Solid"/>
                <a:cs typeface="Londrina Solid"/>
              </a:rPr>
              <a:t>              </a:t>
            </a:r>
            <a:r>
              <a:rPr sz="2400" spc="20" dirty="0">
                <a:solidFill>
                  <a:srgbClr val="5F176C"/>
                </a:solidFill>
                <a:latin typeface="Londrina Solid"/>
                <a:cs typeface="Londrina Solid"/>
              </a:rPr>
              <a:t>My </a:t>
            </a:r>
            <a:r>
              <a:rPr sz="2400" spc="30" dirty="0">
                <a:solidFill>
                  <a:srgbClr val="5F176C"/>
                </a:solidFill>
                <a:latin typeface="Londrina Solid"/>
                <a:cs typeface="Londrina Solid"/>
              </a:rPr>
              <a:t>Best </a:t>
            </a:r>
            <a:r>
              <a:rPr lang="en-GB" sz="2400" spc="30" dirty="0">
                <a:solidFill>
                  <a:srgbClr val="5F176C"/>
                </a:solidFill>
                <a:latin typeface="Londrina Solid"/>
                <a:cs typeface="Londrina Solid"/>
              </a:rPr>
              <a:t>(</a:t>
            </a:r>
            <a:r>
              <a:rPr sz="2400" spc="30" dirty="0">
                <a:solidFill>
                  <a:srgbClr val="5F176C"/>
                </a:solidFill>
                <a:latin typeface="Londrina Solid"/>
                <a:cs typeface="Londrina Solid"/>
              </a:rPr>
              <a:t>In the</a:t>
            </a:r>
            <a:r>
              <a:rPr sz="2400" spc="270" dirty="0">
                <a:solidFill>
                  <a:srgbClr val="5F176C"/>
                </a:solidFill>
                <a:latin typeface="Londrina Solid"/>
                <a:cs typeface="Londrina Solid"/>
              </a:rPr>
              <a:t> </a:t>
            </a:r>
            <a:r>
              <a:rPr sz="2400" spc="40" dirty="0">
                <a:solidFill>
                  <a:srgbClr val="5F176C"/>
                </a:solidFill>
                <a:latin typeface="Londrina Solid"/>
                <a:cs typeface="Londrina Solid"/>
              </a:rPr>
              <a:t>Box)</a:t>
            </a:r>
            <a:endParaRPr sz="2400" dirty="0">
              <a:latin typeface="Londrina Solid"/>
              <a:cs typeface="Londrina Solid"/>
            </a:endParaRPr>
          </a:p>
          <a:p>
            <a:pPr marR="5080">
              <a:lnSpc>
                <a:spcPts val="1400"/>
              </a:lnSpc>
              <a:spcBef>
                <a:spcPts val="325"/>
              </a:spcBef>
            </a:pP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What are you like 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when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you are Not At </a:t>
            </a:r>
            <a:r>
              <a:rPr sz="1200" spc="-20" dirty="0">
                <a:solidFill>
                  <a:srgbClr val="2CACE1"/>
                </a:solidFill>
                <a:latin typeface="Droid Sans"/>
                <a:cs typeface="Droid Sans"/>
              </a:rPr>
              <a:t>Your </a:t>
            </a:r>
            <a:endParaRPr lang="en-GB" sz="1200" spc="-20" dirty="0">
              <a:solidFill>
                <a:srgbClr val="2CACE1"/>
              </a:solidFill>
              <a:latin typeface="Droid Sans"/>
              <a:cs typeface="Droid Sans"/>
            </a:endParaRPr>
          </a:p>
          <a:p>
            <a:pPr marR="5080">
              <a:lnSpc>
                <a:spcPts val="1400"/>
              </a:lnSpc>
              <a:spcBef>
                <a:spcPts val="325"/>
              </a:spcBef>
            </a:pP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Best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(In the </a:t>
            </a:r>
            <a:r>
              <a:rPr sz="1200" spc="-10" dirty="0">
                <a:solidFill>
                  <a:srgbClr val="2CACE1"/>
                </a:solidFill>
                <a:latin typeface="Droid Sans"/>
                <a:cs typeface="Droid Sans"/>
              </a:rPr>
              <a:t>Box)?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What do you think? </a:t>
            </a:r>
            <a:br>
              <a:rPr lang="en-GB" sz="1200" spc="-5" dirty="0">
                <a:solidFill>
                  <a:srgbClr val="2CACE1"/>
                </a:solidFill>
                <a:latin typeface="Droid Sans"/>
                <a:cs typeface="Droid Sans"/>
              </a:rPr>
            </a:br>
            <a:r>
              <a:rPr lang="en-US" sz="1200" spc="-65" dirty="0">
                <a:solidFill>
                  <a:srgbClr val="2CACE1"/>
                </a:solidFill>
                <a:latin typeface="Droid Sans"/>
                <a:cs typeface="Droid Sans"/>
              </a:rPr>
              <a:t>How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do  you 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feel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and</a:t>
            </a:r>
            <a:r>
              <a:rPr sz="1200" spc="-5" dirty="0">
                <a:solidFill>
                  <a:srgbClr val="2CACE1"/>
                </a:solidFill>
                <a:latin typeface="Droid Sans"/>
                <a:cs typeface="Droid Sans"/>
              </a:rPr>
              <a:t> </a:t>
            </a:r>
            <a:r>
              <a:rPr sz="1200" dirty="0">
                <a:solidFill>
                  <a:srgbClr val="2CACE1"/>
                </a:solidFill>
                <a:latin typeface="Droid Sans"/>
                <a:cs typeface="Droid Sans"/>
              </a:rPr>
              <a:t>behave?</a:t>
            </a:r>
            <a:endParaRPr sz="1200" dirty="0">
              <a:latin typeface="Droid Sans"/>
              <a:cs typeface="Droid Sans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77D39A38-4122-49A7-AF32-BCB8092C5868}"/>
              </a:ext>
            </a:extLst>
          </p:cNvPr>
          <p:cNvSpPr/>
          <p:nvPr/>
        </p:nvSpPr>
        <p:spPr>
          <a:xfrm>
            <a:off x="503239" y="432167"/>
            <a:ext cx="6553200" cy="1537035"/>
          </a:xfrm>
          <a:custGeom>
            <a:avLst/>
            <a:gdLst/>
            <a:ahLst/>
            <a:cxnLst/>
            <a:rect l="l" t="t" r="r" b="b"/>
            <a:pathLst>
              <a:path w="6645909" h="1791335">
                <a:moveTo>
                  <a:pt x="0" y="1791004"/>
                </a:moveTo>
                <a:lnTo>
                  <a:pt x="6645605" y="1791004"/>
                </a:lnTo>
                <a:lnTo>
                  <a:pt x="6645605" y="0"/>
                </a:lnTo>
                <a:lnTo>
                  <a:pt x="0" y="0"/>
                </a:lnTo>
                <a:lnTo>
                  <a:pt x="0" y="1791004"/>
                </a:lnTo>
                <a:close/>
              </a:path>
            </a:pathLst>
          </a:custGeom>
          <a:solidFill>
            <a:srgbClr val="D9FBE7"/>
          </a:solidFill>
        </p:spPr>
        <p:txBody>
          <a:bodyPr wrap="square" lIns="72000" tIns="72000" rIns="72000" bIns="0" rtlCol="0"/>
          <a:lstStyle/>
          <a:p>
            <a:r>
              <a:rPr lang="en-US" sz="11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Our experience of being In or Out of the Box is made up of a mix of thoughts and feelings. Our  feelings will include emotions and bodily sensations, such as hot, cold, sweaty or relaxed.</a:t>
            </a:r>
          </a:p>
          <a:p>
            <a:pPr>
              <a:spcBef>
                <a:spcPts val="600"/>
              </a:spcBef>
            </a:pPr>
            <a:r>
              <a:rPr lang="en-US" sz="11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How good are you at noticing your feelings? Common feelings include:</a:t>
            </a:r>
          </a:p>
        </p:txBody>
      </p:sp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71A8F88A-271D-41DF-A6DD-06283613B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09725"/>
              </p:ext>
            </p:extLst>
          </p:nvPr>
        </p:nvGraphicFramePr>
        <p:xfrm>
          <a:off x="548501" y="1143240"/>
          <a:ext cx="6438263" cy="79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58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50" i="1" spc="-5" dirty="0">
                          <a:solidFill>
                            <a:srgbClr val="EE2A59"/>
                          </a:solidFill>
                          <a:latin typeface="Droid Sans"/>
                          <a:cs typeface="Droid Sans"/>
                        </a:rPr>
                        <a:t>Sad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3495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50" i="1" dirty="0">
                          <a:solidFill>
                            <a:srgbClr val="2CACE1"/>
                          </a:solidFill>
                          <a:latin typeface="Droid Sans"/>
                          <a:cs typeface="Droid Sans"/>
                        </a:rPr>
                        <a:t>Creative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3495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50" i="1" spc="-5" dirty="0">
                          <a:solidFill>
                            <a:srgbClr val="231F20"/>
                          </a:solidFill>
                          <a:latin typeface="Droid Sans"/>
                          <a:cs typeface="Droid Sans"/>
                        </a:rPr>
                        <a:t>Bored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3495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50" i="1" spc="-5" dirty="0">
                          <a:solidFill>
                            <a:srgbClr val="008C44"/>
                          </a:solidFill>
                          <a:latin typeface="Droid Sans"/>
                          <a:cs typeface="Droid Sans"/>
                        </a:rPr>
                        <a:t>Proud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3495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50" i="1" dirty="0">
                          <a:solidFill>
                            <a:srgbClr val="5F176C"/>
                          </a:solidFill>
                          <a:latin typeface="Droid Sans"/>
                          <a:cs typeface="Droid Sans"/>
                        </a:rPr>
                        <a:t>Excited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3495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50" i="1" dirty="0">
                          <a:solidFill>
                            <a:srgbClr val="F5841F"/>
                          </a:solidFill>
                          <a:latin typeface="Droid Sans"/>
                          <a:cs typeface="Droid Sans"/>
                        </a:rPr>
                        <a:t>Angry</a:t>
                      </a:r>
                      <a:endParaRPr sz="1050">
                        <a:latin typeface="Droid Sans"/>
                        <a:cs typeface="Droid Sans"/>
                      </a:endParaRPr>
                    </a:p>
                  </a:txBody>
                  <a:tcPr marL="0" marR="0" marT="23495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50" i="1" dirty="0">
                          <a:solidFill>
                            <a:srgbClr val="114B8F"/>
                          </a:solidFill>
                          <a:latin typeface="Droid Sans"/>
                          <a:cs typeface="Droid Sans"/>
                        </a:rPr>
                        <a:t>Appreciated</a:t>
                      </a:r>
                      <a:endParaRPr sz="1050">
                        <a:latin typeface="Droid Sans"/>
                        <a:cs typeface="Droid Sans"/>
                      </a:endParaRPr>
                    </a:p>
                  </a:txBody>
                  <a:tcPr marL="0" marR="0" marT="23495" marB="0" anchor="ctr">
                    <a:solidFill>
                      <a:srgbClr val="D9F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dirty="0">
                          <a:solidFill>
                            <a:srgbClr val="008C44"/>
                          </a:solidFill>
                          <a:latin typeface="Droid Sans"/>
                          <a:cs typeface="Droid Sans"/>
                        </a:rPr>
                        <a:t>Confused</a:t>
                      </a:r>
                      <a:endParaRPr sz="105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spc="-5" dirty="0">
                          <a:solidFill>
                            <a:srgbClr val="EE2A59"/>
                          </a:solidFill>
                          <a:latin typeface="Droid Sans"/>
                          <a:cs typeface="Droid Sans"/>
                        </a:rPr>
                        <a:t>Happy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spc="-5" dirty="0">
                          <a:solidFill>
                            <a:srgbClr val="114B8F"/>
                          </a:solidFill>
                          <a:latin typeface="Droid Sans"/>
                          <a:cs typeface="Droid Sans"/>
                        </a:rPr>
                        <a:t>Helpless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dirty="0">
                          <a:solidFill>
                            <a:srgbClr val="231F20"/>
                          </a:solidFill>
                          <a:latin typeface="Droid Sans"/>
                          <a:cs typeface="Droid Sans"/>
                        </a:rPr>
                        <a:t>Insecure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dirty="0">
                          <a:solidFill>
                            <a:srgbClr val="2CACE1"/>
                          </a:solidFill>
                          <a:latin typeface="Droid Sans"/>
                          <a:cs typeface="Droid Sans"/>
                        </a:rPr>
                        <a:t>Confident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spc="-5" dirty="0">
                          <a:solidFill>
                            <a:srgbClr val="5F176C"/>
                          </a:solidFill>
                          <a:latin typeface="Droid Sans"/>
                          <a:cs typeface="Droid Sans"/>
                        </a:rPr>
                        <a:t>Hurt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spc="-5" dirty="0">
                          <a:solidFill>
                            <a:srgbClr val="008C44"/>
                          </a:solidFill>
                          <a:latin typeface="Droid Sans"/>
                          <a:cs typeface="Droid Sans"/>
                        </a:rPr>
                        <a:t>Energetic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dirty="0">
                          <a:solidFill>
                            <a:srgbClr val="5F176C"/>
                          </a:solidFill>
                          <a:latin typeface="Droid Sans"/>
                          <a:cs typeface="Droid Sans"/>
                        </a:rPr>
                        <a:t>Cheerful</a:t>
                      </a:r>
                      <a:endParaRPr sz="105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spc="-5" dirty="0">
                          <a:solidFill>
                            <a:srgbClr val="2CACE1"/>
                          </a:solidFill>
                          <a:latin typeface="Droid Sans"/>
                          <a:cs typeface="Droid Sans"/>
                        </a:rPr>
                        <a:t>Lonely</a:t>
                      </a:r>
                      <a:endParaRPr sz="105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spc="-5" dirty="0">
                          <a:solidFill>
                            <a:srgbClr val="F5841F"/>
                          </a:solidFill>
                          <a:latin typeface="Droid Sans"/>
                          <a:cs typeface="Droid Sans"/>
                        </a:rPr>
                        <a:t>Hopeful</a:t>
                      </a:r>
                      <a:endParaRPr sz="105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spc="-5" dirty="0">
                          <a:solidFill>
                            <a:srgbClr val="008C44"/>
                          </a:solidFill>
                          <a:latin typeface="Droid Sans"/>
                          <a:cs typeface="Droid Sans"/>
                        </a:rPr>
                        <a:t>Tired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dirty="0">
                          <a:solidFill>
                            <a:srgbClr val="EE2A59"/>
                          </a:solidFill>
                          <a:latin typeface="Droid Sans"/>
                          <a:cs typeface="Droid Sans"/>
                        </a:rPr>
                        <a:t>Respected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spc="-5" dirty="0">
                          <a:solidFill>
                            <a:srgbClr val="114B8F"/>
                          </a:solidFill>
                          <a:latin typeface="Droid Sans"/>
                          <a:cs typeface="Droid Sans"/>
                        </a:rPr>
                        <a:t>Afraid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dirty="0">
                          <a:solidFill>
                            <a:srgbClr val="F5841F"/>
                          </a:solidFill>
                          <a:latin typeface="Droid Sans"/>
                          <a:cs typeface="Droid Sans"/>
                        </a:rPr>
                        <a:t>Calm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dirty="0">
                          <a:solidFill>
                            <a:srgbClr val="231F20"/>
                          </a:solidFill>
                          <a:latin typeface="Droid Sans"/>
                          <a:cs typeface="Droid Sans"/>
                        </a:rPr>
                        <a:t>Content</a:t>
                      </a:r>
                      <a:endParaRPr sz="105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spc="-5" dirty="0">
                          <a:solidFill>
                            <a:srgbClr val="EE2A59"/>
                          </a:solidFill>
                          <a:latin typeface="Droid Sans"/>
                          <a:cs typeface="Droid Sans"/>
                        </a:rPr>
                        <a:t>Thoughtful</a:t>
                      </a:r>
                      <a:endParaRPr sz="105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spc="-10" dirty="0">
                          <a:solidFill>
                            <a:srgbClr val="008C44"/>
                          </a:solidFill>
                          <a:latin typeface="Droid Sans"/>
                          <a:cs typeface="Droid Sans"/>
                        </a:rPr>
                        <a:t>Trusting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spc="-5" dirty="0">
                          <a:solidFill>
                            <a:srgbClr val="5F176C"/>
                          </a:solidFill>
                          <a:latin typeface="Droid Sans"/>
                          <a:cs typeface="Droid Sans"/>
                        </a:rPr>
                        <a:t>Surprised</a:t>
                      </a:r>
                      <a:endParaRPr sz="105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dirty="0">
                          <a:solidFill>
                            <a:srgbClr val="2CACE1"/>
                          </a:solidFill>
                          <a:latin typeface="Droid Sans"/>
                          <a:cs typeface="Droid Sans"/>
                        </a:rPr>
                        <a:t>Anxious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spc="-5" dirty="0">
                          <a:solidFill>
                            <a:srgbClr val="231F20"/>
                          </a:solidFill>
                          <a:latin typeface="Droid Sans"/>
                          <a:cs typeface="Droid Sans"/>
                        </a:rPr>
                        <a:t>Thankful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i="1" dirty="0">
                          <a:solidFill>
                            <a:srgbClr val="EE2A59"/>
                          </a:solidFill>
                          <a:latin typeface="Droid Sans"/>
                          <a:cs typeface="Droid Sans"/>
                        </a:rPr>
                        <a:t>Rejected</a:t>
                      </a:r>
                      <a:endParaRPr sz="1050" dirty="0">
                        <a:latin typeface="Droid Sans"/>
                        <a:cs typeface="Droid Sans"/>
                      </a:endParaRPr>
                    </a:p>
                  </a:txBody>
                  <a:tcPr marL="0" marR="0" marT="26034" marB="0" anchor="ctr">
                    <a:solidFill>
                      <a:srgbClr val="D9F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2">
            <a:extLst>
              <a:ext uri="{FF2B5EF4-FFF2-40B4-BE49-F238E27FC236}">
                <a16:creationId xmlns:a16="http://schemas.microsoft.com/office/drawing/2014/main" id="{DC7AAEC9-8C7D-4B63-BF6B-4461C9E64D3A}"/>
              </a:ext>
            </a:extLst>
          </p:cNvPr>
          <p:cNvSpPr txBox="1"/>
          <p:nvPr/>
        </p:nvSpPr>
        <p:spPr>
          <a:xfrm>
            <a:off x="5337544" y="2039065"/>
            <a:ext cx="1898852" cy="201593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262255">
              <a:lnSpc>
                <a:spcPts val="2600"/>
              </a:lnSpc>
              <a:spcBef>
                <a:spcPts val="420"/>
              </a:spcBef>
            </a:pPr>
            <a:r>
              <a:rPr lang="en-US" sz="2400" spc="20" dirty="0">
                <a:solidFill>
                  <a:srgbClr val="5F176C"/>
                </a:solidFill>
                <a:latin typeface="Londrina Solid"/>
                <a:cs typeface="Londrina Solid"/>
              </a:rPr>
              <a:t>An</a:t>
            </a:r>
            <a:r>
              <a:rPr sz="2400" spc="20" dirty="0">
                <a:solidFill>
                  <a:srgbClr val="5F176C"/>
                </a:solidFill>
                <a:latin typeface="Londrina Solid"/>
                <a:cs typeface="Londrina Solid"/>
              </a:rPr>
              <a:t> </a:t>
            </a:r>
            <a:r>
              <a:rPr lang="en-US" sz="2400" spc="20" dirty="0">
                <a:solidFill>
                  <a:srgbClr val="5F176C"/>
                </a:solidFill>
                <a:latin typeface="Londrina Solid"/>
                <a:cs typeface="Londrina Solid"/>
              </a:rPr>
              <a:t>In the Box </a:t>
            </a:r>
            <a:r>
              <a:rPr sz="2400" spc="35" dirty="0">
                <a:solidFill>
                  <a:srgbClr val="5F176C"/>
                </a:solidFill>
                <a:latin typeface="Londrina Solid"/>
                <a:cs typeface="Londrina Solid"/>
              </a:rPr>
              <a:t>experience</a:t>
            </a:r>
            <a:endParaRPr lang="en-US" sz="2400" spc="35" dirty="0">
              <a:solidFill>
                <a:srgbClr val="5F176C"/>
              </a:solidFill>
              <a:latin typeface="Londrina Solid"/>
              <a:cs typeface="Londrina Solid"/>
            </a:endParaRPr>
          </a:p>
          <a:p>
            <a:pPr marL="85725" marR="5080">
              <a:lnSpc>
                <a:spcPts val="1400"/>
              </a:lnSpc>
              <a:spcBef>
                <a:spcPts val="325"/>
              </a:spcBef>
            </a:pPr>
            <a:r>
              <a:rPr lang="en-US" sz="1200" dirty="0">
                <a:solidFill>
                  <a:srgbClr val="2CACE1"/>
                </a:solidFill>
                <a:latin typeface="Droid Sans"/>
                <a:cs typeface="Droid Sans"/>
              </a:rPr>
              <a:t>Now think of a specific time recently when you were In the Box. Note down your thoughts, feelings and </a:t>
            </a:r>
            <a:r>
              <a:rPr lang="en-US" sz="1200" dirty="0" err="1">
                <a:solidFill>
                  <a:srgbClr val="2CACE1"/>
                </a:solidFill>
                <a:latin typeface="Droid Sans"/>
                <a:cs typeface="Droid Sans"/>
              </a:rPr>
              <a:t>behaviours</a:t>
            </a:r>
            <a:r>
              <a:rPr lang="en-US" sz="1200" dirty="0">
                <a:solidFill>
                  <a:srgbClr val="2CACE1"/>
                </a:solidFill>
                <a:latin typeface="Droid Sans"/>
                <a:cs typeface="Droid Sans"/>
              </a:rPr>
              <a:t> (what you did). What were the results?</a:t>
            </a:r>
            <a:endParaRPr lang="en-US" sz="1200" dirty="0">
              <a:latin typeface="Droid Sans"/>
              <a:cs typeface="Droid San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DBA081-1701-4E1B-AE94-C656C7018917}"/>
              </a:ext>
            </a:extLst>
          </p:cNvPr>
          <p:cNvGrpSpPr/>
          <p:nvPr/>
        </p:nvGrpSpPr>
        <p:grpSpPr>
          <a:xfrm>
            <a:off x="5555792" y="4196167"/>
            <a:ext cx="1656000" cy="1296000"/>
            <a:chOff x="472286" y="1355579"/>
            <a:chExt cx="3351467" cy="2586194"/>
          </a:xfrm>
        </p:grpSpPr>
        <p:sp>
          <p:nvSpPr>
            <p:cNvPr id="41" name="object 3">
              <a:extLst>
                <a:ext uri="{FF2B5EF4-FFF2-40B4-BE49-F238E27FC236}">
                  <a16:creationId xmlns:a16="http://schemas.microsoft.com/office/drawing/2014/main" id="{B7042E40-40A3-41C0-BBDC-A238643B5232}"/>
                </a:ext>
              </a:extLst>
            </p:cNvPr>
            <p:cNvSpPr/>
            <p:nvPr/>
          </p:nvSpPr>
          <p:spPr>
            <a:xfrm>
              <a:off x="472286" y="1355579"/>
              <a:ext cx="3351467" cy="25861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  <p:sp>
          <p:nvSpPr>
            <p:cNvPr id="42" name="object 4">
              <a:extLst>
                <a:ext uri="{FF2B5EF4-FFF2-40B4-BE49-F238E27FC236}">
                  <a16:creationId xmlns:a16="http://schemas.microsoft.com/office/drawing/2014/main" id="{7E44AFD5-AAF6-42AD-9AE3-63903C18E9C4}"/>
                </a:ext>
              </a:extLst>
            </p:cNvPr>
            <p:cNvSpPr txBox="1"/>
            <p:nvPr/>
          </p:nvSpPr>
          <p:spPr>
            <a:xfrm rot="480000">
              <a:off x="909445" y="1558119"/>
              <a:ext cx="1817866" cy="3158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sz="1000" b="1" spc="-5" dirty="0">
                  <a:solidFill>
                    <a:srgbClr val="231F20"/>
                  </a:solidFill>
                  <a:latin typeface="Droid Sans"/>
                  <a:cs typeface="Droid Sans"/>
                </a:rPr>
                <a:t>Situation</a:t>
              </a:r>
              <a:endParaRPr sz="1000" b="1" dirty="0">
                <a:latin typeface="Droid Sans"/>
                <a:cs typeface="Droid San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5269044-4259-4944-93CA-C138831FEF0C}"/>
              </a:ext>
            </a:extLst>
          </p:cNvPr>
          <p:cNvGrpSpPr/>
          <p:nvPr/>
        </p:nvGrpSpPr>
        <p:grpSpPr>
          <a:xfrm>
            <a:off x="5532150" y="5514073"/>
            <a:ext cx="1656000" cy="1296000"/>
            <a:chOff x="3675380" y="1352531"/>
            <a:chExt cx="3351490" cy="2586239"/>
          </a:xfrm>
        </p:grpSpPr>
        <p:sp>
          <p:nvSpPr>
            <p:cNvPr id="46" name="object 27">
              <a:extLst>
                <a:ext uri="{FF2B5EF4-FFF2-40B4-BE49-F238E27FC236}">
                  <a16:creationId xmlns:a16="http://schemas.microsoft.com/office/drawing/2014/main" id="{2EEADB16-5A07-437E-AFDA-0A551E786FA6}"/>
                </a:ext>
              </a:extLst>
            </p:cNvPr>
            <p:cNvSpPr/>
            <p:nvPr/>
          </p:nvSpPr>
          <p:spPr>
            <a:xfrm>
              <a:off x="3675380" y="1352531"/>
              <a:ext cx="3351490" cy="2586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47" name="object 28">
              <a:extLst>
                <a:ext uri="{FF2B5EF4-FFF2-40B4-BE49-F238E27FC236}">
                  <a16:creationId xmlns:a16="http://schemas.microsoft.com/office/drawing/2014/main" id="{4129FD2C-4490-4F7A-9743-7E089E5F3064}"/>
                </a:ext>
              </a:extLst>
            </p:cNvPr>
            <p:cNvSpPr txBox="1"/>
            <p:nvPr/>
          </p:nvSpPr>
          <p:spPr>
            <a:xfrm rot="480000">
              <a:off x="4171854" y="1529385"/>
              <a:ext cx="1542782" cy="3158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sz="1000" b="1" spc="-5" dirty="0">
                  <a:solidFill>
                    <a:srgbClr val="231F20"/>
                  </a:solidFill>
                  <a:latin typeface="Droid Sans"/>
                  <a:cs typeface="Droid Sans"/>
                </a:rPr>
                <a:t>Thoughts</a:t>
              </a:r>
              <a:endParaRPr sz="1000" b="1" dirty="0">
                <a:latin typeface="Droid Sans"/>
                <a:cs typeface="Droid San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94D35A3-DAC5-4E5E-BBA3-A44646E451D9}"/>
              </a:ext>
            </a:extLst>
          </p:cNvPr>
          <p:cNvGrpSpPr/>
          <p:nvPr/>
        </p:nvGrpSpPr>
        <p:grpSpPr>
          <a:xfrm>
            <a:off x="5581047" y="6748931"/>
            <a:ext cx="1656000" cy="1296000"/>
            <a:chOff x="373762" y="4040419"/>
            <a:chExt cx="3351097" cy="2155516"/>
          </a:xfrm>
        </p:grpSpPr>
        <p:sp>
          <p:nvSpPr>
            <p:cNvPr id="49" name="object 29">
              <a:extLst>
                <a:ext uri="{FF2B5EF4-FFF2-40B4-BE49-F238E27FC236}">
                  <a16:creationId xmlns:a16="http://schemas.microsoft.com/office/drawing/2014/main" id="{89B8721E-5F84-4CE8-AC91-7E21316E8C1C}"/>
                </a:ext>
              </a:extLst>
            </p:cNvPr>
            <p:cNvSpPr/>
            <p:nvPr/>
          </p:nvSpPr>
          <p:spPr>
            <a:xfrm>
              <a:off x="373762" y="4040419"/>
              <a:ext cx="3351097" cy="21555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0">
              <a:extLst>
                <a:ext uri="{FF2B5EF4-FFF2-40B4-BE49-F238E27FC236}">
                  <a16:creationId xmlns:a16="http://schemas.microsoft.com/office/drawing/2014/main" id="{D97DD19F-2927-4B61-9777-C4D1C91297FC}"/>
                </a:ext>
              </a:extLst>
            </p:cNvPr>
            <p:cNvSpPr txBox="1"/>
            <p:nvPr/>
          </p:nvSpPr>
          <p:spPr>
            <a:xfrm rot="180000">
              <a:off x="1024205" y="4156938"/>
              <a:ext cx="1428889" cy="2678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330"/>
                </a:lnSpc>
              </a:pPr>
              <a:r>
                <a:rPr sz="1000" b="1" spc="5" dirty="0">
                  <a:solidFill>
                    <a:srgbClr val="231F20"/>
                  </a:solidFill>
                  <a:latin typeface="Droid Sans"/>
                  <a:cs typeface="Droid Sans"/>
                </a:rPr>
                <a:t>Feelings</a:t>
              </a:r>
              <a:endParaRPr sz="1000" b="1" dirty="0">
                <a:latin typeface="Droid Sans"/>
                <a:cs typeface="Droid Sans"/>
              </a:endParaRPr>
            </a:p>
          </p:txBody>
        </p:sp>
      </p:grp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40F0589-8D57-4702-B5F0-4C5D2239859C}"/>
              </a:ext>
            </a:extLst>
          </p:cNvPr>
          <p:cNvSpPr/>
          <p:nvPr/>
        </p:nvSpPr>
        <p:spPr>
          <a:xfrm rot="12263591">
            <a:off x="2743096" y="8247513"/>
            <a:ext cx="316720" cy="68759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B9FA1F-127B-43F4-B2DB-362D94BE7C26}"/>
              </a:ext>
            </a:extLst>
          </p:cNvPr>
          <p:cNvGrpSpPr/>
          <p:nvPr/>
        </p:nvGrpSpPr>
        <p:grpSpPr>
          <a:xfrm>
            <a:off x="3668751" y="1975398"/>
            <a:ext cx="1293665" cy="1424363"/>
            <a:chOff x="378232" y="2452084"/>
            <a:chExt cx="1683184" cy="1887048"/>
          </a:xfrm>
        </p:grpSpPr>
        <p:pic>
          <p:nvPicPr>
            <p:cNvPr id="6" name="Picture 5" descr="A picture containing box, table&#10;&#10;Description automatically generated">
              <a:extLst>
                <a:ext uri="{FF2B5EF4-FFF2-40B4-BE49-F238E27FC236}">
                  <a16:creationId xmlns:a16="http://schemas.microsoft.com/office/drawing/2014/main" id="{0447BBA0-CA35-4C98-BCF4-B223E0908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32" y="2452084"/>
              <a:ext cx="1683184" cy="1887048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DED2598-5523-4118-B66C-AEF71AAD0BB0}"/>
                </a:ext>
              </a:extLst>
            </p:cNvPr>
            <p:cNvSpPr txBox="1"/>
            <p:nvPr/>
          </p:nvSpPr>
          <p:spPr>
            <a:xfrm>
              <a:off x="718959" y="2873609"/>
              <a:ext cx="959129" cy="101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 </a:t>
              </a:r>
              <a:r>
                <a:rPr lang="en-GB" sz="1200" dirty="0">
                  <a:latin typeface="Arial Black" panose="020B0A04020102020204" pitchFamily="34" charset="0"/>
                </a:rPr>
                <a:t>the </a:t>
              </a:r>
              <a:r>
                <a:rPr lang="en-GB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BOX</a:t>
              </a:r>
              <a:endParaRPr lang="en-US" sz="12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7" name="object 26">
            <a:extLst>
              <a:ext uri="{FF2B5EF4-FFF2-40B4-BE49-F238E27FC236}">
                <a16:creationId xmlns:a16="http://schemas.microsoft.com/office/drawing/2014/main" id="{4F4AC79B-DD8C-47BF-94F8-1E82345665DD}"/>
              </a:ext>
            </a:extLst>
          </p:cNvPr>
          <p:cNvSpPr txBox="1"/>
          <p:nvPr/>
        </p:nvSpPr>
        <p:spPr>
          <a:xfrm rot="420000">
            <a:off x="5945779" y="8102125"/>
            <a:ext cx="1345087" cy="156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000" b="1" spc="10" dirty="0">
                <a:solidFill>
                  <a:srgbClr val="231F20"/>
                </a:solidFill>
                <a:latin typeface="Droid Sans"/>
                <a:cs typeface="Droid Sans"/>
              </a:rPr>
              <a:t>Behaviours</a:t>
            </a:r>
            <a:endParaRPr sz="1000" b="1" dirty="0">
              <a:latin typeface="Droid Sans"/>
              <a:cs typeface="Droid San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DD1AC5-FDEF-4F77-A39F-CC7F2B2CA2C6}"/>
              </a:ext>
            </a:extLst>
          </p:cNvPr>
          <p:cNvGrpSpPr/>
          <p:nvPr/>
        </p:nvGrpSpPr>
        <p:grpSpPr>
          <a:xfrm rot="660000">
            <a:off x="5525684" y="9085043"/>
            <a:ext cx="1764000" cy="1296000"/>
            <a:chOff x="23952" y="6374573"/>
            <a:chExt cx="3711710" cy="2499934"/>
          </a:xfrm>
        </p:grpSpPr>
        <p:sp>
          <p:nvSpPr>
            <p:cNvPr id="36" name="object 25">
              <a:extLst>
                <a:ext uri="{FF2B5EF4-FFF2-40B4-BE49-F238E27FC236}">
                  <a16:creationId xmlns:a16="http://schemas.microsoft.com/office/drawing/2014/main" id="{8676390F-D36B-4773-892F-C84C64823D83}"/>
                </a:ext>
              </a:extLst>
            </p:cNvPr>
            <p:cNvSpPr/>
            <p:nvPr/>
          </p:nvSpPr>
          <p:spPr>
            <a:xfrm>
              <a:off x="286178" y="6374573"/>
              <a:ext cx="3449484" cy="2499934"/>
            </a:xfrm>
            <a:prstGeom prst="rect">
              <a:avLst/>
            </a:prstGeom>
            <a:blipFill>
              <a:blip r:embed="rId2" cstate="print"/>
              <a:stretch>
                <a:fillRect l="-89414"/>
              </a:stretch>
            </a:blipFill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  <p:sp>
          <p:nvSpPr>
            <p:cNvPr id="37" name="object 31">
              <a:extLst>
                <a:ext uri="{FF2B5EF4-FFF2-40B4-BE49-F238E27FC236}">
                  <a16:creationId xmlns:a16="http://schemas.microsoft.com/office/drawing/2014/main" id="{2AE99E8A-C4C5-444A-9C79-ECD9F7D0DD11}"/>
                </a:ext>
              </a:extLst>
            </p:cNvPr>
            <p:cNvSpPr txBox="1"/>
            <p:nvPr/>
          </p:nvSpPr>
          <p:spPr>
            <a:xfrm rot="20700000">
              <a:off x="512391" y="6867028"/>
              <a:ext cx="1331086" cy="3106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330"/>
                </a:lnSpc>
              </a:pPr>
              <a:r>
                <a:rPr sz="1000" b="1" spc="10" dirty="0">
                  <a:solidFill>
                    <a:srgbClr val="231F20"/>
                  </a:solidFill>
                  <a:latin typeface="Droid Sans"/>
                  <a:cs typeface="Droid Sans"/>
                </a:rPr>
                <a:t>Results</a:t>
              </a:r>
              <a:endParaRPr sz="1000" b="1" dirty="0">
                <a:latin typeface="Droid Sans"/>
                <a:cs typeface="Droid San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DF589C2A-90EE-4591-AC1C-D09411025759}"/>
                </a:ext>
              </a:extLst>
            </p:cNvPr>
            <p:cNvSpPr/>
            <p:nvPr/>
          </p:nvSpPr>
          <p:spPr>
            <a:xfrm rot="10800000">
              <a:off x="23952" y="6663081"/>
              <a:ext cx="416459" cy="83291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object 10">
            <a:extLst>
              <a:ext uri="{FF2B5EF4-FFF2-40B4-BE49-F238E27FC236}">
                <a16:creationId xmlns:a16="http://schemas.microsoft.com/office/drawing/2014/main" id="{007C3E8F-71E1-43B8-B203-D6BE7172F216}"/>
              </a:ext>
            </a:extLst>
          </p:cNvPr>
          <p:cNvSpPr txBox="1"/>
          <p:nvPr/>
        </p:nvSpPr>
        <p:spPr>
          <a:xfrm>
            <a:off x="480859" y="6550096"/>
            <a:ext cx="4760361" cy="2111033"/>
          </a:xfrm>
          <a:prstGeom prst="rect">
            <a:avLst/>
          </a:prstGeom>
          <a:ln w="12700">
            <a:solidFill>
              <a:srgbClr val="F5841F"/>
            </a:solidFill>
          </a:ln>
        </p:spPr>
        <p:txBody>
          <a:bodyPr vert="horz" wrap="square" lIns="0" tIns="15875" rIns="0" bIns="0" rtlCol="0">
            <a:noAutofit/>
          </a:bodyPr>
          <a:lstStyle/>
          <a:p>
            <a:pPr marL="78105">
              <a:lnSpc>
                <a:spcPct val="100000"/>
              </a:lnSpc>
              <a:spcBef>
                <a:spcPts val="125"/>
              </a:spcBef>
            </a:pPr>
            <a:r>
              <a:rPr sz="1800" spc="-5" dirty="0">
                <a:solidFill>
                  <a:srgbClr val="F5841F"/>
                </a:solidFill>
                <a:latin typeface="Londrina Solid"/>
                <a:cs typeface="Londrina Solid"/>
              </a:rPr>
              <a:t>Key</a:t>
            </a:r>
            <a:r>
              <a:rPr sz="1800" spc="30" dirty="0">
                <a:solidFill>
                  <a:srgbClr val="F5841F"/>
                </a:solidFill>
                <a:latin typeface="Londrina Solid"/>
                <a:cs typeface="Londrina Solid"/>
              </a:rPr>
              <a:t> </a:t>
            </a:r>
            <a:r>
              <a:rPr sz="1800" spc="35" dirty="0">
                <a:solidFill>
                  <a:srgbClr val="F5841F"/>
                </a:solidFill>
                <a:latin typeface="Londrina Solid"/>
                <a:cs typeface="Londrina Solid"/>
              </a:rPr>
              <a:t>Insights</a:t>
            </a:r>
            <a:endParaRPr sz="1800" dirty="0">
              <a:latin typeface="Londrina Solid"/>
              <a:cs typeface="Londrina Solid"/>
            </a:endParaRPr>
          </a:p>
          <a:p>
            <a:pPr marL="285750" lvl="1" indent="-192088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4391025" algn="l"/>
              </a:tabLst>
            </a:pPr>
            <a:r>
              <a:rPr lang="en-US" sz="12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We all have two different states of being – being At Our             Best and Not At Our Best</a:t>
            </a:r>
          </a:p>
          <a:p>
            <a:pPr marL="285750" lvl="1" indent="-192088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3860800" algn="l"/>
              </a:tabLst>
            </a:pPr>
            <a:r>
              <a:rPr lang="en-US" sz="12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When we are In the Box typical feelings are worried,             uncertain, bored, annoyed, unmotivated or angry</a:t>
            </a:r>
          </a:p>
          <a:p>
            <a:pPr marL="285750" lvl="1" indent="-192088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3860800" algn="l"/>
              </a:tabLst>
            </a:pPr>
            <a:r>
              <a:rPr lang="en-US" sz="12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When we are Out of the Box, typical feelings are clear, calm, confident, excited, motivated, relaxed, positive and energetic                       </a:t>
            </a:r>
          </a:p>
          <a:p>
            <a:pPr marL="285750" lvl="1" indent="-192088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3860800" algn="l"/>
              </a:tabLst>
            </a:pPr>
            <a:r>
              <a:rPr lang="en-US" sz="12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Being In the Box is completely normal. Nobody is at their best all the time, in fact many of us are In the Box most of the time!</a:t>
            </a: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3A8B4639-5B65-466E-BF35-34D7B3BFB72C}"/>
              </a:ext>
            </a:extLst>
          </p:cNvPr>
          <p:cNvSpPr/>
          <p:nvPr/>
        </p:nvSpPr>
        <p:spPr>
          <a:xfrm>
            <a:off x="4615900" y="6544824"/>
            <a:ext cx="628990" cy="975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BAD48C9-59AE-4791-BBD8-F172B3973F11}"/>
              </a:ext>
            </a:extLst>
          </p:cNvPr>
          <p:cNvSpPr/>
          <p:nvPr/>
        </p:nvSpPr>
        <p:spPr>
          <a:xfrm rot="21600000">
            <a:off x="503237" y="8815242"/>
            <a:ext cx="4789125" cy="984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39BEC1-5A02-4B23-BD8A-9798A180FDCA}"/>
              </a:ext>
            </a:extLst>
          </p:cNvPr>
          <p:cNvSpPr txBox="1"/>
          <p:nvPr/>
        </p:nvSpPr>
        <p:spPr>
          <a:xfrm rot="21600000">
            <a:off x="1248653" y="8859392"/>
            <a:ext cx="399256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5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Look out for those times that you’re In the Box.  </a:t>
            </a:r>
            <a:r>
              <a:rPr lang="en-US" sz="105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 best way to tell is to notice how you are feeling.  Try changing your state by moving somewhere else, doing some exercise, or choosing to do something you enjoy.  </a:t>
            </a:r>
            <a:r>
              <a:rPr lang="en-US" sz="105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Write a list of your In the Box situations and see if you can notice any patterns.</a:t>
            </a:r>
            <a:endParaRPr lang="en-US" sz="1050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63" name="Picture 62" descr="A close up of a sign&#10;&#10;Description automatically generated">
            <a:extLst>
              <a:ext uri="{FF2B5EF4-FFF2-40B4-BE49-F238E27FC236}">
                <a16:creationId xmlns:a16="http://schemas.microsoft.com/office/drawing/2014/main" id="{965A8862-9C3F-40E6-9E87-9389FB2DD5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575846" y="8845883"/>
            <a:ext cx="505145" cy="50606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9CBCAE0-1BA2-4F26-9ED6-776D1AC04E5C}"/>
              </a:ext>
            </a:extLst>
          </p:cNvPr>
          <p:cNvSpPr txBox="1"/>
          <p:nvPr/>
        </p:nvSpPr>
        <p:spPr>
          <a:xfrm rot="21600000">
            <a:off x="463208" y="9319421"/>
            <a:ext cx="857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Go Do!</a:t>
            </a:r>
          </a:p>
        </p:txBody>
      </p:sp>
      <p:sp>
        <p:nvSpPr>
          <p:cNvPr id="65" name="object 4">
            <a:extLst>
              <a:ext uri="{FF2B5EF4-FFF2-40B4-BE49-F238E27FC236}">
                <a16:creationId xmlns:a16="http://schemas.microsoft.com/office/drawing/2014/main" id="{48BA3895-CB73-4F5F-A064-191F4CCAFDF0}"/>
              </a:ext>
            </a:extLst>
          </p:cNvPr>
          <p:cNvSpPr/>
          <p:nvPr/>
        </p:nvSpPr>
        <p:spPr>
          <a:xfrm>
            <a:off x="510487" y="5100457"/>
            <a:ext cx="4730733" cy="1324791"/>
          </a:xfrm>
          <a:prstGeom prst="rect">
            <a:avLst/>
          </a:prstGeom>
          <a:solidFill>
            <a:srgbClr val="2CACE1"/>
          </a:solidFill>
        </p:spPr>
        <p:txBody>
          <a:bodyPr wrap="square" lIns="36000" tIns="72000" rIns="72000" bIns="0" rtlCol="0"/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lang="en-US" spc="20" dirty="0">
                <a:solidFill>
                  <a:srgbClr val="FFFFFF"/>
                </a:solidFill>
                <a:latin typeface="Londrina Solid"/>
                <a:cs typeface="Londrina Solid"/>
              </a:rPr>
              <a:t>Did </a:t>
            </a:r>
            <a:r>
              <a:rPr lang="en-US" spc="15" dirty="0">
                <a:solidFill>
                  <a:srgbClr val="FFFFFF"/>
                </a:solidFill>
                <a:latin typeface="Londrina Solid"/>
                <a:cs typeface="Londrina Solid"/>
              </a:rPr>
              <a:t>you</a:t>
            </a:r>
            <a:r>
              <a:rPr lang="en-US" spc="75" dirty="0">
                <a:solidFill>
                  <a:srgbClr val="FFFFFF"/>
                </a:solidFill>
                <a:latin typeface="Londrina Solid"/>
                <a:cs typeface="Londrina Solid"/>
              </a:rPr>
              <a:t> </a:t>
            </a:r>
            <a:r>
              <a:rPr lang="en-US" spc="30" dirty="0">
                <a:solidFill>
                  <a:srgbClr val="FFFFFF"/>
                </a:solidFill>
                <a:latin typeface="Londrina Solid"/>
                <a:cs typeface="Londrina Solid"/>
              </a:rPr>
              <a:t>know?</a:t>
            </a:r>
            <a:endParaRPr lang="en-US" dirty="0">
              <a:latin typeface="Londrina Solid"/>
              <a:cs typeface="Londrina Solid"/>
            </a:endParaRPr>
          </a:p>
          <a:p>
            <a:pPr marL="12700" marR="5080">
              <a:lnSpc>
                <a:spcPts val="1300"/>
              </a:lnSpc>
              <a:spcBef>
                <a:spcPts val="465"/>
              </a:spcBef>
            </a:pPr>
            <a:r>
              <a:rPr lang="en-US" sz="1100" spc="-5" dirty="0">
                <a:solidFill>
                  <a:srgbClr val="FFFFFF"/>
                </a:solidFill>
                <a:latin typeface="Droid Sans"/>
                <a:cs typeface="Droid Sans"/>
              </a:rPr>
              <a:t>Most of 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the time </a:t>
            </a:r>
            <a:r>
              <a:rPr lang="en-US" sz="1100" spc="-5" dirty="0">
                <a:solidFill>
                  <a:srgbClr val="FFFFFF"/>
                </a:solidFill>
                <a:latin typeface="Droid Sans"/>
                <a:cs typeface="Droid Sans"/>
              </a:rPr>
              <a:t>we 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don’t notice </a:t>
            </a:r>
            <a:r>
              <a:rPr lang="en-US" sz="1100" spc="-5" dirty="0">
                <a:solidFill>
                  <a:srgbClr val="FFFFFF"/>
                </a:solidFill>
                <a:latin typeface="Droid Sans"/>
                <a:cs typeface="Droid Sans"/>
              </a:rPr>
              <a:t>our  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thoughts. </a:t>
            </a:r>
            <a:r>
              <a:rPr lang="en-US" sz="1100" spc="-5" dirty="0">
                <a:solidFill>
                  <a:srgbClr val="FFFFFF"/>
                </a:solidFill>
                <a:latin typeface="Droid Sans"/>
                <a:cs typeface="Droid Sans"/>
              </a:rPr>
              <a:t>They go on 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in the background, helping us make decisions and carry </a:t>
            </a:r>
            <a:r>
              <a:rPr lang="en-US" sz="1100" spc="-5" dirty="0">
                <a:solidFill>
                  <a:srgbClr val="FFFFFF"/>
                </a:solidFill>
                <a:latin typeface="Droid Sans"/>
                <a:cs typeface="Droid Sans"/>
              </a:rPr>
              <a:t>out  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many tasks automatically. </a:t>
            </a:r>
            <a:r>
              <a:rPr lang="en-US" sz="1100" spc="-5" dirty="0">
                <a:solidFill>
                  <a:srgbClr val="FFFFFF"/>
                </a:solidFill>
                <a:latin typeface="Droid Sans"/>
                <a:cs typeface="Droid Sans"/>
              </a:rPr>
              <a:t>These 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automatic  thoughts  affect </a:t>
            </a:r>
            <a:r>
              <a:rPr lang="en-US" sz="1100" spc="-5" dirty="0">
                <a:solidFill>
                  <a:srgbClr val="FFFFFF"/>
                </a:solidFill>
                <a:latin typeface="Droid Sans"/>
                <a:cs typeface="Droid Sans"/>
              </a:rPr>
              <a:t>our feelings 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and</a:t>
            </a:r>
            <a:r>
              <a:rPr lang="en-US" sz="1100" spc="-85" dirty="0">
                <a:solidFill>
                  <a:srgbClr val="FFFFFF"/>
                </a:solidFill>
                <a:latin typeface="Droid Sans"/>
                <a:cs typeface="Droid Sans"/>
              </a:rPr>
              <a:t> </a:t>
            </a:r>
            <a:r>
              <a:rPr lang="en-US" sz="1100" spc="-85" dirty="0" err="1">
                <a:solidFill>
                  <a:srgbClr val="FFFFFF"/>
                </a:solidFill>
                <a:latin typeface="Droid Sans"/>
                <a:cs typeface="Droid Sans"/>
              </a:rPr>
              <a:t>be</a:t>
            </a:r>
            <a:r>
              <a:rPr lang="en-US" sz="1100" dirty="0" err="1">
                <a:solidFill>
                  <a:srgbClr val="FFFFFF"/>
                </a:solidFill>
                <a:latin typeface="Droid Sans"/>
                <a:cs typeface="Droid Sans"/>
              </a:rPr>
              <a:t>haviours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  </a:t>
            </a:r>
            <a:r>
              <a:rPr lang="en-US" sz="1100" spc="-5" dirty="0">
                <a:solidFill>
                  <a:srgbClr val="FFFFFF"/>
                </a:solidFill>
                <a:latin typeface="Droid Sans"/>
                <a:cs typeface="Droid Sans"/>
              </a:rPr>
              <a:t>without 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us </a:t>
            </a:r>
            <a:r>
              <a:rPr lang="en-US" sz="1100" spc="-5" dirty="0">
                <a:solidFill>
                  <a:srgbClr val="FFFFFF"/>
                </a:solidFill>
                <a:latin typeface="Droid Sans"/>
                <a:cs typeface="Droid Sans"/>
              </a:rPr>
              <a:t>even </a:t>
            </a:r>
            <a:r>
              <a:rPr lang="en-US" sz="1100" dirty="0" err="1">
                <a:solidFill>
                  <a:srgbClr val="FFFFFF"/>
                </a:solidFill>
                <a:latin typeface="Droid Sans"/>
                <a:cs typeface="Droid Sans"/>
              </a:rPr>
              <a:t>realising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 they do. </a:t>
            </a:r>
            <a:r>
              <a:rPr lang="en-US" sz="1100" spc="-5" dirty="0">
                <a:solidFill>
                  <a:srgbClr val="FFFFFF"/>
                </a:solidFill>
                <a:latin typeface="Droid Sans"/>
                <a:cs typeface="Droid Sans"/>
              </a:rPr>
              <a:t>Some  experts 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believe </a:t>
            </a:r>
            <a:r>
              <a:rPr lang="en-US" sz="1100" spc="-5" dirty="0">
                <a:solidFill>
                  <a:srgbClr val="FFFFFF"/>
                </a:solidFill>
                <a:latin typeface="Droid Sans"/>
                <a:cs typeface="Droid Sans"/>
              </a:rPr>
              <a:t>we 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have up to 50,000  thoughts a</a:t>
            </a:r>
            <a:r>
              <a:rPr lang="en-US" sz="1100" spc="-5" dirty="0">
                <a:solidFill>
                  <a:srgbClr val="FFFFFF"/>
                </a:solidFill>
                <a:latin typeface="Droid Sans"/>
                <a:cs typeface="Droid Sans"/>
              </a:rPr>
              <a:t> </a:t>
            </a:r>
            <a:r>
              <a:rPr lang="en-US" sz="1100" dirty="0">
                <a:solidFill>
                  <a:srgbClr val="FFFFFF"/>
                </a:solidFill>
                <a:latin typeface="Droid Sans"/>
                <a:cs typeface="Droid Sans"/>
              </a:rPr>
              <a:t>day!</a:t>
            </a:r>
            <a:endParaRPr lang="en-US" sz="1100" dirty="0">
              <a:latin typeface="Droid Sans"/>
              <a:cs typeface="Droid Sans"/>
            </a:endParaRPr>
          </a:p>
        </p:txBody>
      </p:sp>
      <p:sp>
        <p:nvSpPr>
          <p:cNvPr id="66" name="object 12">
            <a:extLst>
              <a:ext uri="{FF2B5EF4-FFF2-40B4-BE49-F238E27FC236}">
                <a16:creationId xmlns:a16="http://schemas.microsoft.com/office/drawing/2014/main" id="{4C9AA112-4C28-46CB-B180-9E82A8BF2E0D}"/>
              </a:ext>
            </a:extLst>
          </p:cNvPr>
          <p:cNvSpPr txBox="1"/>
          <p:nvPr/>
        </p:nvSpPr>
        <p:spPr>
          <a:xfrm>
            <a:off x="480859" y="9844371"/>
            <a:ext cx="4811503" cy="41293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85725" marR="5080">
              <a:lnSpc>
                <a:spcPts val="1400"/>
              </a:lnSpc>
              <a:spcBef>
                <a:spcPts val="325"/>
              </a:spcBef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Droid Sans"/>
                <a:cs typeface="Droid Sans"/>
              </a:rPr>
              <a:t>In our next Spark </a:t>
            </a:r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Droid Sans"/>
                <a:cs typeface="Droid Sans"/>
              </a:rPr>
              <a:t>Programme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Droid Sans"/>
                <a:cs typeface="Droid Sans"/>
              </a:rPr>
              <a:t> sessions, discover WHY we go In the Box and learn some tools to help you get out!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BC8831-216D-4BB7-92C2-29D6F7287CEE}"/>
              </a:ext>
            </a:extLst>
          </p:cNvPr>
          <p:cNvSpPr txBox="1"/>
          <p:nvPr/>
        </p:nvSpPr>
        <p:spPr>
          <a:xfrm>
            <a:off x="510487" y="3473751"/>
            <a:ext cx="4730733" cy="15131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D1F4E01-EA86-4446-A03F-C76FD431192E}"/>
              </a:ext>
            </a:extLst>
          </p:cNvPr>
          <p:cNvSpPr txBox="1"/>
          <p:nvPr/>
        </p:nvSpPr>
        <p:spPr>
          <a:xfrm rot="428436">
            <a:off x="5596492" y="4439594"/>
            <a:ext cx="1532956" cy="10461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endParaRPr lang="en-US"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3E9E4E8-E43B-4EFF-8D0D-40AA71D904A4}"/>
              </a:ext>
            </a:extLst>
          </p:cNvPr>
          <p:cNvSpPr txBox="1"/>
          <p:nvPr/>
        </p:nvSpPr>
        <p:spPr>
          <a:xfrm rot="420000">
            <a:off x="5811176" y="8197463"/>
            <a:ext cx="1337979" cy="8673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endParaRPr lang="en-US"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671A81-0305-4EB6-A20C-8F0D894CAF3A}"/>
              </a:ext>
            </a:extLst>
          </p:cNvPr>
          <p:cNvSpPr txBox="1"/>
          <p:nvPr/>
        </p:nvSpPr>
        <p:spPr>
          <a:xfrm rot="180000">
            <a:off x="5793798" y="6956274"/>
            <a:ext cx="1367036" cy="939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endParaRPr lang="en-US"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6E68C7-F0BF-401B-8197-EB3D19B9FAA0}"/>
              </a:ext>
            </a:extLst>
          </p:cNvPr>
          <p:cNvSpPr txBox="1"/>
          <p:nvPr/>
        </p:nvSpPr>
        <p:spPr>
          <a:xfrm rot="428436">
            <a:off x="5633410" y="5748768"/>
            <a:ext cx="1532956" cy="10461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endParaRPr lang="en-US"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FDAA35-1BF2-4BF1-87C3-6D0DD5AB63D2}"/>
              </a:ext>
            </a:extLst>
          </p:cNvPr>
          <p:cNvSpPr txBox="1"/>
          <p:nvPr/>
        </p:nvSpPr>
        <p:spPr>
          <a:xfrm rot="21407299">
            <a:off x="5756804" y="9372617"/>
            <a:ext cx="1364915" cy="1008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endParaRPr lang="en-US" sz="1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ack Petchey Found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4C8F"/>
      </a:accent1>
      <a:accent2>
        <a:srgbClr val="60186D"/>
      </a:accent2>
      <a:accent3>
        <a:srgbClr val="EE2A59"/>
      </a:accent3>
      <a:accent4>
        <a:srgbClr val="F5B700"/>
      </a:accent4>
      <a:accent5>
        <a:srgbClr val="2CACE2"/>
      </a:accent5>
      <a:accent6>
        <a:srgbClr val="04E76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692</Words>
  <Application>Microsoft Office PowerPoint</Application>
  <PresentationFormat>Custom</PresentationFormat>
  <Paragraphs>86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Londrina Solid Black</vt:lpstr>
      <vt:lpstr>Arial</vt:lpstr>
      <vt:lpstr>Calibri</vt:lpstr>
      <vt:lpstr>Londrina Solid</vt:lpstr>
      <vt:lpstr>Arial Black</vt:lpstr>
      <vt:lpstr>Droid Sans</vt:lpstr>
      <vt:lpstr>Office Theme</vt:lpstr>
      <vt:lpstr>PowerPoint Presentation</vt:lpstr>
      <vt:lpstr>In and Out of the Box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Linz Carter</dc:creator>
  <cp:lastModifiedBy>Denise Barrows</cp:lastModifiedBy>
  <cp:revision>49</cp:revision>
  <dcterms:created xsi:type="dcterms:W3CDTF">2020-05-12T08:45:26Z</dcterms:created>
  <dcterms:modified xsi:type="dcterms:W3CDTF">2020-05-15T15:40:30Z</dcterms:modified>
</cp:coreProperties>
</file>