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sldIdLst>
    <p:sldId id="260" r:id="rId2"/>
    <p:sldId id="256" r:id="rId3"/>
    <p:sldId id="257" r:id="rId4"/>
  </p:sldIdLst>
  <p:sldSz cx="7559675" cy="10691813"/>
  <p:notesSz cx="6858000" cy="9144000"/>
  <p:embeddedFontLst>
    <p:embeddedFont>
      <p:font typeface="Arial Black" panose="020B0A04020102020204" pitchFamily="34" charset="0"/>
      <p:bold r:id="rId6"/>
    </p:embeddedFont>
    <p:embeddedFont>
      <p:font typeface="Calibri" panose="020F0502020204030204" pitchFamily="34" charset="0"/>
      <p:regular r:id="rId7"/>
      <p:bold r:id="rId8"/>
      <p:italic r:id="rId9"/>
      <p:boldItalic r:id="rId10"/>
    </p:embeddedFont>
    <p:embeddedFont>
      <p:font typeface="Droid Sans" panose="020B0606030804020204" pitchFamily="34" charset="0"/>
      <p:regular r:id="rId11"/>
      <p:bold r:id="rId12"/>
    </p:embeddedFont>
    <p:embeddedFont>
      <p:font typeface="Londrina Solid" panose="02000506000000020003" pitchFamily="50" charset="0"/>
      <p:regular r:id="rId13"/>
    </p:embeddedFont>
    <p:embeddedFont>
      <p:font typeface="Londrina Solid Black" panose="00000A00000000000000" pitchFamily="2"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BE7"/>
    <a:srgbClr val="F0D3F5"/>
    <a:srgbClr val="D5EE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4" autoAdjust="0"/>
    <p:restoredTop sz="91765" autoAdjust="0"/>
  </p:normalViewPr>
  <p:slideViewPr>
    <p:cSldViewPr snapToGrid="0" showGuides="1">
      <p:cViewPr>
        <p:scale>
          <a:sx n="81" d="100"/>
          <a:sy n="81" d="100"/>
        </p:scale>
        <p:origin x="1378" y="-2270"/>
      </p:cViewPr>
      <p:guideLst>
        <p:guide orient="horz" pos="3368"/>
        <p:guide pos="23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64784-FA25-4496-A4D6-23AB27688332}" type="datetimeFigureOut">
              <a:rPr lang="en-US" smtClean="0"/>
              <a:t>5/22/2020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C108E-EC0B-4E70-89B5-F0FD9BE03A4A}" type="slidenum">
              <a:rPr lang="en-US" smtClean="0"/>
              <a:t>‹#›</a:t>
            </a:fld>
            <a:endParaRPr lang="en-US"/>
          </a:p>
        </p:txBody>
      </p:sp>
    </p:spTree>
    <p:extLst>
      <p:ext uri="{BB962C8B-B14F-4D97-AF65-F5344CB8AC3E}">
        <p14:creationId xmlns:p14="http://schemas.microsoft.com/office/powerpoint/2010/main" val="317985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https://vimeo.com/341803852/a0e02b2e22 </a:t>
            </a:r>
          </a:p>
          <a:p>
            <a:endParaRPr lang="en-US" dirty="0"/>
          </a:p>
        </p:txBody>
      </p:sp>
      <p:sp>
        <p:nvSpPr>
          <p:cNvPr id="4" name="Slide Number Placeholder 3"/>
          <p:cNvSpPr>
            <a:spLocks noGrp="1"/>
          </p:cNvSpPr>
          <p:nvPr>
            <p:ph type="sldNum" sz="quarter" idx="5"/>
          </p:nvPr>
        </p:nvSpPr>
        <p:spPr/>
        <p:txBody>
          <a:bodyPr/>
          <a:lstStyle/>
          <a:p>
            <a:fld id="{CB9C108E-EC0B-4E70-89B5-F0FD9BE03A4A}" type="slidenum">
              <a:rPr lang="en-US" smtClean="0"/>
              <a:t>2</a:t>
            </a:fld>
            <a:endParaRPr lang="en-US"/>
          </a:p>
        </p:txBody>
      </p:sp>
    </p:spTree>
    <p:extLst>
      <p:ext uri="{BB962C8B-B14F-4D97-AF65-F5344CB8AC3E}">
        <p14:creationId xmlns:p14="http://schemas.microsoft.com/office/powerpoint/2010/main" val="196034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E301-783B-49BA-B566-BA3D6ED2F1D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4266A09E-7061-4B0C-BDE7-E01DEECB3F10}"/>
              </a:ext>
            </a:extLst>
          </p:cNvPr>
          <p:cNvSpPr>
            <a:spLocks noGrp="1"/>
          </p:cNvSpPr>
          <p:nvPr>
            <p:ph type="sldNum" sz="quarter" idx="12"/>
          </p:nvPr>
        </p:nvSpPr>
        <p:spPr/>
        <p:txBody>
          <a:bodyPr/>
          <a:lstStyle>
            <a:lvl1pPr>
              <a:defRPr sz="1800">
                <a:latin typeface="Droid Sans" panose="020B0606030804020204" pitchFamily="34" charset="0"/>
                <a:ea typeface="Droid Sans" panose="020B0606030804020204" pitchFamily="34" charset="0"/>
                <a:cs typeface="Droid Sans" panose="020B0606030804020204" pitchFamily="34" charset="0"/>
              </a:defRPr>
            </a:lvl1pPr>
          </a:lstStyle>
          <a:p>
            <a:fld id="{4E0A895D-0634-4661-A8BD-BDBB94846505}" type="slidenum">
              <a:rPr lang="en-US" smtClean="0"/>
              <a:pPr/>
              <a:t>‹#›</a:t>
            </a:fld>
            <a:endParaRPr lang="en-US" dirty="0"/>
          </a:p>
        </p:txBody>
      </p:sp>
    </p:spTree>
    <p:extLst>
      <p:ext uri="{BB962C8B-B14F-4D97-AF65-F5344CB8AC3E}">
        <p14:creationId xmlns:p14="http://schemas.microsoft.com/office/powerpoint/2010/main" val="2391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35A97-CF89-4049-85C3-27A17B93BAC5}"/>
              </a:ext>
            </a:extLst>
          </p:cNvPr>
          <p:cNvSpPr>
            <a:spLocks noGrp="1"/>
          </p:cNvSpPr>
          <p:nvPr>
            <p:ph type="sldNum" sz="quarter" idx="12"/>
          </p:nvPr>
        </p:nvSpPr>
        <p:spPr/>
        <p:txBody>
          <a:bodyPr/>
          <a:lstStyle/>
          <a:p>
            <a:fld id="{4E0A895D-0634-4661-A8BD-BDBB94846505}" type="slidenum">
              <a:rPr lang="en-US" smtClean="0"/>
              <a:t>‹#›</a:t>
            </a:fld>
            <a:endParaRPr lang="en-US" dirty="0"/>
          </a:p>
        </p:txBody>
      </p:sp>
    </p:spTree>
    <p:extLst>
      <p:ext uri="{BB962C8B-B14F-4D97-AF65-F5344CB8AC3E}">
        <p14:creationId xmlns:p14="http://schemas.microsoft.com/office/powerpoint/2010/main" val="2889379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27613-FCB3-4547-9088-39E92C5021FD}"/>
              </a:ext>
            </a:extLst>
          </p:cNvPr>
          <p:cNvSpPr>
            <a:spLocks noGrp="1"/>
          </p:cNvSpPr>
          <p:nvPr>
            <p:ph type="title"/>
          </p:nvPr>
        </p:nvSpPr>
        <p:spPr>
          <a:xfrm>
            <a:off x="519728" y="569241"/>
            <a:ext cx="6520220" cy="492515"/>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400BD70D-2466-4C35-8B0E-597C16E8844E}"/>
              </a:ext>
            </a:extLst>
          </p:cNvPr>
          <p:cNvSpPr>
            <a:spLocks noGrp="1"/>
          </p:cNvSpPr>
          <p:nvPr>
            <p:ph type="sldNum" sz="quarter" idx="4"/>
          </p:nvPr>
        </p:nvSpPr>
        <p:spPr>
          <a:xfrm>
            <a:off x="5339020" y="10042247"/>
            <a:ext cx="1700927" cy="569240"/>
          </a:xfrm>
          <a:prstGeom prst="rect">
            <a:avLst/>
          </a:prstGeom>
        </p:spPr>
        <p:txBody>
          <a:bodyPr vert="horz" lIns="91440" tIns="45720" rIns="91440" bIns="45720" rtlCol="0" anchor="ctr"/>
          <a:lstStyle>
            <a:lvl1pPr algn="r">
              <a:defRPr sz="1800">
                <a:solidFill>
                  <a:schemeClr val="tx1">
                    <a:tint val="75000"/>
                  </a:schemeClr>
                </a:solidFill>
                <a:latin typeface="Droid Sans" panose="020B0606030804020204" pitchFamily="34" charset="0"/>
                <a:ea typeface="Droid Sans" panose="020B0606030804020204" pitchFamily="34" charset="0"/>
                <a:cs typeface="Droid Sans" panose="020B0606030804020204" pitchFamily="34" charset="0"/>
              </a:defRPr>
            </a:lvl1pPr>
          </a:lstStyle>
          <a:p>
            <a:fld id="{4E0A895D-0634-4661-A8BD-BDBB94846505}" type="slidenum">
              <a:rPr lang="en-US" smtClean="0"/>
              <a:pPr/>
              <a:t>‹#›</a:t>
            </a:fld>
            <a:endParaRPr lang="en-US" dirty="0"/>
          </a:p>
        </p:txBody>
      </p:sp>
    </p:spTree>
    <p:extLst>
      <p:ext uri="{BB962C8B-B14F-4D97-AF65-F5344CB8AC3E}">
        <p14:creationId xmlns:p14="http://schemas.microsoft.com/office/powerpoint/2010/main" val="1591404446"/>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445" userDrawn="1">
          <p15:clr>
            <a:srgbClr val="F26B43"/>
          </p15:clr>
        </p15:guide>
        <p15:guide id="3" orient="horz" pos="351" userDrawn="1">
          <p15:clr>
            <a:srgbClr val="F26B43"/>
          </p15:clr>
        </p15:guide>
        <p15:guide id="4" orient="horz" pos="759" userDrawn="1">
          <p15:clr>
            <a:srgbClr val="F26B43"/>
          </p15:clr>
        </p15:guide>
        <p15:guide id="5" orient="horz" pos="6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vimeo.com/341803852/a0e02b2e22"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8BA821C-DE3F-4DC6-BD1B-94EF0DF828B9}"/>
              </a:ext>
            </a:extLst>
          </p:cNvPr>
          <p:cNvSpPr/>
          <p:nvPr/>
        </p:nvSpPr>
        <p:spPr>
          <a:xfrm>
            <a:off x="0" y="0"/>
            <a:ext cx="7559675" cy="10691813"/>
          </a:xfrm>
          <a:custGeom>
            <a:avLst/>
            <a:gdLst/>
            <a:ahLst/>
            <a:cxnLst/>
            <a:rect l="l" t="t" r="r" b="b"/>
            <a:pathLst>
              <a:path w="7547609" h="10679430">
                <a:moveTo>
                  <a:pt x="0" y="10679303"/>
                </a:moveTo>
                <a:lnTo>
                  <a:pt x="7547292" y="10679303"/>
                </a:lnTo>
                <a:lnTo>
                  <a:pt x="7547292" y="0"/>
                </a:lnTo>
                <a:lnTo>
                  <a:pt x="0" y="0"/>
                </a:lnTo>
                <a:lnTo>
                  <a:pt x="0" y="10679303"/>
                </a:lnTo>
                <a:close/>
              </a:path>
            </a:pathLst>
          </a:custGeom>
          <a:solidFill>
            <a:srgbClr val="114B8F"/>
          </a:solidFill>
          <a:ln>
            <a:noFill/>
          </a:ln>
        </p:spPr>
        <p:txBody>
          <a:bodyPr wrap="square" lIns="0" tIns="0" rIns="0" bIns="0" rtlCol="0"/>
          <a:lstStyle/>
          <a:p>
            <a:endParaRPr dirty="0"/>
          </a:p>
        </p:txBody>
      </p:sp>
      <p:sp>
        <p:nvSpPr>
          <p:cNvPr id="19" name="Rectangle 18">
            <a:extLst>
              <a:ext uri="{FF2B5EF4-FFF2-40B4-BE49-F238E27FC236}">
                <a16:creationId xmlns:a16="http://schemas.microsoft.com/office/drawing/2014/main" id="{A41D74FE-FF23-4A2E-9179-A103CE7792F6}"/>
              </a:ext>
            </a:extLst>
          </p:cNvPr>
          <p:cNvSpPr/>
          <p:nvPr/>
        </p:nvSpPr>
        <p:spPr>
          <a:xfrm>
            <a:off x="1" y="9236657"/>
            <a:ext cx="7559676" cy="145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6">
            <a:extLst>
              <a:ext uri="{FF2B5EF4-FFF2-40B4-BE49-F238E27FC236}">
                <a16:creationId xmlns:a16="http://schemas.microsoft.com/office/drawing/2014/main" id="{DC781586-D2F5-4EFA-B7F6-5DDDA279DC39}"/>
              </a:ext>
            </a:extLst>
          </p:cNvPr>
          <p:cNvSpPr txBox="1"/>
          <p:nvPr/>
        </p:nvSpPr>
        <p:spPr>
          <a:xfrm>
            <a:off x="462918" y="396115"/>
            <a:ext cx="6672400" cy="8176597"/>
          </a:xfrm>
          <a:prstGeom prst="rect">
            <a:avLst/>
          </a:prstGeom>
        </p:spPr>
        <p:txBody>
          <a:bodyPr vert="horz" wrap="square" lIns="0" tIns="12700" rIns="0" bIns="0" rtlCol="0">
            <a:spAutoFit/>
          </a:bodyPr>
          <a:lstStyle/>
          <a:p>
            <a:pPr marL="12700" algn="ctr">
              <a:lnSpc>
                <a:spcPct val="100000"/>
              </a:lnSpc>
              <a:spcBef>
                <a:spcPts val="100"/>
              </a:spcBef>
            </a:pPr>
            <a:r>
              <a:rPr sz="3600" spc="45" dirty="0">
                <a:solidFill>
                  <a:srgbClr val="FFFFFF"/>
                </a:solidFill>
                <a:latin typeface="Londrina Solid"/>
                <a:cs typeface="Londrina Solid"/>
              </a:rPr>
              <a:t>The </a:t>
            </a:r>
            <a:r>
              <a:rPr sz="3600" spc="50" dirty="0">
                <a:solidFill>
                  <a:srgbClr val="FFFFFF"/>
                </a:solidFill>
                <a:latin typeface="Londrina Solid"/>
                <a:cs typeface="Londrina Solid"/>
              </a:rPr>
              <a:t>Jack </a:t>
            </a:r>
            <a:r>
              <a:rPr sz="3600" spc="45" dirty="0">
                <a:solidFill>
                  <a:srgbClr val="FFFFFF"/>
                </a:solidFill>
                <a:latin typeface="Londrina Solid"/>
                <a:cs typeface="Londrina Solid"/>
              </a:rPr>
              <a:t>Petchey </a:t>
            </a:r>
            <a:r>
              <a:rPr sz="3600" spc="55" dirty="0">
                <a:solidFill>
                  <a:srgbClr val="F5B700"/>
                </a:solidFill>
                <a:latin typeface="Londrina Solid"/>
                <a:cs typeface="Londrina Solid"/>
              </a:rPr>
              <a:t>Spark</a:t>
            </a:r>
            <a:r>
              <a:rPr sz="3600" spc="229" dirty="0">
                <a:solidFill>
                  <a:srgbClr val="F5B700"/>
                </a:solidFill>
                <a:latin typeface="Londrina Solid"/>
                <a:cs typeface="Londrina Solid"/>
              </a:rPr>
              <a:t> </a:t>
            </a:r>
            <a:r>
              <a:rPr sz="3600" spc="70" dirty="0" err="1">
                <a:solidFill>
                  <a:srgbClr val="FFFFFF"/>
                </a:solidFill>
                <a:latin typeface="Londrina Solid"/>
                <a:cs typeface="Londrina Solid"/>
              </a:rPr>
              <a:t>Programme</a:t>
            </a:r>
            <a:r>
              <a:rPr lang="en-US" sz="3600" spc="70" dirty="0">
                <a:solidFill>
                  <a:srgbClr val="FFFFFF"/>
                </a:solidFill>
                <a:latin typeface="Londrina Solid"/>
                <a:cs typeface="Londrina Solid"/>
              </a:rPr>
              <a:t> </a:t>
            </a:r>
            <a:r>
              <a:rPr lang="en-US" sz="2600" spc="70" dirty="0">
                <a:solidFill>
                  <a:schemeClr val="accent5"/>
                </a:solidFill>
                <a:latin typeface="Londrina Solid"/>
                <a:cs typeface="Londrina Solid"/>
              </a:rPr>
              <a:t>a self-discovery </a:t>
            </a:r>
            <a:r>
              <a:rPr lang="en-US" sz="2600" spc="70" dirty="0" err="1">
                <a:solidFill>
                  <a:schemeClr val="accent5"/>
                </a:solidFill>
                <a:latin typeface="Londrina Solid"/>
                <a:cs typeface="Londrina Solid"/>
              </a:rPr>
              <a:t>programme</a:t>
            </a:r>
            <a:r>
              <a:rPr lang="en-US" sz="2600" spc="70" dirty="0">
                <a:solidFill>
                  <a:schemeClr val="accent5"/>
                </a:solidFill>
                <a:latin typeface="Londrina Solid"/>
                <a:cs typeface="Londrina Solid"/>
              </a:rPr>
              <a:t> for young people</a:t>
            </a: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r>
              <a:rPr lang="en-US" sz="3200" spc="70" dirty="0">
                <a:solidFill>
                  <a:schemeClr val="bg1"/>
                </a:solidFill>
                <a:latin typeface="Londrina Solid"/>
                <a:cs typeface="Londrina Solid"/>
              </a:rPr>
              <a:t>Discover how to be at your best </a:t>
            </a:r>
            <a:br>
              <a:rPr lang="en-US" sz="3200" spc="70" dirty="0">
                <a:solidFill>
                  <a:schemeClr val="bg1"/>
                </a:solidFill>
                <a:latin typeface="Londrina Solid"/>
                <a:cs typeface="Londrina Solid"/>
              </a:rPr>
            </a:br>
            <a:r>
              <a:rPr lang="en-US" sz="3200" spc="70" dirty="0">
                <a:solidFill>
                  <a:schemeClr val="bg1"/>
                </a:solidFill>
                <a:latin typeface="Londrina Solid"/>
                <a:cs typeface="Londrina Solid"/>
              </a:rPr>
              <a:t>more of the time!</a:t>
            </a:r>
          </a:p>
          <a:p>
            <a:pPr marL="12700" algn="ctr">
              <a:lnSpc>
                <a:spcPct val="100000"/>
              </a:lnSpc>
              <a:spcBef>
                <a:spcPts val="100"/>
              </a:spcBef>
            </a:pPr>
            <a:r>
              <a:rPr lang="en-US" sz="4000" spc="70" dirty="0">
                <a:solidFill>
                  <a:schemeClr val="accent4"/>
                </a:solidFill>
                <a:latin typeface="Londrina Solid"/>
                <a:cs typeface="Londrina Solid"/>
              </a:rPr>
              <a:t>Session 3: </a:t>
            </a:r>
          </a:p>
          <a:p>
            <a:pPr marL="12700" algn="ctr">
              <a:lnSpc>
                <a:spcPct val="100000"/>
              </a:lnSpc>
              <a:spcBef>
                <a:spcPts val="100"/>
              </a:spcBef>
            </a:pPr>
            <a:r>
              <a:rPr lang="en-US" sz="4000" spc="70" dirty="0">
                <a:solidFill>
                  <a:schemeClr val="accent4"/>
                </a:solidFill>
                <a:latin typeface="Londrina Solid"/>
                <a:cs typeface="Londrina Solid"/>
              </a:rPr>
              <a:t>Understanding my triggers</a:t>
            </a:r>
            <a:endParaRPr sz="4000" dirty="0">
              <a:solidFill>
                <a:schemeClr val="accent4"/>
              </a:solidFill>
              <a:latin typeface="Londrina Solid"/>
              <a:cs typeface="Londrina Solid"/>
            </a:endParaRPr>
          </a:p>
        </p:txBody>
      </p:sp>
      <p:pic>
        <p:nvPicPr>
          <p:cNvPr id="16" name="Picture 15" descr="A group of people standing next to a fence&#10;&#10;Description automatically generated">
            <a:extLst>
              <a:ext uri="{FF2B5EF4-FFF2-40B4-BE49-F238E27FC236}">
                <a16:creationId xmlns:a16="http://schemas.microsoft.com/office/drawing/2014/main" id="{1B7C3DBC-9FD7-49E3-B62A-D198DDF03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520" y="1856728"/>
            <a:ext cx="5008634" cy="432746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A54EB93-A4C8-47FB-9F8E-6C008AB53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71" y="9461293"/>
            <a:ext cx="3167507" cy="879252"/>
          </a:xfrm>
          <a:prstGeom prst="rect">
            <a:avLst/>
          </a:prstGeom>
        </p:spPr>
      </p:pic>
      <p:pic>
        <p:nvPicPr>
          <p:cNvPr id="21" name="Picture 20" descr="A close up of a sign&#10;&#10;Description automatically generated">
            <a:extLst>
              <a:ext uri="{FF2B5EF4-FFF2-40B4-BE49-F238E27FC236}">
                <a16:creationId xmlns:a16="http://schemas.microsoft.com/office/drawing/2014/main" id="{050321F4-3A5A-4CED-B73C-1AEA6381C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635" y="9723886"/>
            <a:ext cx="2923469" cy="583411"/>
          </a:xfrm>
          <a:prstGeom prst="rect">
            <a:avLst/>
          </a:prstGeom>
        </p:spPr>
      </p:pic>
    </p:spTree>
    <p:extLst>
      <p:ext uri="{BB962C8B-B14F-4D97-AF65-F5344CB8AC3E}">
        <p14:creationId xmlns:p14="http://schemas.microsoft.com/office/powerpoint/2010/main" val="25051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743B70A-D571-4F5E-ABF5-B708A008EBFE}"/>
              </a:ext>
            </a:extLst>
          </p:cNvPr>
          <p:cNvSpPr>
            <a:spLocks noGrp="1"/>
          </p:cNvSpPr>
          <p:nvPr>
            <p:ph type="title"/>
          </p:nvPr>
        </p:nvSpPr>
        <p:spPr>
          <a:xfrm>
            <a:off x="503237" y="372738"/>
            <a:ext cx="6520220" cy="492515"/>
          </a:xfrm>
        </p:spPr>
        <p:txBody>
          <a:bodyPr/>
          <a:lstStyle/>
          <a:p>
            <a:r>
              <a:rPr lang="en-US" b="1" kern="0" spc="35" dirty="0">
                <a:solidFill>
                  <a:srgbClr val="231F20"/>
                </a:solidFill>
                <a:latin typeface="Londrina Solid Black"/>
                <a:cs typeface="Londrina Solid Black"/>
              </a:rPr>
              <a:t>Triggers</a:t>
            </a:r>
            <a:endParaRPr lang="en-US" dirty="0"/>
          </a:p>
        </p:txBody>
      </p:sp>
      <p:sp>
        <p:nvSpPr>
          <p:cNvPr id="50" name="Title 16">
            <a:extLst>
              <a:ext uri="{FF2B5EF4-FFF2-40B4-BE49-F238E27FC236}">
                <a16:creationId xmlns:a16="http://schemas.microsoft.com/office/drawing/2014/main" id="{DB288F29-1FAD-4A6E-98EC-DE4D77F01C6D}"/>
              </a:ext>
            </a:extLst>
          </p:cNvPr>
          <p:cNvSpPr txBox="1">
            <a:spLocks/>
          </p:cNvSpPr>
          <p:nvPr/>
        </p:nvSpPr>
        <p:spPr>
          <a:xfrm>
            <a:off x="496026" y="4898530"/>
            <a:ext cx="6520220" cy="49251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r>
              <a:rPr lang="en-US" sz="2400" b="1" kern="0" spc="35" dirty="0">
                <a:solidFill>
                  <a:schemeClr val="accent2"/>
                </a:solidFill>
                <a:latin typeface="Londrina Solid Black"/>
                <a:cs typeface="Londrina Solid Black"/>
              </a:rPr>
              <a:t>Exercise: Explore your triggers</a:t>
            </a:r>
            <a:endParaRPr lang="en-US" sz="2400" i="1" kern="0" spc="35" dirty="0">
              <a:solidFill>
                <a:schemeClr val="accent2"/>
              </a:solidFill>
              <a:latin typeface="Londrina Solid" panose="02000506000000020003" pitchFamily="50" charset="0"/>
              <a:cs typeface="Londrina Solid Black"/>
            </a:endParaRPr>
          </a:p>
          <a:p>
            <a:pPr marL="12700" marR="5080">
              <a:lnSpc>
                <a:spcPts val="1400"/>
              </a:lnSpc>
              <a:spcBef>
                <a:spcPts val="370"/>
              </a:spcBef>
            </a:pPr>
            <a:r>
              <a:rPr lang="en-US" sz="1200" b="1" dirty="0">
                <a:solidFill>
                  <a:srgbClr val="2CACE1"/>
                </a:solidFill>
                <a:latin typeface="Droid Sans"/>
                <a:cs typeface="Droid Sans"/>
              </a:rPr>
              <a:t>Which </a:t>
            </a:r>
            <a:r>
              <a:rPr lang="en-US" sz="1200" b="1" spc="-5" dirty="0">
                <a:solidFill>
                  <a:srgbClr val="2CACE1"/>
                </a:solidFill>
                <a:latin typeface="Droid Sans"/>
                <a:cs typeface="Droid Sans"/>
              </a:rPr>
              <a:t>of </a:t>
            </a:r>
            <a:r>
              <a:rPr lang="en-US" sz="1200" b="1" dirty="0">
                <a:solidFill>
                  <a:srgbClr val="2CACE1"/>
                </a:solidFill>
                <a:latin typeface="Droid Sans"/>
                <a:cs typeface="Droid Sans"/>
              </a:rPr>
              <a:t>the </a:t>
            </a:r>
            <a:r>
              <a:rPr lang="en-US" sz="1200" b="1" spc="-5" dirty="0">
                <a:solidFill>
                  <a:srgbClr val="2CACE1"/>
                </a:solidFill>
                <a:latin typeface="Droid Sans"/>
                <a:cs typeface="Droid Sans"/>
              </a:rPr>
              <a:t>following events or experiences tend</a:t>
            </a:r>
            <a:r>
              <a:rPr lang="en-US" sz="1200" b="1" dirty="0">
                <a:solidFill>
                  <a:srgbClr val="2CACE1"/>
                </a:solidFill>
                <a:latin typeface="Droid Sans"/>
                <a:cs typeface="Droid Sans"/>
              </a:rPr>
              <a:t> to be a </a:t>
            </a:r>
            <a:r>
              <a:rPr lang="en-US" sz="1200" b="1" spc="-5" dirty="0">
                <a:solidFill>
                  <a:srgbClr val="2CACE1"/>
                </a:solidFill>
                <a:latin typeface="Droid Sans"/>
                <a:cs typeface="Droid Sans"/>
              </a:rPr>
              <a:t>trigger for </a:t>
            </a:r>
            <a:r>
              <a:rPr lang="en-US" sz="1200" b="1" dirty="0">
                <a:solidFill>
                  <a:srgbClr val="2CACE1"/>
                </a:solidFill>
                <a:latin typeface="Droid Sans"/>
                <a:cs typeface="Droid Sans"/>
              </a:rPr>
              <a:t>you? </a:t>
            </a:r>
            <a:r>
              <a:rPr lang="en-US" sz="1200" spc="-5" dirty="0">
                <a:solidFill>
                  <a:srgbClr val="2CACE1"/>
                </a:solidFill>
                <a:latin typeface="Droid Sans"/>
                <a:cs typeface="Droid Sans"/>
              </a:rPr>
              <a:t>Tick </a:t>
            </a:r>
            <a:r>
              <a:rPr lang="en-US" sz="1200" dirty="0">
                <a:solidFill>
                  <a:srgbClr val="2CACE1"/>
                </a:solidFill>
                <a:latin typeface="Droid Sans"/>
                <a:cs typeface="Droid Sans"/>
              </a:rPr>
              <a:t>those that are relevant </a:t>
            </a:r>
            <a:r>
              <a:rPr lang="en-US" sz="1200" spc="-5" dirty="0">
                <a:solidFill>
                  <a:srgbClr val="2CACE1"/>
                </a:solidFill>
                <a:latin typeface="Droid Sans"/>
                <a:cs typeface="Droid Sans"/>
              </a:rPr>
              <a:t>for </a:t>
            </a:r>
            <a:r>
              <a:rPr lang="en-US" sz="1200" dirty="0">
                <a:solidFill>
                  <a:srgbClr val="2CACE1"/>
                </a:solidFill>
                <a:latin typeface="Droid Sans"/>
                <a:cs typeface="Droid Sans"/>
              </a:rPr>
              <a:t>you. Add </a:t>
            </a:r>
            <a:r>
              <a:rPr lang="en-US" sz="1200" spc="-5" dirty="0">
                <a:solidFill>
                  <a:srgbClr val="2CACE1"/>
                </a:solidFill>
                <a:latin typeface="Droid Sans"/>
                <a:cs typeface="Droid Sans"/>
              </a:rPr>
              <a:t>some </a:t>
            </a:r>
            <a:r>
              <a:rPr lang="en-US" sz="1200" dirty="0">
                <a:solidFill>
                  <a:srgbClr val="2CACE1"/>
                </a:solidFill>
                <a:latin typeface="Droid Sans"/>
                <a:cs typeface="Droid Sans"/>
              </a:rPr>
              <a:t>more </a:t>
            </a:r>
            <a:r>
              <a:rPr lang="en-US" sz="1200" spc="-5" dirty="0">
                <a:solidFill>
                  <a:srgbClr val="2CACE1"/>
                </a:solidFill>
                <a:latin typeface="Droid Sans"/>
                <a:cs typeface="Droid Sans"/>
              </a:rPr>
              <a:t>examples </a:t>
            </a:r>
            <a:r>
              <a:rPr lang="en-US" sz="1200" dirty="0">
                <a:solidFill>
                  <a:srgbClr val="2CACE1"/>
                </a:solidFill>
                <a:latin typeface="Droid Sans"/>
                <a:cs typeface="Droid Sans"/>
              </a:rPr>
              <a:t>at the bottom that are common </a:t>
            </a:r>
            <a:r>
              <a:rPr lang="en-US" sz="1200" spc="-5" dirty="0">
                <a:solidFill>
                  <a:srgbClr val="2CACE1"/>
                </a:solidFill>
                <a:latin typeface="Droid Sans"/>
                <a:cs typeface="Droid Sans"/>
              </a:rPr>
              <a:t>trigger events for </a:t>
            </a:r>
            <a:r>
              <a:rPr lang="en-US" sz="1200" dirty="0">
                <a:solidFill>
                  <a:srgbClr val="2CACE1"/>
                </a:solidFill>
                <a:latin typeface="Droid Sans"/>
                <a:cs typeface="Droid Sans"/>
              </a:rPr>
              <a:t>you. </a:t>
            </a:r>
            <a:r>
              <a:rPr lang="en-US" sz="1200" b="1" dirty="0">
                <a:solidFill>
                  <a:srgbClr val="2CACE1"/>
                </a:solidFill>
                <a:latin typeface="Droid Sans"/>
                <a:cs typeface="Droid Sans"/>
              </a:rPr>
              <a:t>Try and be as specific as possible!</a:t>
            </a:r>
            <a:endParaRPr lang="en-US" sz="1200" b="1" dirty="0">
              <a:latin typeface="Droid Sans"/>
              <a:cs typeface="Droid Sans"/>
            </a:endParaRPr>
          </a:p>
        </p:txBody>
      </p:sp>
      <p:sp>
        <p:nvSpPr>
          <p:cNvPr id="84" name="object 6">
            <a:extLst>
              <a:ext uri="{FF2B5EF4-FFF2-40B4-BE49-F238E27FC236}">
                <a16:creationId xmlns:a16="http://schemas.microsoft.com/office/drawing/2014/main" id="{E41F1600-F83A-4616-904F-5E053DEB81E1}"/>
              </a:ext>
            </a:extLst>
          </p:cNvPr>
          <p:cNvSpPr/>
          <p:nvPr/>
        </p:nvSpPr>
        <p:spPr>
          <a:xfrm>
            <a:off x="463045" y="5958998"/>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207645">
              <a:lnSpc>
                <a:spcPct val="100000"/>
              </a:lnSpc>
              <a:spcBef>
                <a:spcPts val="580"/>
              </a:spcBef>
            </a:pPr>
            <a:r>
              <a:rPr lang="en-US" sz="1100" spc="-5" dirty="0">
                <a:latin typeface="Droid Sans" panose="020B0606030804020204" pitchFamily="34" charset="0"/>
                <a:ea typeface="Droid Sans" panose="020B0606030804020204" pitchFamily="34" charset="0"/>
                <a:cs typeface="Droid Sans" panose="020B0606030804020204" pitchFamily="34" charset="0"/>
              </a:rPr>
              <a:t>Your </a:t>
            </a:r>
            <a:r>
              <a:rPr lang="en-US" sz="1100" spc="30" dirty="0">
                <a:latin typeface="Droid Sans" panose="020B0606030804020204" pitchFamily="34" charset="0"/>
                <a:ea typeface="Droid Sans" panose="020B0606030804020204" pitchFamily="34" charset="0"/>
                <a:cs typeface="Droid Sans" panose="020B0606030804020204" pitchFamily="34" charset="0"/>
              </a:rPr>
              <a:t>teacher gives </a:t>
            </a:r>
            <a:r>
              <a:rPr lang="en-US" sz="1100" spc="15" dirty="0">
                <a:latin typeface="Droid Sans" panose="020B0606030804020204" pitchFamily="34" charset="0"/>
                <a:ea typeface="Droid Sans" panose="020B0606030804020204" pitchFamily="34" charset="0"/>
                <a:cs typeface="Droid Sans" panose="020B0606030804020204" pitchFamily="34" charset="0"/>
              </a:rPr>
              <a:t>you </a:t>
            </a: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35" dirty="0">
                <a:latin typeface="Droid Sans" panose="020B0606030804020204" pitchFamily="34" charset="0"/>
                <a:ea typeface="Droid Sans" panose="020B0606030804020204" pitchFamily="34" charset="0"/>
                <a:cs typeface="Droid Sans" panose="020B0606030804020204" pitchFamily="34" charset="0"/>
              </a:rPr>
              <a:t>complicated </a:t>
            </a:r>
            <a:r>
              <a:rPr lang="en-US" sz="1100" spc="25" dirty="0">
                <a:latin typeface="Droid Sans" panose="020B0606030804020204" pitchFamily="34" charset="0"/>
                <a:ea typeface="Droid Sans" panose="020B0606030804020204" pitchFamily="34" charset="0"/>
                <a:cs typeface="Droid Sans" panose="020B0606030804020204" pitchFamily="34" charset="0"/>
              </a:rPr>
              <a:t>piece </a:t>
            </a:r>
            <a:r>
              <a:rPr lang="en-US" sz="1100" spc="15" dirty="0">
                <a:latin typeface="Droid Sans" panose="020B0606030804020204" pitchFamily="34" charset="0"/>
                <a:ea typeface="Droid Sans" panose="020B0606030804020204" pitchFamily="34" charset="0"/>
                <a:cs typeface="Droid Sans" panose="020B0606030804020204" pitchFamily="34" charset="0"/>
              </a:rPr>
              <a:t>of </a:t>
            </a:r>
            <a:r>
              <a:rPr lang="en-US" sz="1100" spc="25" dirty="0">
                <a:latin typeface="Droid Sans" panose="020B0606030804020204" pitchFamily="34" charset="0"/>
                <a:ea typeface="Droid Sans" panose="020B0606030804020204" pitchFamily="34" charset="0"/>
                <a:cs typeface="Droid Sans" panose="020B0606030804020204" pitchFamily="34" charset="0"/>
              </a:rPr>
              <a:t>homework when </a:t>
            </a:r>
            <a:r>
              <a:rPr lang="en-US" sz="1100" spc="15" dirty="0">
                <a:latin typeface="Droid Sans" panose="020B0606030804020204" pitchFamily="34" charset="0"/>
                <a:ea typeface="Droid Sans" panose="020B0606030804020204" pitchFamily="34" charset="0"/>
                <a:cs typeface="Droid Sans" panose="020B0606030804020204" pitchFamily="34" charset="0"/>
              </a:rPr>
              <a:t>you </a:t>
            </a:r>
            <a:r>
              <a:rPr lang="en-US" sz="1100" spc="35" dirty="0">
                <a:latin typeface="Droid Sans" panose="020B0606030804020204" pitchFamily="34" charset="0"/>
                <a:ea typeface="Droid Sans" panose="020B0606030804020204" pitchFamily="34" charset="0"/>
                <a:cs typeface="Droid Sans" panose="020B0606030804020204" pitchFamily="34" charset="0"/>
              </a:rPr>
              <a:t>already </a:t>
            </a:r>
            <a:r>
              <a:rPr lang="en-US" sz="1100" spc="20" dirty="0">
                <a:latin typeface="Droid Sans" panose="020B0606030804020204" pitchFamily="34" charset="0"/>
                <a:ea typeface="Droid Sans" panose="020B0606030804020204" pitchFamily="34" charset="0"/>
                <a:cs typeface="Droid Sans" panose="020B0606030804020204" pitchFamily="34" charset="0"/>
              </a:rPr>
              <a:t>have lots </a:t>
            </a:r>
            <a:r>
              <a:rPr lang="en-US" sz="1100" spc="15" dirty="0">
                <a:latin typeface="Droid Sans" panose="020B0606030804020204" pitchFamily="34" charset="0"/>
                <a:ea typeface="Droid Sans" panose="020B0606030804020204" pitchFamily="34" charset="0"/>
                <a:cs typeface="Droid Sans" panose="020B0606030804020204" pitchFamily="34" charset="0"/>
              </a:rPr>
              <a:t>to</a:t>
            </a:r>
            <a:r>
              <a:rPr lang="en-US" sz="1100" spc="105"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do</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87" name="object 9">
            <a:extLst>
              <a:ext uri="{FF2B5EF4-FFF2-40B4-BE49-F238E27FC236}">
                <a16:creationId xmlns:a16="http://schemas.microsoft.com/office/drawing/2014/main" id="{C9182CDA-68E6-44C4-9242-274DDA2BC9D4}"/>
              </a:ext>
            </a:extLst>
          </p:cNvPr>
          <p:cNvSpPr/>
          <p:nvPr/>
        </p:nvSpPr>
        <p:spPr>
          <a:xfrm>
            <a:off x="2283343" y="6303342"/>
            <a:ext cx="270510" cy="270510"/>
          </a:xfrm>
          <a:custGeom>
            <a:avLst/>
            <a:gdLst/>
            <a:ahLst/>
            <a:cxnLst/>
            <a:rect l="l" t="t" r="r" b="b"/>
            <a:pathLst>
              <a:path w="270510" h="270510">
                <a:moveTo>
                  <a:pt x="135000" y="270002"/>
                </a:moveTo>
                <a:lnTo>
                  <a:pt x="177672" y="263119"/>
                </a:lnTo>
                <a:lnTo>
                  <a:pt x="214732" y="243955"/>
                </a:lnTo>
                <a:lnTo>
                  <a:pt x="243955" y="214732"/>
                </a:lnTo>
                <a:lnTo>
                  <a:pt x="263119" y="177672"/>
                </a:lnTo>
                <a:lnTo>
                  <a:pt x="270002" y="135001"/>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1"/>
                </a:lnTo>
                <a:lnTo>
                  <a:pt x="6882" y="177672"/>
                </a:lnTo>
                <a:lnTo>
                  <a:pt x="26046" y="214732"/>
                </a:lnTo>
                <a:lnTo>
                  <a:pt x="55269" y="243955"/>
                </a:lnTo>
                <a:lnTo>
                  <a:pt x="92329" y="263119"/>
                </a:lnTo>
                <a:lnTo>
                  <a:pt x="135000" y="270002"/>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88" name="object 10">
            <a:extLst>
              <a:ext uri="{FF2B5EF4-FFF2-40B4-BE49-F238E27FC236}">
                <a16:creationId xmlns:a16="http://schemas.microsoft.com/office/drawing/2014/main" id="{95050182-88DA-4413-8113-C70D8CF9B63C}"/>
              </a:ext>
            </a:extLst>
          </p:cNvPr>
          <p:cNvSpPr/>
          <p:nvPr/>
        </p:nvSpPr>
        <p:spPr>
          <a:xfrm>
            <a:off x="2705839" y="5958998"/>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180340">
              <a:lnSpc>
                <a:spcPct val="100000"/>
              </a:lnSpc>
            </a:pPr>
            <a:r>
              <a:rPr lang="en-US" sz="1100" spc="-15" dirty="0">
                <a:latin typeface="Droid Sans" panose="020B0606030804020204" pitchFamily="34" charset="0"/>
                <a:ea typeface="Droid Sans" panose="020B0606030804020204" pitchFamily="34" charset="0"/>
                <a:cs typeface="Droid Sans" panose="020B0606030804020204" pitchFamily="34" charset="0"/>
              </a:rPr>
              <a:t>You </a:t>
            </a:r>
            <a:r>
              <a:rPr lang="en-US" sz="1100" spc="25" dirty="0">
                <a:latin typeface="Droid Sans" panose="020B0606030804020204" pitchFamily="34" charset="0"/>
                <a:ea typeface="Droid Sans" panose="020B0606030804020204" pitchFamily="34" charset="0"/>
                <a:cs typeface="Droid Sans" panose="020B0606030804020204" pitchFamily="34" charset="0"/>
              </a:rPr>
              <a:t>read </a:t>
            </a: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25" dirty="0">
                <a:latin typeface="Droid Sans" panose="020B0606030804020204" pitchFamily="34" charset="0"/>
                <a:ea typeface="Droid Sans" panose="020B0606030804020204" pitchFamily="34" charset="0"/>
                <a:cs typeface="Droid Sans" panose="020B0606030804020204" pitchFamily="34" charset="0"/>
              </a:rPr>
              <a:t>negative </a:t>
            </a:r>
            <a:r>
              <a:rPr lang="en-US" sz="1100" spc="30" dirty="0">
                <a:latin typeface="Droid Sans" panose="020B0606030804020204" pitchFamily="34" charset="0"/>
                <a:ea typeface="Droid Sans" panose="020B0606030804020204" pitchFamily="34" charset="0"/>
                <a:cs typeface="Droid Sans" panose="020B0606030804020204" pitchFamily="34" charset="0"/>
              </a:rPr>
              <a:t>comment </a:t>
            </a:r>
            <a:r>
              <a:rPr lang="en-US" sz="1100" spc="15" dirty="0">
                <a:latin typeface="Droid Sans" panose="020B0606030804020204" pitchFamily="34" charset="0"/>
                <a:ea typeface="Droid Sans" panose="020B0606030804020204" pitchFamily="34" charset="0"/>
                <a:cs typeface="Droid Sans" panose="020B0606030804020204" pitchFamily="34" charset="0"/>
              </a:rPr>
              <a:t>on </a:t>
            </a:r>
            <a:r>
              <a:rPr lang="en-US" sz="1100" spc="25" dirty="0">
                <a:latin typeface="Droid Sans" panose="020B0606030804020204" pitchFamily="34" charset="0"/>
                <a:ea typeface="Droid Sans" panose="020B0606030804020204" pitchFamily="34" charset="0"/>
                <a:cs typeface="Droid Sans" panose="020B0606030804020204" pitchFamily="34" charset="0"/>
              </a:rPr>
              <a:t>your social media</a:t>
            </a:r>
            <a:r>
              <a:rPr lang="en-US" sz="1100" spc="80"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post</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91" name="object 13">
            <a:extLst>
              <a:ext uri="{FF2B5EF4-FFF2-40B4-BE49-F238E27FC236}">
                <a16:creationId xmlns:a16="http://schemas.microsoft.com/office/drawing/2014/main" id="{CB0C5F9D-353C-4A32-8B65-1670BE803350}"/>
              </a:ext>
            </a:extLst>
          </p:cNvPr>
          <p:cNvSpPr/>
          <p:nvPr/>
        </p:nvSpPr>
        <p:spPr>
          <a:xfrm>
            <a:off x="4537293" y="6303342"/>
            <a:ext cx="270510" cy="270510"/>
          </a:xfrm>
          <a:custGeom>
            <a:avLst/>
            <a:gdLst/>
            <a:ahLst/>
            <a:cxnLst/>
            <a:rect l="l" t="t" r="r" b="b"/>
            <a:pathLst>
              <a:path w="270510" h="270510">
                <a:moveTo>
                  <a:pt x="135000" y="270002"/>
                </a:moveTo>
                <a:lnTo>
                  <a:pt x="177672" y="263119"/>
                </a:lnTo>
                <a:lnTo>
                  <a:pt x="214732" y="243955"/>
                </a:lnTo>
                <a:lnTo>
                  <a:pt x="243955" y="214732"/>
                </a:lnTo>
                <a:lnTo>
                  <a:pt x="263119" y="177672"/>
                </a:lnTo>
                <a:lnTo>
                  <a:pt x="270002" y="135001"/>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1"/>
                </a:lnTo>
                <a:lnTo>
                  <a:pt x="6882" y="177672"/>
                </a:lnTo>
                <a:lnTo>
                  <a:pt x="26046" y="214732"/>
                </a:lnTo>
                <a:lnTo>
                  <a:pt x="55269" y="243955"/>
                </a:lnTo>
                <a:lnTo>
                  <a:pt x="92329" y="263119"/>
                </a:lnTo>
                <a:lnTo>
                  <a:pt x="135000" y="270002"/>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92" name="object 14">
            <a:extLst>
              <a:ext uri="{FF2B5EF4-FFF2-40B4-BE49-F238E27FC236}">
                <a16:creationId xmlns:a16="http://schemas.microsoft.com/office/drawing/2014/main" id="{4DBC844B-76E7-4083-9AAB-503636C3C8D7}"/>
              </a:ext>
            </a:extLst>
          </p:cNvPr>
          <p:cNvSpPr/>
          <p:nvPr/>
        </p:nvSpPr>
        <p:spPr>
          <a:xfrm>
            <a:off x="4948646" y="5958998"/>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114935">
              <a:lnSpc>
                <a:spcPct val="100000"/>
              </a:lnSpc>
              <a:spcBef>
                <a:spcPts val="1660"/>
              </a:spcBef>
            </a:pPr>
            <a:r>
              <a:rPr lang="en-US" sz="1100" spc="-5" dirty="0">
                <a:latin typeface="Droid Sans" panose="020B0606030804020204" pitchFamily="34" charset="0"/>
                <a:ea typeface="Droid Sans" panose="020B0606030804020204" pitchFamily="34" charset="0"/>
                <a:cs typeface="Droid Sans" panose="020B0606030804020204" pitchFamily="34" charset="0"/>
              </a:rPr>
              <a:t>Your </a:t>
            </a:r>
            <a:r>
              <a:rPr lang="en-US" sz="1100" spc="20" dirty="0">
                <a:latin typeface="Droid Sans" panose="020B0606030804020204" pitchFamily="34" charset="0"/>
                <a:ea typeface="Droid Sans" panose="020B0606030804020204" pitchFamily="34" charset="0"/>
                <a:cs typeface="Droid Sans" panose="020B0606030804020204" pitchFamily="34" charset="0"/>
              </a:rPr>
              <a:t>mum </a:t>
            </a:r>
            <a:r>
              <a:rPr lang="en-US" sz="1100" spc="25" dirty="0">
                <a:latin typeface="Droid Sans" panose="020B0606030804020204" pitchFamily="34" charset="0"/>
                <a:ea typeface="Droid Sans" panose="020B0606030804020204" pitchFamily="34" charset="0"/>
                <a:cs typeface="Droid Sans" panose="020B0606030804020204" pitchFamily="34" charset="0"/>
              </a:rPr>
              <a:t>tells </a:t>
            </a:r>
            <a:r>
              <a:rPr lang="en-US" sz="1100" spc="15" dirty="0">
                <a:latin typeface="Droid Sans" panose="020B0606030804020204" pitchFamily="34" charset="0"/>
                <a:ea typeface="Droid Sans" panose="020B0606030804020204" pitchFamily="34" charset="0"/>
                <a:cs typeface="Droid Sans" panose="020B0606030804020204" pitchFamily="34" charset="0"/>
              </a:rPr>
              <a:t>you </a:t>
            </a:r>
            <a:r>
              <a:rPr lang="en-US" sz="1100" spc="35" dirty="0">
                <a:latin typeface="Droid Sans" panose="020B0606030804020204" pitchFamily="34" charset="0"/>
                <a:ea typeface="Droid Sans" panose="020B0606030804020204" pitchFamily="34" charset="0"/>
                <a:cs typeface="Droid Sans" panose="020B0606030804020204" pitchFamily="34" charset="0"/>
              </a:rPr>
              <a:t>to </a:t>
            </a:r>
            <a:r>
              <a:rPr lang="en-US" sz="1100" spc="15" dirty="0">
                <a:latin typeface="Droid Sans" panose="020B0606030804020204" pitchFamily="34" charset="0"/>
                <a:ea typeface="Droid Sans" panose="020B0606030804020204" pitchFamily="34" charset="0"/>
                <a:cs typeface="Droid Sans" panose="020B0606030804020204" pitchFamily="34" charset="0"/>
              </a:rPr>
              <a:t>do </a:t>
            </a: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25" dirty="0">
                <a:latin typeface="Droid Sans" panose="020B0606030804020204" pitchFamily="34" charset="0"/>
                <a:ea typeface="Droid Sans" panose="020B0606030804020204" pitchFamily="34" charset="0"/>
                <a:cs typeface="Droid Sans" panose="020B0606030804020204" pitchFamily="34" charset="0"/>
              </a:rPr>
              <a:t>chore that you </a:t>
            </a:r>
            <a:r>
              <a:rPr lang="en-US" sz="1100" spc="20" dirty="0">
                <a:latin typeface="Droid Sans" panose="020B0606030804020204" pitchFamily="34" charset="0"/>
                <a:ea typeface="Droid Sans" panose="020B0606030804020204" pitchFamily="34" charset="0"/>
                <a:cs typeface="Droid Sans" panose="020B0606030804020204" pitchFamily="34" charset="0"/>
              </a:rPr>
              <a:t>were </a:t>
            </a:r>
            <a:r>
              <a:rPr lang="en-US" sz="1100" spc="25" dirty="0">
                <a:latin typeface="Droid Sans" panose="020B0606030804020204" pitchFamily="34" charset="0"/>
                <a:ea typeface="Droid Sans" panose="020B0606030804020204" pitchFamily="34" charset="0"/>
                <a:cs typeface="Droid Sans" panose="020B0606030804020204" pitchFamily="34" charset="0"/>
              </a:rPr>
              <a:t>just about</a:t>
            </a:r>
            <a:r>
              <a:rPr lang="en-US" sz="1100" spc="95"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to</a:t>
            </a:r>
            <a:r>
              <a:rPr lang="en-US" sz="1100" dirty="0">
                <a:latin typeface="Droid Sans" panose="020B0606030804020204" pitchFamily="34" charset="0"/>
                <a:ea typeface="Droid Sans" panose="020B0606030804020204" pitchFamily="34" charset="0"/>
                <a:cs typeface="Droid Sans" panose="020B0606030804020204" pitchFamily="34" charset="0"/>
              </a:rPr>
              <a:t> </a:t>
            </a:r>
            <a:r>
              <a:rPr lang="en-US" sz="1100" spc="15" dirty="0">
                <a:latin typeface="Droid Sans" panose="020B0606030804020204" pitchFamily="34" charset="0"/>
                <a:ea typeface="Droid Sans" panose="020B0606030804020204" pitchFamily="34" charset="0"/>
                <a:cs typeface="Droid Sans" panose="020B0606030804020204" pitchFamily="34" charset="0"/>
              </a:rPr>
              <a:t>do</a:t>
            </a:r>
            <a:r>
              <a:rPr lang="en-US" sz="1100" spc="60" dirty="0">
                <a:latin typeface="Droid Sans" panose="020B0606030804020204" pitchFamily="34" charset="0"/>
                <a:ea typeface="Droid Sans" panose="020B0606030804020204" pitchFamily="34" charset="0"/>
                <a:cs typeface="Droid Sans" panose="020B0606030804020204" pitchFamily="34" charset="0"/>
              </a:rPr>
              <a:t> </a:t>
            </a:r>
            <a:r>
              <a:rPr lang="en-US" sz="1100" spc="25" dirty="0">
                <a:latin typeface="Droid Sans" panose="020B0606030804020204" pitchFamily="34" charset="0"/>
                <a:ea typeface="Droid Sans" panose="020B0606030804020204" pitchFamily="34" charset="0"/>
                <a:cs typeface="Droid Sans" panose="020B0606030804020204" pitchFamily="34" charset="0"/>
              </a:rPr>
              <a:t>anyway</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95" name="object 17">
            <a:extLst>
              <a:ext uri="{FF2B5EF4-FFF2-40B4-BE49-F238E27FC236}">
                <a16:creationId xmlns:a16="http://schemas.microsoft.com/office/drawing/2014/main" id="{0CA1AC0F-4EC3-4190-8EE8-758FB621A94B}"/>
              </a:ext>
            </a:extLst>
          </p:cNvPr>
          <p:cNvSpPr/>
          <p:nvPr/>
        </p:nvSpPr>
        <p:spPr>
          <a:xfrm>
            <a:off x="6768942" y="6303342"/>
            <a:ext cx="270510" cy="270510"/>
          </a:xfrm>
          <a:custGeom>
            <a:avLst/>
            <a:gdLst/>
            <a:ahLst/>
            <a:cxnLst/>
            <a:rect l="l" t="t" r="r" b="b"/>
            <a:pathLst>
              <a:path w="270509" h="270510">
                <a:moveTo>
                  <a:pt x="135000" y="270002"/>
                </a:moveTo>
                <a:lnTo>
                  <a:pt x="177672" y="263119"/>
                </a:lnTo>
                <a:lnTo>
                  <a:pt x="214732" y="243955"/>
                </a:lnTo>
                <a:lnTo>
                  <a:pt x="243955" y="214732"/>
                </a:lnTo>
                <a:lnTo>
                  <a:pt x="263119" y="177672"/>
                </a:lnTo>
                <a:lnTo>
                  <a:pt x="270002" y="135001"/>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1"/>
                </a:lnTo>
                <a:lnTo>
                  <a:pt x="6882" y="177672"/>
                </a:lnTo>
                <a:lnTo>
                  <a:pt x="26046" y="214732"/>
                </a:lnTo>
                <a:lnTo>
                  <a:pt x="55269" y="243955"/>
                </a:lnTo>
                <a:lnTo>
                  <a:pt x="92329" y="263119"/>
                </a:lnTo>
                <a:lnTo>
                  <a:pt x="135000" y="270002"/>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96" name="object 18">
            <a:extLst>
              <a:ext uri="{FF2B5EF4-FFF2-40B4-BE49-F238E27FC236}">
                <a16:creationId xmlns:a16="http://schemas.microsoft.com/office/drawing/2014/main" id="{F30BFB5E-077C-4624-8D35-4B90FD7E2791}"/>
              </a:ext>
            </a:extLst>
          </p:cNvPr>
          <p:cNvSpPr/>
          <p:nvPr/>
        </p:nvSpPr>
        <p:spPr>
          <a:xfrm>
            <a:off x="463045" y="7006539"/>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93980">
              <a:lnSpc>
                <a:spcPct val="100000"/>
              </a:lnSpc>
            </a:pP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15" dirty="0">
                <a:latin typeface="Droid Sans" panose="020B0606030804020204" pitchFamily="34" charset="0"/>
                <a:ea typeface="Droid Sans" panose="020B0606030804020204" pitchFamily="34" charset="0"/>
                <a:cs typeface="Droid Sans" panose="020B0606030804020204" pitchFamily="34" charset="0"/>
              </a:rPr>
              <a:t>few </a:t>
            </a:r>
            <a:r>
              <a:rPr lang="en-US" sz="1100" spc="25" dirty="0">
                <a:latin typeface="Droid Sans" panose="020B0606030804020204" pitchFamily="34" charset="0"/>
                <a:ea typeface="Droid Sans" panose="020B0606030804020204" pitchFamily="34" charset="0"/>
                <a:cs typeface="Droid Sans" panose="020B0606030804020204" pitchFamily="34" charset="0"/>
              </a:rPr>
              <a:t>people laugh </a:t>
            </a:r>
            <a:r>
              <a:rPr lang="en-US" sz="1100" spc="35" dirty="0">
                <a:latin typeface="Droid Sans" panose="020B0606030804020204" pitchFamily="34" charset="0"/>
                <a:ea typeface="Droid Sans" panose="020B0606030804020204" pitchFamily="34" charset="0"/>
                <a:cs typeface="Droid Sans" panose="020B0606030804020204" pitchFamily="34" charset="0"/>
              </a:rPr>
              <a:t>at </a:t>
            </a: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30" dirty="0">
                <a:latin typeface="Droid Sans" panose="020B0606030804020204" pitchFamily="34" charset="0"/>
                <a:ea typeface="Droid Sans" panose="020B0606030804020204" pitchFamily="34" charset="0"/>
                <a:cs typeface="Droid Sans" panose="020B0606030804020204" pitchFamily="34" charset="0"/>
              </a:rPr>
              <a:t>question </a:t>
            </a:r>
            <a:r>
              <a:rPr lang="en-US" sz="1100" spc="15" dirty="0">
                <a:latin typeface="Droid Sans" panose="020B0606030804020204" pitchFamily="34" charset="0"/>
                <a:ea typeface="Droid Sans" panose="020B0606030804020204" pitchFamily="34" charset="0"/>
                <a:cs typeface="Droid Sans" panose="020B0606030804020204" pitchFamily="34" charset="0"/>
              </a:rPr>
              <a:t>you </a:t>
            </a:r>
            <a:r>
              <a:rPr lang="en-US" sz="1100" spc="20" dirty="0">
                <a:latin typeface="Droid Sans" panose="020B0606030804020204" pitchFamily="34" charset="0"/>
                <a:ea typeface="Droid Sans" panose="020B0606030804020204" pitchFamily="34" charset="0"/>
                <a:cs typeface="Droid Sans" panose="020B0606030804020204" pitchFamily="34" charset="0"/>
              </a:rPr>
              <a:t>have </a:t>
            </a:r>
            <a:r>
              <a:rPr lang="en-US" sz="1100" spc="15" dirty="0">
                <a:latin typeface="Droid Sans" panose="020B0606030804020204" pitchFamily="34" charset="0"/>
                <a:ea typeface="Droid Sans" panose="020B0606030804020204" pitchFamily="34" charset="0"/>
                <a:cs typeface="Droid Sans" panose="020B0606030804020204" pitchFamily="34" charset="0"/>
              </a:rPr>
              <a:t>asked       in</a:t>
            </a:r>
            <a:r>
              <a:rPr lang="en-US" sz="1100" spc="105"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class</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99" name="object 21">
            <a:extLst>
              <a:ext uri="{FF2B5EF4-FFF2-40B4-BE49-F238E27FC236}">
                <a16:creationId xmlns:a16="http://schemas.microsoft.com/office/drawing/2014/main" id="{226E8E8A-74A8-42FD-9FE5-E3D369C22412}"/>
              </a:ext>
            </a:extLst>
          </p:cNvPr>
          <p:cNvSpPr/>
          <p:nvPr/>
        </p:nvSpPr>
        <p:spPr>
          <a:xfrm>
            <a:off x="2283343" y="7358414"/>
            <a:ext cx="270510" cy="270510"/>
          </a:xfrm>
          <a:custGeom>
            <a:avLst/>
            <a:gdLst/>
            <a:ahLst/>
            <a:cxnLst/>
            <a:rect l="l" t="t" r="r" b="b"/>
            <a:pathLst>
              <a:path w="270510" h="270509">
                <a:moveTo>
                  <a:pt x="135000" y="270001"/>
                </a:moveTo>
                <a:lnTo>
                  <a:pt x="177672" y="263119"/>
                </a:lnTo>
                <a:lnTo>
                  <a:pt x="214732" y="243955"/>
                </a:lnTo>
                <a:lnTo>
                  <a:pt x="243955" y="214732"/>
                </a:lnTo>
                <a:lnTo>
                  <a:pt x="263119" y="177672"/>
                </a:lnTo>
                <a:lnTo>
                  <a:pt x="270002" y="135000"/>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0"/>
                </a:lnTo>
                <a:lnTo>
                  <a:pt x="6882" y="177672"/>
                </a:lnTo>
                <a:lnTo>
                  <a:pt x="26046" y="214732"/>
                </a:lnTo>
                <a:lnTo>
                  <a:pt x="55269" y="243955"/>
                </a:lnTo>
                <a:lnTo>
                  <a:pt x="92329" y="263119"/>
                </a:lnTo>
                <a:lnTo>
                  <a:pt x="135000" y="270001"/>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100" name="object 22">
            <a:extLst>
              <a:ext uri="{FF2B5EF4-FFF2-40B4-BE49-F238E27FC236}">
                <a16:creationId xmlns:a16="http://schemas.microsoft.com/office/drawing/2014/main" id="{B2EAADE9-A81F-44CC-8C90-B48C8648DF5F}"/>
              </a:ext>
            </a:extLst>
          </p:cNvPr>
          <p:cNvSpPr/>
          <p:nvPr/>
        </p:nvSpPr>
        <p:spPr>
          <a:xfrm>
            <a:off x="2705839" y="7006539"/>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97155">
              <a:lnSpc>
                <a:spcPct val="100000"/>
              </a:lnSpc>
              <a:spcBef>
                <a:spcPts val="1520"/>
              </a:spcBef>
            </a:pP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30" dirty="0">
                <a:latin typeface="Droid Sans" panose="020B0606030804020204" pitchFamily="34" charset="0"/>
                <a:ea typeface="Droid Sans" panose="020B0606030804020204" pitchFamily="34" charset="0"/>
                <a:cs typeface="Droid Sans" panose="020B0606030804020204" pitchFamily="34" charset="0"/>
              </a:rPr>
              <a:t>teacher </a:t>
            </a:r>
            <a:r>
              <a:rPr lang="en-US" sz="1100" spc="25" dirty="0">
                <a:latin typeface="Droid Sans" panose="020B0606030804020204" pitchFamily="34" charset="0"/>
                <a:ea typeface="Droid Sans" panose="020B0606030804020204" pitchFamily="34" charset="0"/>
                <a:cs typeface="Droid Sans" panose="020B0606030804020204" pitchFamily="34" charset="0"/>
              </a:rPr>
              <a:t>tells </a:t>
            </a:r>
            <a:r>
              <a:rPr lang="en-US" sz="1100" spc="15" dirty="0">
                <a:latin typeface="Droid Sans" panose="020B0606030804020204" pitchFamily="34" charset="0"/>
                <a:ea typeface="Droid Sans" panose="020B0606030804020204" pitchFamily="34" charset="0"/>
                <a:cs typeface="Droid Sans" panose="020B0606030804020204" pitchFamily="34" charset="0"/>
              </a:rPr>
              <a:t>you</a:t>
            </a:r>
            <a:r>
              <a:rPr lang="en-US" sz="1100" spc="-25"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to </a:t>
            </a:r>
            <a:r>
              <a:rPr lang="en-US" sz="1100" spc="15" dirty="0">
                <a:latin typeface="Droid Sans" panose="020B0606030804020204" pitchFamily="34" charset="0"/>
                <a:ea typeface="Droid Sans" panose="020B0606030804020204" pitchFamily="34" charset="0"/>
                <a:cs typeface="Droid Sans" panose="020B0606030804020204" pitchFamily="34" charset="0"/>
              </a:rPr>
              <a:t>be</a:t>
            </a:r>
            <a:r>
              <a:rPr lang="en-US" sz="1100" spc="60" dirty="0">
                <a:latin typeface="Droid Sans" panose="020B0606030804020204" pitchFamily="34" charset="0"/>
                <a:ea typeface="Droid Sans" panose="020B0606030804020204" pitchFamily="34" charset="0"/>
                <a:cs typeface="Droid Sans" panose="020B0606030804020204" pitchFamily="34" charset="0"/>
              </a:rPr>
              <a:t> </a:t>
            </a:r>
            <a:r>
              <a:rPr lang="en-US" sz="1100" spc="25" dirty="0">
                <a:latin typeface="Droid Sans" panose="020B0606030804020204" pitchFamily="34" charset="0"/>
                <a:ea typeface="Droid Sans" panose="020B0606030804020204" pitchFamily="34" charset="0"/>
                <a:cs typeface="Droid Sans" panose="020B0606030804020204" pitchFamily="34" charset="0"/>
              </a:rPr>
              <a:t>quiet</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103" name="object 25">
            <a:extLst>
              <a:ext uri="{FF2B5EF4-FFF2-40B4-BE49-F238E27FC236}">
                <a16:creationId xmlns:a16="http://schemas.microsoft.com/office/drawing/2014/main" id="{93EE6839-46AF-4EA6-B480-C4355F3AACED}"/>
              </a:ext>
            </a:extLst>
          </p:cNvPr>
          <p:cNvSpPr/>
          <p:nvPr/>
        </p:nvSpPr>
        <p:spPr>
          <a:xfrm>
            <a:off x="4526142" y="7358414"/>
            <a:ext cx="270510" cy="270510"/>
          </a:xfrm>
          <a:custGeom>
            <a:avLst/>
            <a:gdLst/>
            <a:ahLst/>
            <a:cxnLst/>
            <a:rect l="l" t="t" r="r" b="b"/>
            <a:pathLst>
              <a:path w="270510" h="270509">
                <a:moveTo>
                  <a:pt x="135000" y="270001"/>
                </a:moveTo>
                <a:lnTo>
                  <a:pt x="177672" y="263119"/>
                </a:lnTo>
                <a:lnTo>
                  <a:pt x="214732" y="243955"/>
                </a:lnTo>
                <a:lnTo>
                  <a:pt x="243955" y="214732"/>
                </a:lnTo>
                <a:lnTo>
                  <a:pt x="263119" y="177672"/>
                </a:lnTo>
                <a:lnTo>
                  <a:pt x="270002" y="135000"/>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0"/>
                </a:lnTo>
                <a:lnTo>
                  <a:pt x="6882" y="177672"/>
                </a:lnTo>
                <a:lnTo>
                  <a:pt x="26046" y="214732"/>
                </a:lnTo>
                <a:lnTo>
                  <a:pt x="55269" y="243955"/>
                </a:lnTo>
                <a:lnTo>
                  <a:pt x="92329" y="263119"/>
                </a:lnTo>
                <a:lnTo>
                  <a:pt x="135000" y="270001"/>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104" name="object 26">
            <a:extLst>
              <a:ext uri="{FF2B5EF4-FFF2-40B4-BE49-F238E27FC236}">
                <a16:creationId xmlns:a16="http://schemas.microsoft.com/office/drawing/2014/main" id="{F111AA3D-0CBC-41DB-8352-EBDCC8088C4F}"/>
              </a:ext>
            </a:extLst>
          </p:cNvPr>
          <p:cNvSpPr/>
          <p:nvPr/>
        </p:nvSpPr>
        <p:spPr>
          <a:xfrm>
            <a:off x="4948646" y="7006539"/>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78105">
              <a:lnSpc>
                <a:spcPct val="100000"/>
              </a:lnSpc>
              <a:spcBef>
                <a:spcPts val="1660"/>
              </a:spcBef>
            </a:pPr>
            <a:r>
              <a:rPr lang="en-US" sz="1100" spc="-15" dirty="0">
                <a:latin typeface="Droid Sans" panose="020B0606030804020204" pitchFamily="34" charset="0"/>
                <a:ea typeface="Droid Sans" panose="020B0606030804020204" pitchFamily="34" charset="0"/>
                <a:cs typeface="Droid Sans" panose="020B0606030804020204" pitchFamily="34" charset="0"/>
              </a:rPr>
              <a:t>You </a:t>
            </a:r>
            <a:r>
              <a:rPr lang="en-US" sz="1100" spc="20" dirty="0">
                <a:latin typeface="Droid Sans" panose="020B0606030804020204" pitchFamily="34" charset="0"/>
                <a:ea typeface="Droid Sans" panose="020B0606030804020204" pitchFamily="34" charset="0"/>
                <a:cs typeface="Droid Sans" panose="020B0606030804020204" pitchFamily="34" charset="0"/>
              </a:rPr>
              <a:t>see </a:t>
            </a: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30" dirty="0">
                <a:latin typeface="Droid Sans" panose="020B0606030804020204" pitchFamily="34" charset="0"/>
                <a:ea typeface="Droid Sans" panose="020B0606030804020204" pitchFamily="34" charset="0"/>
                <a:cs typeface="Droid Sans" panose="020B0606030804020204" pitchFamily="34" charset="0"/>
              </a:rPr>
              <a:t>picture </a:t>
            </a:r>
            <a:r>
              <a:rPr lang="en-US" sz="1100" spc="35" dirty="0">
                <a:latin typeface="Droid Sans" panose="020B0606030804020204" pitchFamily="34" charset="0"/>
                <a:ea typeface="Droid Sans" panose="020B0606030804020204" pitchFamily="34" charset="0"/>
                <a:cs typeface="Droid Sans" panose="020B0606030804020204" pitchFamily="34" charset="0"/>
              </a:rPr>
              <a:t>on  </a:t>
            </a:r>
            <a:r>
              <a:rPr lang="en-US" sz="1100" spc="30" dirty="0">
                <a:latin typeface="Droid Sans" panose="020B0606030804020204" pitchFamily="34" charset="0"/>
                <a:ea typeface="Droid Sans" panose="020B0606030804020204" pitchFamily="34" charset="0"/>
                <a:cs typeface="Droid Sans" panose="020B0606030804020204" pitchFamily="34" charset="0"/>
              </a:rPr>
              <a:t>Instagram </a:t>
            </a:r>
            <a:r>
              <a:rPr lang="en-US" sz="1100" spc="15" dirty="0">
                <a:latin typeface="Droid Sans" panose="020B0606030804020204" pitchFamily="34" charset="0"/>
                <a:ea typeface="Droid Sans" panose="020B0606030804020204" pitchFamily="34" charset="0"/>
                <a:cs typeface="Droid Sans" panose="020B0606030804020204" pitchFamily="34" charset="0"/>
              </a:rPr>
              <a:t>of </a:t>
            </a:r>
            <a:r>
              <a:rPr lang="en-US" sz="1100" dirty="0">
                <a:latin typeface="Droid Sans" panose="020B0606030804020204" pitchFamily="34" charset="0"/>
                <a:ea typeface="Droid Sans" panose="020B0606030804020204" pitchFamily="34" charset="0"/>
                <a:cs typeface="Droid Sans" panose="020B0606030804020204" pitchFamily="34" charset="0"/>
              </a:rPr>
              <a:t>a</a:t>
            </a:r>
            <a:r>
              <a:rPr lang="en-US" sz="1100" spc="25"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friend</a:t>
            </a:r>
            <a:r>
              <a:rPr lang="en-US" sz="1100" dirty="0">
                <a:latin typeface="Droid Sans" panose="020B0606030804020204" pitchFamily="34" charset="0"/>
                <a:ea typeface="Droid Sans" panose="020B0606030804020204" pitchFamily="34" charset="0"/>
                <a:cs typeface="Droid Sans" panose="020B0606030804020204" pitchFamily="34" charset="0"/>
              </a:rPr>
              <a:t> </a:t>
            </a:r>
            <a:r>
              <a:rPr lang="en-US" sz="1100" spc="15" dirty="0">
                <a:latin typeface="Droid Sans" panose="020B0606030804020204" pitchFamily="34" charset="0"/>
                <a:ea typeface="Droid Sans" panose="020B0606030804020204" pitchFamily="34" charset="0"/>
                <a:cs typeface="Droid Sans" panose="020B0606030804020204" pitchFamily="34" charset="0"/>
              </a:rPr>
              <a:t>at          </a:t>
            </a: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25" dirty="0">
                <a:latin typeface="Droid Sans" panose="020B0606030804020204" pitchFamily="34" charset="0"/>
                <a:ea typeface="Droid Sans" panose="020B0606030804020204" pitchFamily="34" charset="0"/>
                <a:cs typeface="Droid Sans" panose="020B0606030804020204" pitchFamily="34" charset="0"/>
              </a:rPr>
              <a:t>party that </a:t>
            </a:r>
            <a:r>
              <a:rPr lang="en-US" sz="1100" spc="15" dirty="0">
                <a:latin typeface="Droid Sans" panose="020B0606030804020204" pitchFamily="34" charset="0"/>
                <a:ea typeface="Droid Sans" panose="020B0606030804020204" pitchFamily="34" charset="0"/>
                <a:cs typeface="Droid Sans" panose="020B0606030804020204" pitchFamily="34" charset="0"/>
              </a:rPr>
              <a:t>you </a:t>
            </a:r>
            <a:r>
              <a:rPr lang="en-US" sz="1100" spc="30" dirty="0">
                <a:latin typeface="Droid Sans" panose="020B0606030804020204" pitchFamily="34" charset="0"/>
                <a:ea typeface="Droid Sans" panose="020B0606030804020204" pitchFamily="34" charset="0"/>
                <a:cs typeface="Droid Sans" panose="020B0606030804020204" pitchFamily="34" charset="0"/>
              </a:rPr>
              <a:t>weren’t  </a:t>
            </a:r>
            <a:r>
              <a:rPr lang="en-US" sz="1100" spc="25" dirty="0">
                <a:latin typeface="Droid Sans" panose="020B0606030804020204" pitchFamily="34" charset="0"/>
                <a:ea typeface="Droid Sans" panose="020B0606030804020204" pitchFamily="34" charset="0"/>
                <a:cs typeface="Droid Sans" panose="020B0606030804020204" pitchFamily="34" charset="0"/>
              </a:rPr>
              <a:t>invited</a:t>
            </a:r>
            <a:r>
              <a:rPr lang="en-US" sz="1100" spc="35" dirty="0">
                <a:latin typeface="Droid Sans" panose="020B0606030804020204" pitchFamily="34" charset="0"/>
                <a:ea typeface="Droid Sans" panose="020B0606030804020204" pitchFamily="34" charset="0"/>
                <a:cs typeface="Droid Sans" panose="020B0606030804020204" pitchFamily="34" charset="0"/>
              </a:rPr>
              <a:t> to</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107" name="object 29">
            <a:extLst>
              <a:ext uri="{FF2B5EF4-FFF2-40B4-BE49-F238E27FC236}">
                <a16:creationId xmlns:a16="http://schemas.microsoft.com/office/drawing/2014/main" id="{062678F8-5782-4A10-BED0-6AD82CFDF283}"/>
              </a:ext>
            </a:extLst>
          </p:cNvPr>
          <p:cNvSpPr/>
          <p:nvPr/>
        </p:nvSpPr>
        <p:spPr>
          <a:xfrm>
            <a:off x="6768942" y="7358414"/>
            <a:ext cx="270510" cy="270510"/>
          </a:xfrm>
          <a:custGeom>
            <a:avLst/>
            <a:gdLst/>
            <a:ahLst/>
            <a:cxnLst/>
            <a:rect l="l" t="t" r="r" b="b"/>
            <a:pathLst>
              <a:path w="270509" h="270509">
                <a:moveTo>
                  <a:pt x="135000" y="270001"/>
                </a:moveTo>
                <a:lnTo>
                  <a:pt x="177672" y="263119"/>
                </a:lnTo>
                <a:lnTo>
                  <a:pt x="214732" y="243955"/>
                </a:lnTo>
                <a:lnTo>
                  <a:pt x="243955" y="214732"/>
                </a:lnTo>
                <a:lnTo>
                  <a:pt x="263119" y="177672"/>
                </a:lnTo>
                <a:lnTo>
                  <a:pt x="270002" y="135000"/>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0"/>
                </a:lnTo>
                <a:lnTo>
                  <a:pt x="6882" y="177672"/>
                </a:lnTo>
                <a:lnTo>
                  <a:pt x="26046" y="214732"/>
                </a:lnTo>
                <a:lnTo>
                  <a:pt x="55269" y="243955"/>
                </a:lnTo>
                <a:lnTo>
                  <a:pt x="92329" y="263119"/>
                </a:lnTo>
                <a:lnTo>
                  <a:pt x="135000" y="270001"/>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108" name="object 30">
            <a:extLst>
              <a:ext uri="{FF2B5EF4-FFF2-40B4-BE49-F238E27FC236}">
                <a16:creationId xmlns:a16="http://schemas.microsoft.com/office/drawing/2014/main" id="{0C6AB107-ADDD-4FC5-B6BA-C0501FECAF4B}"/>
              </a:ext>
            </a:extLst>
          </p:cNvPr>
          <p:cNvSpPr/>
          <p:nvPr/>
        </p:nvSpPr>
        <p:spPr>
          <a:xfrm>
            <a:off x="479535" y="8069670"/>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97790">
              <a:lnSpc>
                <a:spcPct val="100000"/>
              </a:lnSpc>
            </a:pP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25" dirty="0">
                <a:latin typeface="Droid Sans" panose="020B0606030804020204" pitchFamily="34" charset="0"/>
                <a:ea typeface="Droid Sans" panose="020B0606030804020204" pitchFamily="34" charset="0"/>
                <a:cs typeface="Droid Sans" panose="020B0606030804020204" pitchFamily="34" charset="0"/>
              </a:rPr>
              <a:t>parent </a:t>
            </a:r>
            <a:r>
              <a:rPr lang="en-US" sz="1100" spc="20" dirty="0">
                <a:latin typeface="Droid Sans" panose="020B0606030804020204" pitchFamily="34" charset="0"/>
                <a:ea typeface="Droid Sans" panose="020B0606030804020204" pitchFamily="34" charset="0"/>
                <a:cs typeface="Droid Sans" panose="020B0606030804020204" pitchFamily="34" charset="0"/>
              </a:rPr>
              <a:t>says </a:t>
            </a:r>
            <a:r>
              <a:rPr lang="en-US" sz="1100" i="1" spc="35" dirty="0">
                <a:latin typeface="Droid Sans" panose="020B0606030804020204" pitchFamily="34" charset="0"/>
                <a:ea typeface="Droid Sans" panose="020B0606030804020204" pitchFamily="34" charset="0"/>
                <a:cs typeface="Droid Sans" panose="020B0606030804020204" pitchFamily="34" charset="0"/>
              </a:rPr>
              <a:t>“Sit </a:t>
            </a:r>
            <a:r>
              <a:rPr lang="en-US" sz="1100" i="1" spc="20" dirty="0">
                <a:latin typeface="Droid Sans" panose="020B0606030804020204" pitchFamily="34" charset="0"/>
                <a:ea typeface="Droid Sans" panose="020B0606030804020204" pitchFamily="34" charset="0"/>
                <a:cs typeface="Droid Sans" panose="020B0606030804020204" pitchFamily="34" charset="0"/>
              </a:rPr>
              <a:t>down.      </a:t>
            </a:r>
            <a:r>
              <a:rPr lang="en-US" sz="1100" i="1" spc="5" dirty="0">
                <a:latin typeface="Droid Sans" panose="020B0606030804020204" pitchFamily="34" charset="0"/>
                <a:ea typeface="Droid Sans" panose="020B0606030804020204" pitchFamily="34" charset="0"/>
                <a:cs typeface="Droid Sans" panose="020B0606030804020204" pitchFamily="34" charset="0"/>
              </a:rPr>
              <a:t>We </a:t>
            </a:r>
            <a:r>
              <a:rPr lang="en-US" sz="1100" i="1" spc="25" dirty="0">
                <a:latin typeface="Droid Sans" panose="020B0606030804020204" pitchFamily="34" charset="0"/>
                <a:ea typeface="Droid Sans" panose="020B0606030804020204" pitchFamily="34" charset="0"/>
                <a:cs typeface="Droid Sans" panose="020B0606030804020204" pitchFamily="34" charset="0"/>
              </a:rPr>
              <a:t>need </a:t>
            </a:r>
            <a:r>
              <a:rPr lang="en-US" sz="1100" i="1" spc="15" dirty="0">
                <a:latin typeface="Droid Sans" panose="020B0606030804020204" pitchFamily="34" charset="0"/>
                <a:ea typeface="Droid Sans" panose="020B0606030804020204" pitchFamily="34" charset="0"/>
                <a:cs typeface="Droid Sans" panose="020B0606030804020204" pitchFamily="34" charset="0"/>
              </a:rPr>
              <a:t>to </a:t>
            </a:r>
            <a:r>
              <a:rPr lang="en-US" sz="1100" i="1" spc="30" dirty="0">
                <a:latin typeface="Droid Sans" panose="020B0606030804020204" pitchFamily="34" charset="0"/>
                <a:ea typeface="Droid Sans" panose="020B0606030804020204" pitchFamily="34" charset="0"/>
                <a:cs typeface="Droid Sans" panose="020B0606030804020204" pitchFamily="34" charset="0"/>
              </a:rPr>
              <a:t>talk a</a:t>
            </a:r>
            <a:r>
              <a:rPr lang="en-US" sz="1100" i="1" spc="25" dirty="0">
                <a:latin typeface="Droid Sans" panose="020B0606030804020204" pitchFamily="34" charset="0"/>
                <a:ea typeface="Droid Sans" panose="020B0606030804020204" pitchFamily="34" charset="0"/>
                <a:cs typeface="Droid Sans" panose="020B0606030804020204" pitchFamily="34" charset="0"/>
              </a:rPr>
              <a:t>bout           </a:t>
            </a:r>
            <a:r>
              <a:rPr lang="en-US" sz="1100" i="1" spc="20" dirty="0">
                <a:latin typeface="Droid Sans" panose="020B0606030804020204" pitchFamily="34" charset="0"/>
                <a:ea typeface="Droid Sans" panose="020B0606030804020204" pitchFamily="34" charset="0"/>
                <a:cs typeface="Droid Sans" panose="020B0606030804020204" pitchFamily="34" charset="0"/>
              </a:rPr>
              <a:t>your</a:t>
            </a:r>
            <a:r>
              <a:rPr lang="en-US" sz="1100" i="1" spc="25" dirty="0">
                <a:latin typeface="Droid Sans" panose="020B0606030804020204" pitchFamily="34" charset="0"/>
                <a:ea typeface="Droid Sans" panose="020B0606030804020204" pitchFamily="34" charset="0"/>
                <a:cs typeface="Droid Sans" panose="020B0606030804020204" pitchFamily="34" charset="0"/>
              </a:rPr>
              <a:t> </a:t>
            </a:r>
            <a:r>
              <a:rPr lang="en-US" sz="1100" i="1" spc="5" dirty="0">
                <a:latin typeface="Droid Sans" panose="020B0606030804020204" pitchFamily="34" charset="0"/>
                <a:ea typeface="Droid Sans" panose="020B0606030804020204" pitchFamily="34" charset="0"/>
                <a:cs typeface="Droid Sans" panose="020B0606030804020204" pitchFamily="34" charset="0"/>
              </a:rPr>
              <a:t>grades.”</a:t>
            </a:r>
            <a:endParaRPr lang="en-US" sz="1100" i="1" dirty="0">
              <a:latin typeface="Droid Sans" panose="020B0606030804020204" pitchFamily="34" charset="0"/>
              <a:ea typeface="Droid Sans" panose="020B0606030804020204" pitchFamily="34" charset="0"/>
              <a:cs typeface="Droid Sans" panose="020B0606030804020204" pitchFamily="34" charset="0"/>
            </a:endParaRPr>
          </a:p>
        </p:txBody>
      </p:sp>
      <p:sp>
        <p:nvSpPr>
          <p:cNvPr id="111" name="object 33">
            <a:extLst>
              <a:ext uri="{FF2B5EF4-FFF2-40B4-BE49-F238E27FC236}">
                <a16:creationId xmlns:a16="http://schemas.microsoft.com/office/drawing/2014/main" id="{0C835EDD-6628-445D-B731-87F3442414FE}"/>
              </a:ext>
            </a:extLst>
          </p:cNvPr>
          <p:cNvSpPr/>
          <p:nvPr/>
        </p:nvSpPr>
        <p:spPr>
          <a:xfrm>
            <a:off x="2283343" y="8378961"/>
            <a:ext cx="270510" cy="270510"/>
          </a:xfrm>
          <a:custGeom>
            <a:avLst/>
            <a:gdLst/>
            <a:ahLst/>
            <a:cxnLst/>
            <a:rect l="l" t="t" r="r" b="b"/>
            <a:pathLst>
              <a:path w="270510" h="270509">
                <a:moveTo>
                  <a:pt x="135000" y="270001"/>
                </a:moveTo>
                <a:lnTo>
                  <a:pt x="177672" y="263119"/>
                </a:lnTo>
                <a:lnTo>
                  <a:pt x="214732" y="243955"/>
                </a:lnTo>
                <a:lnTo>
                  <a:pt x="243955" y="214732"/>
                </a:lnTo>
                <a:lnTo>
                  <a:pt x="263119" y="177672"/>
                </a:lnTo>
                <a:lnTo>
                  <a:pt x="270002" y="135000"/>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0"/>
                </a:lnTo>
                <a:lnTo>
                  <a:pt x="6882" y="177672"/>
                </a:lnTo>
                <a:lnTo>
                  <a:pt x="26046" y="214732"/>
                </a:lnTo>
                <a:lnTo>
                  <a:pt x="55269" y="243955"/>
                </a:lnTo>
                <a:lnTo>
                  <a:pt x="92329" y="263119"/>
                </a:lnTo>
                <a:lnTo>
                  <a:pt x="135000" y="270001"/>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112" name="object 34">
            <a:extLst>
              <a:ext uri="{FF2B5EF4-FFF2-40B4-BE49-F238E27FC236}">
                <a16:creationId xmlns:a16="http://schemas.microsoft.com/office/drawing/2014/main" id="{63425D82-4882-4FA6-B95C-7469F79B5F37}"/>
              </a:ext>
            </a:extLst>
          </p:cNvPr>
          <p:cNvSpPr/>
          <p:nvPr/>
        </p:nvSpPr>
        <p:spPr>
          <a:xfrm>
            <a:off x="2722329" y="8069670"/>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97790">
              <a:lnSpc>
                <a:spcPct val="100000"/>
              </a:lnSpc>
              <a:spcBef>
                <a:spcPts val="1660"/>
              </a:spcBef>
            </a:pPr>
            <a:r>
              <a:rPr lang="en-US" sz="1100" spc="-15" dirty="0">
                <a:latin typeface="Droid Sans" panose="020B0606030804020204" pitchFamily="34" charset="0"/>
                <a:ea typeface="Droid Sans" panose="020B0606030804020204" pitchFamily="34" charset="0"/>
                <a:cs typeface="Droid Sans" panose="020B0606030804020204" pitchFamily="34" charset="0"/>
              </a:rPr>
              <a:t>You </a:t>
            </a:r>
            <a:r>
              <a:rPr lang="en-US" sz="1100" spc="20" dirty="0">
                <a:latin typeface="Droid Sans" panose="020B0606030804020204" pitchFamily="34" charset="0"/>
                <a:ea typeface="Droid Sans" panose="020B0606030804020204" pitchFamily="34" charset="0"/>
                <a:cs typeface="Droid Sans" panose="020B0606030804020204" pitchFamily="34" charset="0"/>
              </a:rPr>
              <a:t>overhear </a:t>
            </a: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35" dirty="0">
                <a:latin typeface="Droid Sans" panose="020B0606030804020204" pitchFamily="34" charset="0"/>
                <a:ea typeface="Droid Sans" panose="020B0606030804020204" pitchFamily="34" charset="0"/>
                <a:cs typeface="Droid Sans" panose="020B0606030804020204" pitchFamily="34" charset="0"/>
              </a:rPr>
              <a:t>friend </a:t>
            </a:r>
            <a:r>
              <a:rPr lang="en-US" sz="1100" spc="30" dirty="0">
                <a:latin typeface="Droid Sans" panose="020B0606030804020204" pitchFamily="34" charset="0"/>
                <a:ea typeface="Droid Sans" panose="020B0606030804020204" pitchFamily="34" charset="0"/>
                <a:cs typeface="Droid Sans" panose="020B0606030804020204" pitchFamily="34" charset="0"/>
              </a:rPr>
              <a:t>blaming </a:t>
            </a:r>
            <a:r>
              <a:rPr lang="en-US" sz="1100" spc="15" dirty="0">
                <a:latin typeface="Droid Sans" panose="020B0606030804020204" pitchFamily="34" charset="0"/>
                <a:ea typeface="Droid Sans" panose="020B0606030804020204" pitchFamily="34" charset="0"/>
                <a:cs typeface="Droid Sans" panose="020B0606030804020204" pitchFamily="34" charset="0"/>
              </a:rPr>
              <a:t>you</a:t>
            </a:r>
            <a:r>
              <a:rPr lang="en-US" sz="1100" spc="25"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for</a:t>
            </a:r>
            <a:r>
              <a:rPr lang="en-US" sz="1100" dirty="0">
                <a:latin typeface="Droid Sans" panose="020B0606030804020204" pitchFamily="34" charset="0"/>
                <a:ea typeface="Droid Sans" panose="020B0606030804020204" pitchFamily="34" charset="0"/>
                <a:cs typeface="Droid Sans" panose="020B0606030804020204" pitchFamily="34" charset="0"/>
              </a:rPr>
              <a:t>                  </a:t>
            </a:r>
            <a:r>
              <a:rPr lang="en-US" sz="1100" spc="30" dirty="0">
                <a:latin typeface="Droid Sans" panose="020B0606030804020204" pitchFamily="34" charset="0"/>
                <a:ea typeface="Droid Sans" panose="020B0606030804020204" pitchFamily="34" charset="0"/>
                <a:cs typeface="Droid Sans" panose="020B0606030804020204" pitchFamily="34" charset="0"/>
              </a:rPr>
              <a:t>something</a:t>
            </a:r>
            <a:r>
              <a:rPr lang="en-US" sz="1100" spc="-60" dirty="0">
                <a:latin typeface="Droid Sans" panose="020B0606030804020204" pitchFamily="34" charset="0"/>
                <a:ea typeface="Droid Sans" panose="020B0606030804020204" pitchFamily="34" charset="0"/>
                <a:cs typeface="Droid Sans" panose="020B0606030804020204" pitchFamily="34" charset="0"/>
              </a:rPr>
              <a:t> </a:t>
            </a:r>
            <a:r>
              <a:rPr lang="en-US" sz="1100" spc="25" dirty="0">
                <a:latin typeface="Droid Sans" panose="020B0606030804020204" pitchFamily="34" charset="0"/>
                <a:ea typeface="Droid Sans" panose="020B0606030804020204" pitchFamily="34" charset="0"/>
                <a:cs typeface="Droid Sans" panose="020B0606030804020204" pitchFamily="34" charset="0"/>
              </a:rPr>
              <a:t>you haven’t         </a:t>
            </a:r>
            <a:r>
              <a:rPr lang="en-US" sz="1100" spc="30"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done</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115" name="object 37">
            <a:extLst>
              <a:ext uri="{FF2B5EF4-FFF2-40B4-BE49-F238E27FC236}">
                <a16:creationId xmlns:a16="http://schemas.microsoft.com/office/drawing/2014/main" id="{98A31026-88E7-4049-9AA6-E50018D8B1C4}"/>
              </a:ext>
            </a:extLst>
          </p:cNvPr>
          <p:cNvSpPr/>
          <p:nvPr/>
        </p:nvSpPr>
        <p:spPr>
          <a:xfrm>
            <a:off x="4537293" y="8378961"/>
            <a:ext cx="270510" cy="270510"/>
          </a:xfrm>
          <a:custGeom>
            <a:avLst/>
            <a:gdLst/>
            <a:ahLst/>
            <a:cxnLst/>
            <a:rect l="l" t="t" r="r" b="b"/>
            <a:pathLst>
              <a:path w="270510" h="270509">
                <a:moveTo>
                  <a:pt x="135000" y="270001"/>
                </a:moveTo>
                <a:lnTo>
                  <a:pt x="177672" y="263119"/>
                </a:lnTo>
                <a:lnTo>
                  <a:pt x="214732" y="243955"/>
                </a:lnTo>
                <a:lnTo>
                  <a:pt x="243955" y="214732"/>
                </a:lnTo>
                <a:lnTo>
                  <a:pt x="263119" y="177672"/>
                </a:lnTo>
                <a:lnTo>
                  <a:pt x="270002" y="135000"/>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0"/>
                </a:lnTo>
                <a:lnTo>
                  <a:pt x="6882" y="177672"/>
                </a:lnTo>
                <a:lnTo>
                  <a:pt x="26046" y="214732"/>
                </a:lnTo>
                <a:lnTo>
                  <a:pt x="55269" y="243955"/>
                </a:lnTo>
                <a:lnTo>
                  <a:pt x="92329" y="263119"/>
                </a:lnTo>
                <a:lnTo>
                  <a:pt x="135000" y="270001"/>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116" name="object 38">
            <a:extLst>
              <a:ext uri="{FF2B5EF4-FFF2-40B4-BE49-F238E27FC236}">
                <a16:creationId xmlns:a16="http://schemas.microsoft.com/office/drawing/2014/main" id="{5BFCECEC-5E64-4793-B3F2-56CF95D7FDB6}"/>
              </a:ext>
            </a:extLst>
          </p:cNvPr>
          <p:cNvSpPr/>
          <p:nvPr/>
        </p:nvSpPr>
        <p:spPr>
          <a:xfrm>
            <a:off x="4965136" y="8069670"/>
            <a:ext cx="2147570" cy="972000"/>
          </a:xfrm>
          <a:custGeom>
            <a:avLst/>
            <a:gdLst/>
            <a:ahLst/>
            <a:cxnLst/>
            <a:rect l="l" t="t" r="r" b="b"/>
            <a:pathLst>
              <a:path w="2147570" h="1535429">
                <a:moveTo>
                  <a:pt x="0" y="1535302"/>
                </a:moveTo>
                <a:lnTo>
                  <a:pt x="2147303" y="1535302"/>
                </a:lnTo>
                <a:lnTo>
                  <a:pt x="2147303" y="0"/>
                </a:lnTo>
                <a:lnTo>
                  <a:pt x="0" y="0"/>
                </a:lnTo>
                <a:lnTo>
                  <a:pt x="0" y="1535302"/>
                </a:lnTo>
                <a:close/>
              </a:path>
            </a:pathLst>
          </a:custGeom>
          <a:solidFill>
            <a:schemeClr val="bg2"/>
          </a:solidFill>
        </p:spPr>
        <p:txBody>
          <a:bodyPr wrap="square" lIns="72000" tIns="72000" rIns="36000" bIns="0" rtlCol="0"/>
          <a:lstStyle/>
          <a:p>
            <a:pPr marR="137795">
              <a:lnSpc>
                <a:spcPct val="100000"/>
              </a:lnSpc>
            </a:pPr>
            <a:r>
              <a:rPr lang="en-US" sz="1100" dirty="0">
                <a:latin typeface="Droid Sans" panose="020B0606030804020204" pitchFamily="34" charset="0"/>
                <a:ea typeface="Droid Sans" panose="020B0606030804020204" pitchFamily="34" charset="0"/>
                <a:cs typeface="Droid Sans" panose="020B0606030804020204" pitchFamily="34" charset="0"/>
              </a:rPr>
              <a:t>A </a:t>
            </a:r>
            <a:r>
              <a:rPr lang="en-US" sz="1100" spc="30" dirty="0">
                <a:latin typeface="Droid Sans" panose="020B0606030804020204" pitchFamily="34" charset="0"/>
                <a:ea typeface="Droid Sans" panose="020B0606030804020204" pitchFamily="34" charset="0"/>
                <a:cs typeface="Droid Sans" panose="020B0606030804020204" pitchFamily="34" charset="0"/>
              </a:rPr>
              <a:t>teacher </a:t>
            </a:r>
            <a:r>
              <a:rPr lang="en-US" sz="1100" spc="25" dirty="0">
                <a:latin typeface="Droid Sans" panose="020B0606030804020204" pitchFamily="34" charset="0"/>
                <a:ea typeface="Droid Sans" panose="020B0606030804020204" pitchFamily="34" charset="0"/>
                <a:cs typeface="Droid Sans" panose="020B0606030804020204" pitchFamily="34" charset="0"/>
              </a:rPr>
              <a:t>leans </a:t>
            </a:r>
            <a:r>
              <a:rPr lang="en-US" sz="1100" spc="20" dirty="0">
                <a:latin typeface="Droid Sans" panose="020B0606030804020204" pitchFamily="34" charset="0"/>
                <a:ea typeface="Droid Sans" panose="020B0606030804020204" pitchFamily="34" charset="0"/>
                <a:cs typeface="Droid Sans" panose="020B0606030804020204" pitchFamily="34" charset="0"/>
              </a:rPr>
              <a:t>over your </a:t>
            </a:r>
            <a:r>
              <a:rPr lang="en-US" sz="1100" spc="30" dirty="0">
                <a:latin typeface="Droid Sans" panose="020B0606030804020204" pitchFamily="34" charset="0"/>
                <a:ea typeface="Droid Sans" panose="020B0606030804020204" pitchFamily="34" charset="0"/>
                <a:cs typeface="Droid Sans" panose="020B0606030804020204" pitchFamily="34" charset="0"/>
              </a:rPr>
              <a:t>shoulder</a:t>
            </a:r>
            <a:r>
              <a:rPr lang="en-US" sz="1100" spc="10" dirty="0">
                <a:latin typeface="Droid Sans" panose="020B0606030804020204" pitchFamily="34" charset="0"/>
                <a:ea typeface="Droid Sans" panose="020B0606030804020204" pitchFamily="34" charset="0"/>
                <a:cs typeface="Droid Sans" panose="020B0606030804020204" pitchFamily="34" charset="0"/>
              </a:rPr>
              <a:t> </a:t>
            </a:r>
            <a:r>
              <a:rPr lang="en-US" sz="1100" spc="35" dirty="0">
                <a:latin typeface="Droid Sans" panose="020B0606030804020204" pitchFamily="34" charset="0"/>
                <a:ea typeface="Droid Sans" panose="020B0606030804020204" pitchFamily="34" charset="0"/>
                <a:cs typeface="Droid Sans" panose="020B0606030804020204" pitchFamily="34" charset="0"/>
              </a:rPr>
              <a:t>to</a:t>
            </a:r>
            <a:r>
              <a:rPr lang="en-US" sz="1100" dirty="0">
                <a:latin typeface="Droid Sans" panose="020B0606030804020204" pitchFamily="34" charset="0"/>
                <a:ea typeface="Droid Sans" panose="020B0606030804020204" pitchFamily="34" charset="0"/>
                <a:cs typeface="Droid Sans" panose="020B0606030804020204" pitchFamily="34" charset="0"/>
              </a:rPr>
              <a:t> </a:t>
            </a:r>
            <a:r>
              <a:rPr lang="en-US" sz="1100" spc="25" dirty="0">
                <a:latin typeface="Droid Sans" panose="020B0606030804020204" pitchFamily="34" charset="0"/>
                <a:ea typeface="Droid Sans" panose="020B0606030804020204" pitchFamily="34" charset="0"/>
                <a:cs typeface="Droid Sans" panose="020B0606030804020204" pitchFamily="34" charset="0"/>
              </a:rPr>
              <a:t>check </a:t>
            </a:r>
            <a:r>
              <a:rPr lang="en-US" sz="1100" spc="20" dirty="0">
                <a:latin typeface="Droid Sans" panose="020B0606030804020204" pitchFamily="34" charset="0"/>
                <a:ea typeface="Droid Sans" panose="020B0606030804020204" pitchFamily="34" charset="0"/>
                <a:cs typeface="Droid Sans" panose="020B0606030804020204" pitchFamily="34" charset="0"/>
              </a:rPr>
              <a:t>your</a:t>
            </a:r>
            <a:r>
              <a:rPr lang="en-US" sz="1100" spc="-60" dirty="0">
                <a:latin typeface="Droid Sans" panose="020B0606030804020204" pitchFamily="34" charset="0"/>
                <a:ea typeface="Droid Sans" panose="020B0606030804020204" pitchFamily="34" charset="0"/>
                <a:cs typeface="Droid Sans" panose="020B0606030804020204" pitchFamily="34" charset="0"/>
              </a:rPr>
              <a:t>     </a:t>
            </a:r>
            <a:r>
              <a:rPr lang="en-US" sz="1100" spc="30" dirty="0">
                <a:latin typeface="Droid Sans" panose="020B0606030804020204" pitchFamily="34" charset="0"/>
                <a:ea typeface="Droid Sans" panose="020B0606030804020204" pitchFamily="34" charset="0"/>
                <a:cs typeface="Droid Sans" panose="020B0606030804020204" pitchFamily="34" charset="0"/>
              </a:rPr>
              <a:t>work</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119" name="object 41">
            <a:extLst>
              <a:ext uri="{FF2B5EF4-FFF2-40B4-BE49-F238E27FC236}">
                <a16:creationId xmlns:a16="http://schemas.microsoft.com/office/drawing/2014/main" id="{2DE742B8-3A36-4CD3-B277-05BAF0C7774A}"/>
              </a:ext>
            </a:extLst>
          </p:cNvPr>
          <p:cNvSpPr/>
          <p:nvPr/>
        </p:nvSpPr>
        <p:spPr>
          <a:xfrm>
            <a:off x="6768942" y="8456782"/>
            <a:ext cx="270510" cy="270510"/>
          </a:xfrm>
          <a:custGeom>
            <a:avLst/>
            <a:gdLst/>
            <a:ahLst/>
            <a:cxnLst/>
            <a:rect l="l" t="t" r="r" b="b"/>
            <a:pathLst>
              <a:path w="270509" h="270509">
                <a:moveTo>
                  <a:pt x="135000" y="270001"/>
                </a:moveTo>
                <a:lnTo>
                  <a:pt x="177672" y="263119"/>
                </a:lnTo>
                <a:lnTo>
                  <a:pt x="214732" y="243955"/>
                </a:lnTo>
                <a:lnTo>
                  <a:pt x="243955" y="214732"/>
                </a:lnTo>
                <a:lnTo>
                  <a:pt x="263119" y="177672"/>
                </a:lnTo>
                <a:lnTo>
                  <a:pt x="270002" y="135000"/>
                </a:lnTo>
                <a:lnTo>
                  <a:pt x="263119" y="92334"/>
                </a:lnTo>
                <a:lnTo>
                  <a:pt x="243955" y="55275"/>
                </a:lnTo>
                <a:lnTo>
                  <a:pt x="214732" y="26050"/>
                </a:lnTo>
                <a:lnTo>
                  <a:pt x="177672" y="6883"/>
                </a:lnTo>
                <a:lnTo>
                  <a:pt x="135000" y="0"/>
                </a:lnTo>
                <a:lnTo>
                  <a:pt x="92329" y="6883"/>
                </a:lnTo>
                <a:lnTo>
                  <a:pt x="55269" y="26050"/>
                </a:lnTo>
                <a:lnTo>
                  <a:pt x="26046" y="55275"/>
                </a:lnTo>
                <a:lnTo>
                  <a:pt x="6882" y="92334"/>
                </a:lnTo>
                <a:lnTo>
                  <a:pt x="0" y="135000"/>
                </a:lnTo>
                <a:lnTo>
                  <a:pt x="6882" y="177672"/>
                </a:lnTo>
                <a:lnTo>
                  <a:pt x="26046" y="214732"/>
                </a:lnTo>
                <a:lnTo>
                  <a:pt x="55269" y="243955"/>
                </a:lnTo>
                <a:lnTo>
                  <a:pt x="92329" y="263119"/>
                </a:lnTo>
                <a:lnTo>
                  <a:pt x="135000" y="270001"/>
                </a:lnTo>
                <a:close/>
              </a:path>
            </a:pathLst>
          </a:custGeom>
          <a:solidFill>
            <a:schemeClr val="bg1"/>
          </a:solidFill>
          <a:ln w="12700">
            <a:solidFill>
              <a:srgbClr val="EE2A59"/>
            </a:solidFill>
          </a:ln>
        </p:spPr>
        <p:txBody>
          <a:bodyPr wrap="square" lIns="72000" tIns="72000" rIns="36000" bIns="0" rtlCol="0"/>
          <a:lstStyle/>
          <a:p>
            <a:endParaRPr sz="1100"/>
          </a:p>
        </p:txBody>
      </p:sp>
      <p:sp>
        <p:nvSpPr>
          <p:cNvPr id="121" name="object 43">
            <a:extLst>
              <a:ext uri="{FF2B5EF4-FFF2-40B4-BE49-F238E27FC236}">
                <a16:creationId xmlns:a16="http://schemas.microsoft.com/office/drawing/2014/main" id="{7272AFB7-7E18-4496-86A2-0CDFC47BF1AE}"/>
              </a:ext>
            </a:extLst>
          </p:cNvPr>
          <p:cNvSpPr/>
          <p:nvPr/>
        </p:nvSpPr>
        <p:spPr>
          <a:xfrm>
            <a:off x="463045" y="9132801"/>
            <a:ext cx="2147570" cy="1047541"/>
          </a:xfrm>
          <a:custGeom>
            <a:avLst/>
            <a:gdLst/>
            <a:ahLst/>
            <a:cxnLst/>
            <a:rect l="l" t="t" r="r" b="b"/>
            <a:pathLst>
              <a:path w="2147570" h="2090420">
                <a:moveTo>
                  <a:pt x="0" y="2090102"/>
                </a:moveTo>
                <a:lnTo>
                  <a:pt x="2147303" y="2090102"/>
                </a:lnTo>
                <a:lnTo>
                  <a:pt x="2147303" y="0"/>
                </a:lnTo>
                <a:lnTo>
                  <a:pt x="0" y="0"/>
                </a:lnTo>
                <a:lnTo>
                  <a:pt x="0" y="2090102"/>
                </a:lnTo>
                <a:close/>
              </a:path>
            </a:pathLst>
          </a:custGeom>
          <a:solidFill>
            <a:schemeClr val="bg1"/>
          </a:solidFill>
          <a:ln w="9525">
            <a:solidFill>
              <a:schemeClr val="bg1">
                <a:lumMod val="50000"/>
              </a:schemeClr>
            </a:solidFill>
          </a:ln>
        </p:spPr>
        <p:txBody>
          <a:bodyPr wrap="square" lIns="36000" tIns="36000" rIns="36000" bIns="36000" rtlCol="0"/>
          <a:lstStyle/>
          <a:p>
            <a:endParaRPr lang="en-GB"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23" name="object 45">
            <a:extLst>
              <a:ext uri="{FF2B5EF4-FFF2-40B4-BE49-F238E27FC236}">
                <a16:creationId xmlns:a16="http://schemas.microsoft.com/office/drawing/2014/main" id="{182989FD-65C1-481D-B251-B601CCEF1C91}"/>
              </a:ext>
            </a:extLst>
          </p:cNvPr>
          <p:cNvSpPr/>
          <p:nvPr/>
        </p:nvSpPr>
        <p:spPr>
          <a:xfrm>
            <a:off x="2705839" y="9132801"/>
            <a:ext cx="2147570" cy="1047541"/>
          </a:xfrm>
          <a:custGeom>
            <a:avLst/>
            <a:gdLst/>
            <a:ahLst/>
            <a:cxnLst/>
            <a:rect l="l" t="t" r="r" b="b"/>
            <a:pathLst>
              <a:path w="2147570" h="2090420">
                <a:moveTo>
                  <a:pt x="0" y="2090102"/>
                </a:moveTo>
                <a:lnTo>
                  <a:pt x="2147303" y="2090102"/>
                </a:lnTo>
                <a:lnTo>
                  <a:pt x="2147303" y="0"/>
                </a:lnTo>
                <a:lnTo>
                  <a:pt x="0" y="0"/>
                </a:lnTo>
                <a:lnTo>
                  <a:pt x="0" y="2090102"/>
                </a:lnTo>
                <a:close/>
              </a:path>
            </a:pathLst>
          </a:custGeom>
          <a:solidFill>
            <a:schemeClr val="bg1"/>
          </a:solidFill>
          <a:ln w="9525">
            <a:solidFill>
              <a:schemeClr val="bg1">
                <a:lumMod val="50000"/>
              </a:schemeClr>
            </a:solidFill>
          </a:ln>
        </p:spPr>
        <p:txBody>
          <a:bodyPr wrap="square" lIns="36000" tIns="36000" rIns="36000" bIns="36000" rtlCol="0"/>
          <a:lstStyle/>
          <a:p>
            <a:endParaRPr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25" name="object 47">
            <a:extLst>
              <a:ext uri="{FF2B5EF4-FFF2-40B4-BE49-F238E27FC236}">
                <a16:creationId xmlns:a16="http://schemas.microsoft.com/office/drawing/2014/main" id="{2711F1D7-77B6-476D-9487-CA31FD2D53F1}"/>
              </a:ext>
            </a:extLst>
          </p:cNvPr>
          <p:cNvSpPr/>
          <p:nvPr/>
        </p:nvSpPr>
        <p:spPr>
          <a:xfrm>
            <a:off x="4948646" y="9132801"/>
            <a:ext cx="2147570" cy="1047541"/>
          </a:xfrm>
          <a:custGeom>
            <a:avLst/>
            <a:gdLst/>
            <a:ahLst/>
            <a:cxnLst/>
            <a:rect l="l" t="t" r="r" b="b"/>
            <a:pathLst>
              <a:path w="2147570" h="2090420">
                <a:moveTo>
                  <a:pt x="0" y="2090102"/>
                </a:moveTo>
                <a:lnTo>
                  <a:pt x="2147303" y="2090102"/>
                </a:lnTo>
                <a:lnTo>
                  <a:pt x="2147303" y="0"/>
                </a:lnTo>
                <a:lnTo>
                  <a:pt x="0" y="0"/>
                </a:lnTo>
                <a:lnTo>
                  <a:pt x="0" y="2090102"/>
                </a:lnTo>
                <a:close/>
              </a:path>
            </a:pathLst>
          </a:custGeom>
          <a:solidFill>
            <a:schemeClr val="bg1"/>
          </a:solidFill>
          <a:ln w="9525">
            <a:solidFill>
              <a:schemeClr val="bg1">
                <a:lumMod val="50000"/>
              </a:schemeClr>
            </a:solidFill>
          </a:ln>
        </p:spPr>
        <p:txBody>
          <a:bodyPr wrap="square" lIns="36000" tIns="36000" rIns="36000" bIns="36000" rtlCol="0"/>
          <a:lstStyle/>
          <a:p>
            <a:endParaRPr lang="en-GB"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29" name="Rectangle 28">
            <a:extLst>
              <a:ext uri="{FF2B5EF4-FFF2-40B4-BE49-F238E27FC236}">
                <a16:creationId xmlns:a16="http://schemas.microsoft.com/office/drawing/2014/main" id="{7379FE8F-4FEF-4EAC-A092-0941615940D5}"/>
              </a:ext>
            </a:extLst>
          </p:cNvPr>
          <p:cNvSpPr/>
          <p:nvPr/>
        </p:nvSpPr>
        <p:spPr>
          <a:xfrm>
            <a:off x="406777" y="971541"/>
            <a:ext cx="5077651" cy="1508105"/>
          </a:xfrm>
          <a:prstGeom prst="rect">
            <a:avLst/>
          </a:prstGeom>
        </p:spPr>
        <p:txBody>
          <a:bodyPr wrap="square">
            <a:spAutoFit/>
          </a:bodyPr>
          <a:lstStyle/>
          <a:p>
            <a:r>
              <a:rPr lang="en-US" sz="1200" dirty="0">
                <a:solidFill>
                  <a:schemeClr val="accent2"/>
                </a:solidFill>
                <a:latin typeface="Droid Sans"/>
                <a:cs typeface="Droid Sans"/>
              </a:rPr>
              <a:t>In the last session, we used the metaphor of Being In and Out of the Box, to describe two states of being – </a:t>
            </a:r>
            <a:r>
              <a:rPr lang="en-US" sz="1200" b="1" dirty="0">
                <a:solidFill>
                  <a:schemeClr val="accent2"/>
                </a:solidFill>
                <a:latin typeface="Droid Sans"/>
                <a:cs typeface="Droid Sans"/>
              </a:rPr>
              <a:t>Being At Our Best (Out of the Box) </a:t>
            </a:r>
            <a:r>
              <a:rPr lang="en-US" sz="1200" dirty="0">
                <a:solidFill>
                  <a:schemeClr val="accent2"/>
                </a:solidFill>
                <a:latin typeface="Droid Sans"/>
                <a:cs typeface="Droid Sans"/>
              </a:rPr>
              <a:t>and</a:t>
            </a:r>
            <a:r>
              <a:rPr lang="en-US" sz="1200" b="1" dirty="0">
                <a:solidFill>
                  <a:schemeClr val="accent2"/>
                </a:solidFill>
                <a:latin typeface="Droid Sans"/>
                <a:cs typeface="Droid Sans"/>
              </a:rPr>
              <a:t> Not Being At Our Best (In the Box).</a:t>
            </a:r>
          </a:p>
          <a:p>
            <a:endParaRPr lang="en-US" sz="800" dirty="0">
              <a:solidFill>
                <a:schemeClr val="accent2"/>
              </a:solidFill>
              <a:latin typeface="Droid Sans"/>
              <a:cs typeface="Droid Sans"/>
            </a:endParaRPr>
          </a:p>
          <a:p>
            <a:r>
              <a:rPr lang="en-US" sz="1200" dirty="0">
                <a:solidFill>
                  <a:schemeClr val="accent2"/>
                </a:solidFill>
                <a:latin typeface="Droid Sans"/>
                <a:cs typeface="Droid Sans"/>
              </a:rPr>
              <a:t>Your ‘Go Do’ was to notice when you are In the Box and look for any patterns in these situations.  </a:t>
            </a:r>
            <a:r>
              <a:rPr lang="en-US" sz="1200" b="1" dirty="0">
                <a:solidFill>
                  <a:schemeClr val="accent2"/>
                </a:solidFill>
                <a:latin typeface="Droid Sans"/>
                <a:cs typeface="Droid Sans"/>
              </a:rPr>
              <a:t>How did you get on? Did you notice any particular events that seem to be linked to you going In the Box?  We call these events triggers.</a:t>
            </a:r>
            <a:endParaRPr lang="en-US" sz="1200" b="1" dirty="0">
              <a:solidFill>
                <a:schemeClr val="accent2"/>
              </a:solidFill>
            </a:endParaRPr>
          </a:p>
        </p:txBody>
      </p:sp>
      <p:pic>
        <p:nvPicPr>
          <p:cNvPr id="30" name="Picture 29">
            <a:extLst>
              <a:ext uri="{FF2B5EF4-FFF2-40B4-BE49-F238E27FC236}">
                <a16:creationId xmlns:a16="http://schemas.microsoft.com/office/drawing/2014/main" id="{E5227B3C-DDF1-48F0-93FE-EE6AF2814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16319" y="1012050"/>
            <a:ext cx="936580" cy="1326508"/>
          </a:xfrm>
          <a:prstGeom prst="rect">
            <a:avLst/>
          </a:prstGeom>
        </p:spPr>
      </p:pic>
      <p:pic>
        <p:nvPicPr>
          <p:cNvPr id="31" name="Picture 30" descr="A close up of a logo&#10;&#10;Description automatically generated">
            <a:extLst>
              <a:ext uri="{FF2B5EF4-FFF2-40B4-BE49-F238E27FC236}">
                <a16:creationId xmlns:a16="http://schemas.microsoft.com/office/drawing/2014/main" id="{CA48AF77-FA41-4BE6-870A-0A7F56918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303" y="1048766"/>
            <a:ext cx="1187838" cy="1242176"/>
          </a:xfrm>
          <a:prstGeom prst="rect">
            <a:avLst/>
          </a:prstGeom>
        </p:spPr>
      </p:pic>
      <p:sp>
        <p:nvSpPr>
          <p:cNvPr id="32" name="TextBox 31">
            <a:extLst>
              <a:ext uri="{FF2B5EF4-FFF2-40B4-BE49-F238E27FC236}">
                <a16:creationId xmlns:a16="http://schemas.microsoft.com/office/drawing/2014/main" id="{781E1345-716B-4A91-954D-F3BA4C3F11D2}"/>
              </a:ext>
            </a:extLst>
          </p:cNvPr>
          <p:cNvSpPr txBox="1"/>
          <p:nvPr/>
        </p:nvSpPr>
        <p:spPr>
          <a:xfrm>
            <a:off x="5574481" y="1452000"/>
            <a:ext cx="661481" cy="553998"/>
          </a:xfrm>
          <a:prstGeom prst="rect">
            <a:avLst/>
          </a:prstGeom>
          <a:noFill/>
        </p:spPr>
        <p:txBody>
          <a:bodyPr wrap="square" rtlCol="0">
            <a:spAutoFit/>
          </a:bodyPr>
          <a:lstStyle/>
          <a:p>
            <a:pPr algn="ctr"/>
            <a:r>
              <a:rPr lang="en-GB" sz="1000" dirty="0">
                <a:solidFill>
                  <a:schemeClr val="bg1"/>
                </a:solidFill>
                <a:latin typeface="Arial Black" panose="020B0A04020102020204" pitchFamily="34" charset="0"/>
              </a:rPr>
              <a:t>OUT </a:t>
            </a:r>
          </a:p>
          <a:p>
            <a:pPr algn="ctr"/>
            <a:r>
              <a:rPr lang="en-GB" sz="1000" dirty="0">
                <a:latin typeface="Arial Black" panose="020B0A04020102020204" pitchFamily="34" charset="0"/>
              </a:rPr>
              <a:t>of the</a:t>
            </a:r>
          </a:p>
          <a:p>
            <a:pPr algn="ctr"/>
            <a:r>
              <a:rPr lang="en-GB" sz="1000" dirty="0">
                <a:solidFill>
                  <a:schemeClr val="bg1"/>
                </a:solidFill>
                <a:latin typeface="Arial Black" panose="020B0A04020102020204" pitchFamily="34" charset="0"/>
              </a:rPr>
              <a:t>BOX</a:t>
            </a:r>
            <a:endParaRPr lang="en-US" sz="1000" dirty="0">
              <a:solidFill>
                <a:schemeClr val="bg1"/>
              </a:solidFill>
              <a:latin typeface="Arial Black" panose="020B0A04020102020204" pitchFamily="34" charset="0"/>
            </a:endParaRPr>
          </a:p>
        </p:txBody>
      </p:sp>
      <p:pic>
        <p:nvPicPr>
          <p:cNvPr id="1026" name="Picture 2" descr="I'm a Celebrity...Get Me Out of Here! (Australian TV series ...">
            <a:extLst>
              <a:ext uri="{FF2B5EF4-FFF2-40B4-BE49-F238E27FC236}">
                <a16:creationId xmlns:a16="http://schemas.microsoft.com/office/drawing/2014/main" id="{437C43B3-A799-4E50-BC51-448F20D8F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329" y="3661954"/>
            <a:ext cx="2195284" cy="12306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35B59F0-948B-4357-BC3F-FABFF2E76335}"/>
              </a:ext>
            </a:extLst>
          </p:cNvPr>
          <p:cNvSpPr/>
          <p:nvPr/>
        </p:nvSpPr>
        <p:spPr>
          <a:xfrm>
            <a:off x="406777" y="3626295"/>
            <a:ext cx="4170708" cy="1200329"/>
          </a:xfrm>
          <a:prstGeom prst="rect">
            <a:avLst/>
          </a:prstGeom>
        </p:spPr>
        <p:txBody>
          <a:bodyPr wrap="square">
            <a:spAutoFit/>
          </a:bodyPr>
          <a:lstStyle/>
          <a:p>
            <a:r>
              <a:rPr lang="en-US" sz="1200" dirty="0">
                <a:solidFill>
                  <a:srgbClr val="2CACE1"/>
                </a:solidFill>
                <a:latin typeface="Droid Sans"/>
                <a:cs typeface="Droid Sans"/>
              </a:rPr>
              <a:t>ITV’s I’m a Celebrity Get Me Out of Here, or any reality show, is always full of triggers and examples of In the Box feelings and </a:t>
            </a:r>
            <a:r>
              <a:rPr lang="en-US" sz="1200" dirty="0" err="1">
                <a:solidFill>
                  <a:srgbClr val="2CACE1"/>
                </a:solidFill>
                <a:latin typeface="Droid Sans"/>
                <a:cs typeface="Droid Sans"/>
              </a:rPr>
              <a:t>behaviours</a:t>
            </a:r>
            <a:r>
              <a:rPr lang="en-US" sz="1200" dirty="0">
                <a:solidFill>
                  <a:srgbClr val="2CACE1"/>
                </a:solidFill>
                <a:latin typeface="Droid Sans"/>
                <a:cs typeface="Droid Sans"/>
              </a:rPr>
              <a:t>.  </a:t>
            </a:r>
            <a:r>
              <a:rPr lang="en-US" sz="1200" b="1" dirty="0">
                <a:solidFill>
                  <a:srgbClr val="2CACE1"/>
                </a:solidFill>
                <a:latin typeface="Droid Sans"/>
                <a:cs typeface="Droid Sans"/>
              </a:rPr>
              <a:t>Have a watch of this encounter between contestant Helen Flanagan and an ostrich, and see if you can spot the trigger that precedes her In the Box reaction! </a:t>
            </a:r>
            <a:r>
              <a:rPr lang="en-US" sz="1200" dirty="0">
                <a:solidFill>
                  <a:srgbClr val="2CACE1"/>
                </a:solidFill>
                <a:latin typeface="Droid Sans"/>
                <a:cs typeface="Droid Sans"/>
              </a:rPr>
              <a:t> Watch </a:t>
            </a:r>
            <a:r>
              <a:rPr lang="en-US" sz="1200" i="1" u="sng" dirty="0">
                <a:solidFill>
                  <a:schemeClr val="accent5"/>
                </a:solidFill>
                <a:latin typeface="Droid Sans"/>
                <a:cs typeface="Droid Sans"/>
                <a:hlinkClick r:id="rId6">
                  <a:extLst>
                    <a:ext uri="{A12FA001-AC4F-418D-AE19-62706E023703}">
                      <ahyp:hlinkClr xmlns:ahyp="http://schemas.microsoft.com/office/drawing/2018/hyperlinkcolor" val="tx"/>
                    </a:ext>
                  </a:extLst>
                </a:hlinkClick>
              </a:rPr>
              <a:t>here</a:t>
            </a:r>
            <a:r>
              <a:rPr lang="en-US" sz="1200" u="sng" dirty="0">
                <a:solidFill>
                  <a:srgbClr val="2CACE1"/>
                </a:solidFill>
                <a:latin typeface="Droid Sans"/>
                <a:cs typeface="Droid Sans"/>
              </a:rPr>
              <a:t>.</a:t>
            </a:r>
            <a:endParaRPr lang="en-US" sz="1200" dirty="0"/>
          </a:p>
        </p:txBody>
      </p:sp>
      <p:sp>
        <p:nvSpPr>
          <p:cNvPr id="3" name="TextBox 2">
            <a:extLst>
              <a:ext uri="{FF2B5EF4-FFF2-40B4-BE49-F238E27FC236}">
                <a16:creationId xmlns:a16="http://schemas.microsoft.com/office/drawing/2014/main" id="{117B8063-5DDF-404B-B0AF-E7F489B64951}"/>
              </a:ext>
            </a:extLst>
          </p:cNvPr>
          <p:cNvSpPr txBox="1"/>
          <p:nvPr/>
        </p:nvSpPr>
        <p:spPr>
          <a:xfrm>
            <a:off x="519727" y="2581990"/>
            <a:ext cx="6520220" cy="938719"/>
          </a:xfrm>
          <a:prstGeom prst="rect">
            <a:avLst/>
          </a:prstGeom>
          <a:solidFill>
            <a:srgbClr val="D9FBE7"/>
          </a:solidFill>
        </p:spPr>
        <p:txBody>
          <a:bodyPr wrap="square" rtlCol="0">
            <a:spAutoFit/>
          </a:bodyPr>
          <a:lstStyle/>
          <a:p>
            <a:r>
              <a:rPr lang="en-US" sz="1100" dirty="0">
                <a:latin typeface="Droid Sans" panose="020B0606030804020204" pitchFamily="34" charset="0"/>
                <a:ea typeface="Droid Sans" panose="020B0606030804020204" pitchFamily="34" charset="0"/>
                <a:cs typeface="Droid Sans" panose="020B0606030804020204" pitchFamily="34" charset="0"/>
              </a:rPr>
              <a:t>Triggers are experiences or events, big or small, that we encounter from the outside world or from our own mind. Triggers may lead to us going In the Box (depending how we respond to  them). We all experience many triggers every day. A trigger may last just a split-second! Some  experiences or thoughts might be a regular trigger. Others might trigger us sometimes, but not  always, depending on our mood or mindset at the time.</a:t>
            </a:r>
          </a:p>
        </p:txBody>
      </p:sp>
    </p:spTree>
    <p:extLst>
      <p:ext uri="{BB962C8B-B14F-4D97-AF65-F5344CB8AC3E}">
        <p14:creationId xmlns:p14="http://schemas.microsoft.com/office/powerpoint/2010/main" val="141518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object 21">
            <a:extLst>
              <a:ext uri="{FF2B5EF4-FFF2-40B4-BE49-F238E27FC236}">
                <a16:creationId xmlns:a16="http://schemas.microsoft.com/office/drawing/2014/main" id="{BFF3B871-64DE-4E41-A489-44216C605FAA}"/>
              </a:ext>
            </a:extLst>
          </p:cNvPr>
          <p:cNvSpPr txBox="1"/>
          <p:nvPr/>
        </p:nvSpPr>
        <p:spPr>
          <a:xfrm>
            <a:off x="3141764" y="7684915"/>
            <a:ext cx="3914674" cy="2484000"/>
          </a:xfrm>
          <a:prstGeom prst="rect">
            <a:avLst/>
          </a:prstGeom>
          <a:ln w="12700">
            <a:solidFill>
              <a:srgbClr val="F5841F"/>
            </a:solidFill>
          </a:ln>
        </p:spPr>
        <p:txBody>
          <a:bodyPr vert="horz" wrap="square" lIns="0" tIns="15875" rIns="0" bIns="0" rtlCol="0">
            <a:noAutofit/>
          </a:bodyPr>
          <a:lstStyle/>
          <a:p>
            <a:pPr marL="78105">
              <a:lnSpc>
                <a:spcPct val="100000"/>
              </a:lnSpc>
              <a:spcBef>
                <a:spcPts val="125"/>
              </a:spcBef>
            </a:pPr>
            <a:r>
              <a:rPr sz="1800" spc="-5" dirty="0">
                <a:solidFill>
                  <a:srgbClr val="F5841F"/>
                </a:solidFill>
                <a:latin typeface="Londrina Solid"/>
                <a:cs typeface="Londrina Solid"/>
              </a:rPr>
              <a:t>Key</a:t>
            </a:r>
            <a:r>
              <a:rPr sz="1800" spc="35" dirty="0">
                <a:solidFill>
                  <a:srgbClr val="F5841F"/>
                </a:solidFill>
                <a:latin typeface="Londrina Solid"/>
                <a:cs typeface="Londrina Solid"/>
              </a:rPr>
              <a:t> Insights</a:t>
            </a:r>
            <a:endParaRPr sz="1800" dirty="0">
              <a:latin typeface="Londrina Solid"/>
              <a:cs typeface="Londrina Solid"/>
            </a:endParaRPr>
          </a:p>
          <a:p>
            <a:pPr marL="249555" marR="105410" indent="-171450">
              <a:lnSpc>
                <a:spcPts val="1400"/>
              </a:lnSpc>
              <a:spcBef>
                <a:spcPts val="489"/>
              </a:spcBef>
              <a:buClr>
                <a:schemeClr val="accent3">
                  <a:lumMod val="60000"/>
                  <a:lumOff val="40000"/>
                </a:schemeClr>
              </a:buClr>
              <a:buFont typeface="Arial" panose="020B0604020202020204" pitchFamily="34" charset="0"/>
              <a:buChar char="•"/>
            </a:pPr>
            <a:r>
              <a:rPr lang="en-US" sz="1100" dirty="0">
                <a:solidFill>
                  <a:srgbClr val="231F20"/>
                </a:solidFill>
                <a:latin typeface="Droid Sans"/>
                <a:cs typeface="Droid Sans"/>
              </a:rPr>
              <a:t>We all experience trigger events every day – </a:t>
            </a:r>
            <a:br>
              <a:rPr lang="en-US" sz="1100" dirty="0">
                <a:solidFill>
                  <a:srgbClr val="231F20"/>
                </a:solidFill>
                <a:latin typeface="Droid Sans"/>
                <a:cs typeface="Droid Sans"/>
              </a:rPr>
            </a:br>
            <a:r>
              <a:rPr lang="en-US" sz="1100" dirty="0">
                <a:solidFill>
                  <a:srgbClr val="231F20"/>
                </a:solidFill>
                <a:latin typeface="Droid Sans"/>
                <a:cs typeface="Droid Sans"/>
              </a:rPr>
              <a:t>this is completely normal! They can </a:t>
            </a:r>
            <a:br>
              <a:rPr lang="en-US" sz="1100" dirty="0">
                <a:solidFill>
                  <a:srgbClr val="231F20"/>
                </a:solidFill>
                <a:latin typeface="Droid Sans"/>
                <a:cs typeface="Droid Sans"/>
              </a:rPr>
            </a:br>
            <a:r>
              <a:rPr lang="en-US" sz="1100" dirty="0">
                <a:solidFill>
                  <a:srgbClr val="231F20"/>
                </a:solidFill>
                <a:latin typeface="Droid Sans"/>
                <a:cs typeface="Droid Sans"/>
              </a:rPr>
              <a:t>happen in a split second!</a:t>
            </a:r>
          </a:p>
          <a:p>
            <a:pPr marL="249555" marR="105410" indent="-171450">
              <a:lnSpc>
                <a:spcPts val="1400"/>
              </a:lnSpc>
              <a:spcBef>
                <a:spcPts val="489"/>
              </a:spcBef>
              <a:buClr>
                <a:schemeClr val="accent3">
                  <a:lumMod val="60000"/>
                  <a:lumOff val="40000"/>
                </a:schemeClr>
              </a:buClr>
              <a:buFont typeface="Arial" panose="020B0604020202020204" pitchFamily="34" charset="0"/>
              <a:buChar char="•"/>
            </a:pPr>
            <a:r>
              <a:rPr lang="en-US" sz="1100" dirty="0">
                <a:solidFill>
                  <a:srgbClr val="231F20"/>
                </a:solidFill>
                <a:latin typeface="Droid Sans"/>
                <a:cs typeface="Droid Sans"/>
              </a:rPr>
              <a:t>Our natural Fight, Flight or Freeze reaction can kick in and we end up In the Box and not at our best. In this state we are likely to over-react and behave in an unhelpful way.</a:t>
            </a:r>
          </a:p>
          <a:p>
            <a:pPr marL="249555" marR="105410" indent="-171450">
              <a:lnSpc>
                <a:spcPts val="1400"/>
              </a:lnSpc>
              <a:spcBef>
                <a:spcPts val="489"/>
              </a:spcBef>
              <a:buClr>
                <a:schemeClr val="accent3">
                  <a:lumMod val="60000"/>
                  <a:lumOff val="40000"/>
                </a:schemeClr>
              </a:buClr>
              <a:buFont typeface="Arial" panose="020B0604020202020204" pitchFamily="34" charset="0"/>
              <a:buChar char="•"/>
            </a:pPr>
            <a:r>
              <a:rPr lang="en-US" sz="1100" dirty="0">
                <a:solidFill>
                  <a:srgbClr val="231F20"/>
                </a:solidFill>
                <a:latin typeface="Droid Sans"/>
                <a:cs typeface="Droid Sans"/>
              </a:rPr>
              <a:t>But, it is NOT actually the trigger itself that puts us In the Box. It is our own thoughts! We can tell that this is true because the same trigger event does not always lead to the same reaction!</a:t>
            </a:r>
            <a:endParaRPr sz="1100" dirty="0">
              <a:latin typeface="Droid Sans"/>
              <a:cs typeface="Droid Sans"/>
            </a:endParaRPr>
          </a:p>
        </p:txBody>
      </p:sp>
      <p:sp>
        <p:nvSpPr>
          <p:cNvPr id="49" name="Rectangle: Rounded Corners 48">
            <a:extLst>
              <a:ext uri="{FF2B5EF4-FFF2-40B4-BE49-F238E27FC236}">
                <a16:creationId xmlns:a16="http://schemas.microsoft.com/office/drawing/2014/main" id="{64EB10E5-F8AE-45B3-8626-AB5304D5D406}"/>
              </a:ext>
            </a:extLst>
          </p:cNvPr>
          <p:cNvSpPr/>
          <p:nvPr/>
        </p:nvSpPr>
        <p:spPr>
          <a:xfrm rot="21600000">
            <a:off x="513220" y="8845187"/>
            <a:ext cx="2543656" cy="1319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id="{A0A1CB4E-A6B2-4822-A1D8-65BBCB5C9B8F}"/>
              </a:ext>
            </a:extLst>
          </p:cNvPr>
          <p:cNvGrpSpPr>
            <a:grpSpLocks noChangeAspect="1"/>
          </p:cNvGrpSpPr>
          <p:nvPr/>
        </p:nvGrpSpPr>
        <p:grpSpPr>
          <a:xfrm>
            <a:off x="513220" y="3587645"/>
            <a:ext cx="2355443" cy="2012561"/>
            <a:chOff x="3316128" y="3361639"/>
            <a:chExt cx="4644656" cy="3968534"/>
          </a:xfrm>
        </p:grpSpPr>
        <p:pic>
          <p:nvPicPr>
            <p:cNvPr id="81" name="Picture 80">
              <a:extLst>
                <a:ext uri="{FF2B5EF4-FFF2-40B4-BE49-F238E27FC236}">
                  <a16:creationId xmlns:a16="http://schemas.microsoft.com/office/drawing/2014/main" id="{E02E2036-C5B2-4993-A630-97FE572C733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6128" y="3361639"/>
              <a:ext cx="4644656" cy="3968534"/>
            </a:xfrm>
            <a:prstGeom prst="rect">
              <a:avLst/>
            </a:prstGeom>
          </p:spPr>
        </p:pic>
        <p:sp>
          <p:nvSpPr>
            <p:cNvPr id="96" name="Oval 95">
              <a:extLst>
                <a:ext uri="{FF2B5EF4-FFF2-40B4-BE49-F238E27FC236}">
                  <a16:creationId xmlns:a16="http://schemas.microsoft.com/office/drawing/2014/main" id="{1F17EE15-8F3F-43AF-B503-C503A63D40D1}"/>
                </a:ext>
              </a:extLst>
            </p:cNvPr>
            <p:cNvSpPr/>
            <p:nvPr/>
          </p:nvSpPr>
          <p:spPr>
            <a:xfrm>
              <a:off x="4078164" y="5046012"/>
              <a:ext cx="308531" cy="3085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7" name="Oval 96">
              <a:extLst>
                <a:ext uri="{FF2B5EF4-FFF2-40B4-BE49-F238E27FC236}">
                  <a16:creationId xmlns:a16="http://schemas.microsoft.com/office/drawing/2014/main" id="{58504E54-6A92-464E-8FD6-A6B2A152973A}"/>
                </a:ext>
              </a:extLst>
            </p:cNvPr>
            <p:cNvSpPr/>
            <p:nvPr/>
          </p:nvSpPr>
          <p:spPr>
            <a:xfrm>
              <a:off x="3923684" y="4891533"/>
              <a:ext cx="617490" cy="6174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8" name="Oval 97">
              <a:extLst>
                <a:ext uri="{FF2B5EF4-FFF2-40B4-BE49-F238E27FC236}">
                  <a16:creationId xmlns:a16="http://schemas.microsoft.com/office/drawing/2014/main" id="{02DA0D82-181D-4A4B-913A-3E939EA95D0A}"/>
                </a:ext>
              </a:extLst>
            </p:cNvPr>
            <p:cNvSpPr/>
            <p:nvPr/>
          </p:nvSpPr>
          <p:spPr>
            <a:xfrm>
              <a:off x="3662611" y="4630460"/>
              <a:ext cx="1139636" cy="1139636"/>
            </a:xfrm>
            <a:prstGeom prst="ellipse">
              <a:avLst/>
            </a:prstGeom>
            <a:noFill/>
            <a:ln>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9" name="Oval 98">
              <a:extLst>
                <a:ext uri="{FF2B5EF4-FFF2-40B4-BE49-F238E27FC236}">
                  <a16:creationId xmlns:a16="http://schemas.microsoft.com/office/drawing/2014/main" id="{A2AFB14F-59C4-4758-A16E-40119F32D8CB}"/>
                </a:ext>
              </a:extLst>
            </p:cNvPr>
            <p:cNvSpPr/>
            <p:nvPr/>
          </p:nvSpPr>
          <p:spPr>
            <a:xfrm>
              <a:off x="3399310" y="4364425"/>
              <a:ext cx="1666238" cy="166623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56" name="object 3">
            <a:extLst>
              <a:ext uri="{FF2B5EF4-FFF2-40B4-BE49-F238E27FC236}">
                <a16:creationId xmlns:a16="http://schemas.microsoft.com/office/drawing/2014/main" id="{23D7735A-0041-4AE4-9DD6-D3568FAEA28B}"/>
              </a:ext>
            </a:extLst>
          </p:cNvPr>
          <p:cNvSpPr txBox="1">
            <a:spLocks noGrp="1"/>
          </p:cNvSpPr>
          <p:nvPr>
            <p:ph type="title"/>
          </p:nvPr>
        </p:nvSpPr>
        <p:spPr>
          <a:xfrm>
            <a:off x="503712" y="355215"/>
            <a:ext cx="6447155" cy="574040"/>
          </a:xfrm>
          <a:prstGeom prst="rect">
            <a:avLst/>
          </a:prstGeom>
        </p:spPr>
        <p:txBody>
          <a:bodyPr vert="horz" wrap="square" lIns="0" tIns="12700" rIns="0" bIns="0" rtlCol="0">
            <a:spAutoFit/>
          </a:bodyPr>
          <a:lstStyle/>
          <a:p>
            <a:pPr marL="12700">
              <a:lnSpc>
                <a:spcPct val="100000"/>
              </a:lnSpc>
              <a:spcBef>
                <a:spcPts val="100"/>
              </a:spcBef>
            </a:pPr>
            <a:r>
              <a:rPr sz="3600" b="1" spc="45" dirty="0">
                <a:solidFill>
                  <a:srgbClr val="231F20"/>
                </a:solidFill>
                <a:latin typeface="Londrina Solid Black"/>
                <a:cs typeface="Londrina Solid Black"/>
              </a:rPr>
              <a:t>The </a:t>
            </a:r>
            <a:r>
              <a:rPr sz="3600" b="1" spc="55" dirty="0">
                <a:solidFill>
                  <a:srgbClr val="231F20"/>
                </a:solidFill>
                <a:latin typeface="Londrina Solid Black"/>
                <a:cs typeface="Londrina Solid Black"/>
              </a:rPr>
              <a:t>fight, flight </a:t>
            </a:r>
            <a:r>
              <a:rPr sz="3600" b="1" spc="35" dirty="0">
                <a:solidFill>
                  <a:srgbClr val="231F20"/>
                </a:solidFill>
                <a:latin typeface="Londrina Solid Black"/>
                <a:cs typeface="Londrina Solid Black"/>
              </a:rPr>
              <a:t>or </a:t>
            </a:r>
            <a:r>
              <a:rPr sz="3600" b="1" spc="55" dirty="0">
                <a:solidFill>
                  <a:srgbClr val="231F20"/>
                </a:solidFill>
                <a:latin typeface="Londrina Solid Black"/>
                <a:cs typeface="Londrina Solid Black"/>
              </a:rPr>
              <a:t>freeze</a:t>
            </a:r>
            <a:r>
              <a:rPr sz="3600" b="1" spc="305" dirty="0">
                <a:solidFill>
                  <a:srgbClr val="231F20"/>
                </a:solidFill>
                <a:latin typeface="Londrina Solid Black"/>
                <a:cs typeface="Londrina Solid Black"/>
              </a:rPr>
              <a:t> </a:t>
            </a:r>
            <a:r>
              <a:rPr sz="3600" b="1" spc="70" dirty="0">
                <a:solidFill>
                  <a:srgbClr val="231F20"/>
                </a:solidFill>
                <a:latin typeface="Londrina Solid Black"/>
                <a:cs typeface="Londrina Solid Black"/>
              </a:rPr>
              <a:t>response</a:t>
            </a:r>
            <a:endParaRPr sz="3600" dirty="0">
              <a:latin typeface="Londrina Solid Black"/>
              <a:cs typeface="Londrina Solid Black"/>
            </a:endParaRPr>
          </a:p>
        </p:txBody>
      </p:sp>
      <p:sp>
        <p:nvSpPr>
          <p:cNvPr id="57" name="object 4">
            <a:extLst>
              <a:ext uri="{FF2B5EF4-FFF2-40B4-BE49-F238E27FC236}">
                <a16:creationId xmlns:a16="http://schemas.microsoft.com/office/drawing/2014/main" id="{40615A0B-38C5-425D-B868-EF90B6DE9EDA}"/>
              </a:ext>
            </a:extLst>
          </p:cNvPr>
          <p:cNvSpPr txBox="1"/>
          <p:nvPr/>
        </p:nvSpPr>
        <p:spPr>
          <a:xfrm>
            <a:off x="515771" y="1003625"/>
            <a:ext cx="6540666" cy="1092985"/>
          </a:xfrm>
          <a:prstGeom prst="rect">
            <a:avLst/>
          </a:prstGeom>
          <a:solidFill>
            <a:srgbClr val="D9FBE7"/>
          </a:solidFill>
        </p:spPr>
        <p:txBody>
          <a:bodyPr vert="horz" wrap="square" lIns="0" tIns="0" rIns="0" bIns="0" rtlCol="0" anchor="ctr" anchorCtr="0">
            <a:noAutofit/>
          </a:bodyPr>
          <a:lstStyle/>
          <a:p>
            <a:pPr marL="71755" marR="153670">
              <a:lnSpc>
                <a:spcPts val="1400"/>
              </a:lnSpc>
              <a:spcBef>
                <a:spcPts val="365"/>
              </a:spcBef>
            </a:pPr>
            <a:r>
              <a:rPr sz="1100" dirty="0">
                <a:solidFill>
                  <a:srgbClr val="231F20"/>
                </a:solidFill>
                <a:latin typeface="Droid Sans"/>
                <a:cs typeface="Droid Sans"/>
              </a:rPr>
              <a:t>What happens </a:t>
            </a:r>
            <a:r>
              <a:rPr sz="1100" spc="-5" dirty="0">
                <a:solidFill>
                  <a:srgbClr val="231F20"/>
                </a:solidFill>
                <a:latin typeface="Droid Sans"/>
                <a:cs typeface="Droid Sans"/>
              </a:rPr>
              <a:t>when we </a:t>
            </a:r>
            <a:r>
              <a:rPr sz="1100" dirty="0">
                <a:solidFill>
                  <a:srgbClr val="231F20"/>
                </a:solidFill>
                <a:latin typeface="Droid Sans"/>
                <a:cs typeface="Droid Sans"/>
              </a:rPr>
              <a:t>react to a </a:t>
            </a:r>
            <a:r>
              <a:rPr sz="1100" spc="-5" dirty="0">
                <a:solidFill>
                  <a:srgbClr val="231F20"/>
                </a:solidFill>
                <a:latin typeface="Droid Sans"/>
                <a:cs typeface="Droid Sans"/>
              </a:rPr>
              <a:t>trigger? This </a:t>
            </a:r>
            <a:r>
              <a:rPr sz="1100" dirty="0">
                <a:solidFill>
                  <a:srgbClr val="231F20"/>
                </a:solidFill>
                <a:latin typeface="Droid Sans"/>
                <a:cs typeface="Droid Sans"/>
              </a:rPr>
              <a:t>is </a:t>
            </a:r>
            <a:r>
              <a:rPr sz="1100" spc="-5" dirty="0">
                <a:solidFill>
                  <a:srgbClr val="231F20"/>
                </a:solidFill>
                <a:latin typeface="Droid Sans"/>
                <a:cs typeface="Droid Sans"/>
              </a:rPr>
              <a:t>well illustrated </a:t>
            </a:r>
            <a:r>
              <a:rPr sz="1100" dirty="0">
                <a:solidFill>
                  <a:srgbClr val="231F20"/>
                </a:solidFill>
                <a:latin typeface="Droid Sans"/>
                <a:cs typeface="Droid Sans"/>
              </a:rPr>
              <a:t>by </a:t>
            </a:r>
            <a:r>
              <a:rPr sz="1100" spc="-5" dirty="0">
                <a:solidFill>
                  <a:srgbClr val="231F20"/>
                </a:solidFill>
                <a:latin typeface="Droid Sans"/>
                <a:cs typeface="Droid Sans"/>
              </a:rPr>
              <a:t>our natural </a:t>
            </a:r>
            <a:r>
              <a:rPr sz="1100" b="1" dirty="0">
                <a:solidFill>
                  <a:srgbClr val="231F20"/>
                </a:solidFill>
                <a:latin typeface="Droid Sans"/>
                <a:cs typeface="Droid Sans"/>
              </a:rPr>
              <a:t>Fight, Flight  </a:t>
            </a:r>
            <a:r>
              <a:rPr sz="1100" b="1" spc="-5" dirty="0">
                <a:solidFill>
                  <a:srgbClr val="231F20"/>
                </a:solidFill>
                <a:latin typeface="Droid Sans"/>
                <a:cs typeface="Droid Sans"/>
              </a:rPr>
              <a:t>or </a:t>
            </a:r>
            <a:r>
              <a:rPr sz="1100" b="1" dirty="0">
                <a:solidFill>
                  <a:srgbClr val="231F20"/>
                </a:solidFill>
                <a:latin typeface="Droid Sans"/>
                <a:cs typeface="Droid Sans"/>
              </a:rPr>
              <a:t>Freeze </a:t>
            </a:r>
            <a:r>
              <a:rPr sz="1100" b="1" spc="-5" dirty="0">
                <a:solidFill>
                  <a:srgbClr val="231F20"/>
                </a:solidFill>
                <a:latin typeface="Droid Sans"/>
                <a:cs typeface="Droid Sans"/>
              </a:rPr>
              <a:t>Response</a:t>
            </a:r>
            <a:r>
              <a:rPr sz="1100" spc="-5" dirty="0">
                <a:solidFill>
                  <a:srgbClr val="231F20"/>
                </a:solidFill>
                <a:latin typeface="Droid Sans"/>
                <a:cs typeface="Droid Sans"/>
              </a:rPr>
              <a:t>. This </a:t>
            </a:r>
            <a:r>
              <a:rPr sz="1100" dirty="0">
                <a:solidFill>
                  <a:srgbClr val="231F20"/>
                </a:solidFill>
                <a:latin typeface="Droid Sans"/>
                <a:cs typeface="Droid Sans"/>
              </a:rPr>
              <a:t>is thought to be a response that </a:t>
            </a:r>
            <a:r>
              <a:rPr sz="1100" spc="-5" dirty="0">
                <a:solidFill>
                  <a:srgbClr val="231F20"/>
                </a:solidFill>
                <a:latin typeface="Droid Sans"/>
                <a:cs typeface="Droid Sans"/>
              </a:rPr>
              <a:t>evolved </a:t>
            </a:r>
            <a:r>
              <a:rPr sz="1100" dirty="0">
                <a:solidFill>
                  <a:srgbClr val="231F20"/>
                </a:solidFill>
                <a:latin typeface="Droid Sans"/>
                <a:cs typeface="Droid Sans"/>
              </a:rPr>
              <a:t>to protect </a:t>
            </a:r>
            <a:r>
              <a:rPr sz="1100" spc="-5" dirty="0">
                <a:solidFill>
                  <a:srgbClr val="231F20"/>
                </a:solidFill>
                <a:latin typeface="Droid Sans"/>
                <a:cs typeface="Droid Sans"/>
              </a:rPr>
              <a:t>our </a:t>
            </a:r>
            <a:r>
              <a:rPr sz="1100">
                <a:solidFill>
                  <a:srgbClr val="231F20"/>
                </a:solidFill>
                <a:latin typeface="Droid Sans"/>
                <a:cs typeface="Droid Sans"/>
              </a:rPr>
              <a:t>ancestors </a:t>
            </a:r>
            <a:r>
              <a:rPr sz="1100" spc="-5">
                <a:solidFill>
                  <a:srgbClr val="231F20"/>
                </a:solidFill>
                <a:latin typeface="Droid Sans"/>
                <a:cs typeface="Droid Sans"/>
              </a:rPr>
              <a:t>from </a:t>
            </a:r>
            <a:r>
              <a:rPr sz="1100" dirty="0">
                <a:solidFill>
                  <a:srgbClr val="231F20"/>
                </a:solidFill>
                <a:latin typeface="Droid Sans"/>
                <a:cs typeface="Droid Sans"/>
              </a:rPr>
              <a:t>danger. </a:t>
            </a:r>
            <a:r>
              <a:rPr sz="1100" spc="-5" dirty="0">
                <a:solidFill>
                  <a:srgbClr val="231F20"/>
                </a:solidFill>
                <a:latin typeface="Droid Sans"/>
                <a:cs typeface="Droid Sans"/>
              </a:rPr>
              <a:t>However, </a:t>
            </a:r>
            <a:r>
              <a:rPr sz="1100" dirty="0">
                <a:solidFill>
                  <a:srgbClr val="231F20"/>
                </a:solidFill>
                <a:latin typeface="Droid Sans"/>
                <a:cs typeface="Droid Sans"/>
              </a:rPr>
              <a:t>there are many times today </a:t>
            </a:r>
            <a:r>
              <a:rPr sz="1100" spc="-5" dirty="0">
                <a:solidFill>
                  <a:srgbClr val="231F20"/>
                </a:solidFill>
                <a:latin typeface="Droid Sans"/>
                <a:cs typeface="Droid Sans"/>
              </a:rPr>
              <a:t>when our </a:t>
            </a:r>
            <a:r>
              <a:rPr sz="1100" dirty="0">
                <a:solidFill>
                  <a:srgbClr val="231F20"/>
                </a:solidFill>
                <a:latin typeface="Droid Sans"/>
                <a:cs typeface="Droid Sans"/>
              </a:rPr>
              <a:t>bodies </a:t>
            </a:r>
            <a:r>
              <a:rPr sz="1100" spc="-5" dirty="0">
                <a:solidFill>
                  <a:srgbClr val="231F20"/>
                </a:solidFill>
                <a:latin typeface="Droid Sans"/>
                <a:cs typeface="Droid Sans"/>
              </a:rPr>
              <a:t>over-react </a:t>
            </a:r>
            <a:r>
              <a:rPr sz="1100" dirty="0">
                <a:solidFill>
                  <a:srgbClr val="231F20"/>
                </a:solidFill>
                <a:latin typeface="Droid Sans"/>
                <a:cs typeface="Droid Sans"/>
              </a:rPr>
              <a:t>and </a:t>
            </a:r>
            <a:r>
              <a:rPr sz="1100" spc="-5" dirty="0">
                <a:solidFill>
                  <a:srgbClr val="231F20"/>
                </a:solidFill>
                <a:latin typeface="Droid Sans"/>
                <a:cs typeface="Droid Sans"/>
              </a:rPr>
              <a:t>exhibit  </a:t>
            </a:r>
            <a:r>
              <a:rPr sz="1100" dirty="0">
                <a:solidFill>
                  <a:srgbClr val="231F20"/>
                </a:solidFill>
                <a:latin typeface="Droid Sans"/>
                <a:cs typeface="Droid Sans"/>
              </a:rPr>
              <a:t>the </a:t>
            </a:r>
            <a:r>
              <a:rPr sz="1100" spc="-5" dirty="0">
                <a:solidFill>
                  <a:srgbClr val="231F20"/>
                </a:solidFill>
                <a:latin typeface="Droid Sans"/>
                <a:cs typeface="Droid Sans"/>
              </a:rPr>
              <a:t>Fight, Flight or Freeze </a:t>
            </a:r>
            <a:r>
              <a:rPr sz="1100" dirty="0">
                <a:solidFill>
                  <a:srgbClr val="231F20"/>
                </a:solidFill>
                <a:latin typeface="Droid Sans"/>
                <a:cs typeface="Droid Sans"/>
              </a:rPr>
              <a:t>Response in </a:t>
            </a:r>
            <a:r>
              <a:rPr sz="1100" spc="-5" dirty="0">
                <a:solidFill>
                  <a:srgbClr val="231F20"/>
                </a:solidFill>
                <a:latin typeface="Droid Sans"/>
                <a:cs typeface="Droid Sans"/>
              </a:rPr>
              <a:t>situations </a:t>
            </a:r>
            <a:r>
              <a:rPr sz="1100" dirty="0">
                <a:solidFill>
                  <a:srgbClr val="231F20"/>
                </a:solidFill>
                <a:latin typeface="Droid Sans"/>
                <a:cs typeface="Droid Sans"/>
              </a:rPr>
              <a:t>that are not life-threatening, </a:t>
            </a:r>
            <a:r>
              <a:rPr sz="1100" spc="-5" dirty="0">
                <a:solidFill>
                  <a:srgbClr val="231F20"/>
                </a:solidFill>
                <a:latin typeface="Droid Sans"/>
                <a:cs typeface="Droid Sans"/>
              </a:rPr>
              <a:t>such </a:t>
            </a:r>
            <a:r>
              <a:rPr sz="1100" dirty="0">
                <a:solidFill>
                  <a:srgbClr val="231F20"/>
                </a:solidFill>
                <a:latin typeface="Droid Sans"/>
                <a:cs typeface="Droid Sans"/>
              </a:rPr>
              <a:t>as being </a:t>
            </a:r>
            <a:r>
              <a:rPr lang="en-US" sz="1100" dirty="0">
                <a:solidFill>
                  <a:srgbClr val="231F20"/>
                </a:solidFill>
                <a:latin typeface="Droid Sans"/>
                <a:cs typeface="Droid Sans"/>
              </a:rPr>
              <a:t>stuck </a:t>
            </a:r>
            <a:r>
              <a:rPr sz="1100" dirty="0">
                <a:solidFill>
                  <a:srgbClr val="231F20"/>
                </a:solidFill>
                <a:latin typeface="Droid Sans"/>
                <a:cs typeface="Droid Sans"/>
              </a:rPr>
              <a:t>in a </a:t>
            </a:r>
            <a:r>
              <a:rPr sz="1100" spc="-5" dirty="0">
                <a:solidFill>
                  <a:srgbClr val="231F20"/>
                </a:solidFill>
                <a:latin typeface="Droid Sans"/>
                <a:cs typeface="Droid Sans"/>
              </a:rPr>
              <a:t>traffic </a:t>
            </a:r>
            <a:r>
              <a:rPr sz="1100" dirty="0">
                <a:solidFill>
                  <a:srgbClr val="231F20"/>
                </a:solidFill>
                <a:latin typeface="Droid Sans"/>
                <a:cs typeface="Droid Sans"/>
              </a:rPr>
              <a:t>jam, </a:t>
            </a:r>
            <a:r>
              <a:rPr sz="1100" spc="-5" dirty="0">
                <a:solidFill>
                  <a:srgbClr val="231F20"/>
                </a:solidFill>
                <a:latin typeface="Droid Sans"/>
                <a:cs typeface="Droid Sans"/>
              </a:rPr>
              <a:t>worrying </a:t>
            </a:r>
            <a:r>
              <a:rPr sz="1100" dirty="0">
                <a:solidFill>
                  <a:srgbClr val="231F20"/>
                </a:solidFill>
                <a:latin typeface="Droid Sans"/>
                <a:cs typeface="Droid Sans"/>
              </a:rPr>
              <a:t>about an </a:t>
            </a:r>
            <a:r>
              <a:rPr sz="1100" spc="-5" dirty="0">
                <a:solidFill>
                  <a:srgbClr val="231F20"/>
                </a:solidFill>
                <a:latin typeface="Droid Sans"/>
                <a:cs typeface="Droid Sans"/>
              </a:rPr>
              <a:t>exam, or </a:t>
            </a:r>
            <a:r>
              <a:rPr sz="1100" dirty="0">
                <a:solidFill>
                  <a:srgbClr val="231F20"/>
                </a:solidFill>
                <a:latin typeface="Droid Sans"/>
                <a:cs typeface="Droid Sans"/>
              </a:rPr>
              <a:t>having a disagreement </a:t>
            </a:r>
            <a:r>
              <a:rPr sz="1100" spc="-5" dirty="0">
                <a:solidFill>
                  <a:srgbClr val="231F20"/>
                </a:solidFill>
                <a:latin typeface="Droid Sans"/>
                <a:cs typeface="Droid Sans"/>
              </a:rPr>
              <a:t>with </a:t>
            </a:r>
            <a:r>
              <a:rPr sz="1100" dirty="0">
                <a:solidFill>
                  <a:srgbClr val="231F20"/>
                </a:solidFill>
                <a:latin typeface="Droid Sans"/>
                <a:cs typeface="Droid Sans"/>
              </a:rPr>
              <a:t>a</a:t>
            </a:r>
            <a:r>
              <a:rPr sz="1100" spc="-5" dirty="0">
                <a:solidFill>
                  <a:srgbClr val="231F20"/>
                </a:solidFill>
                <a:latin typeface="Droid Sans"/>
                <a:cs typeface="Droid Sans"/>
              </a:rPr>
              <a:t> friend.</a:t>
            </a:r>
            <a:endParaRPr sz="1100" dirty="0">
              <a:latin typeface="Droid Sans"/>
              <a:cs typeface="Droid Sans"/>
            </a:endParaRPr>
          </a:p>
        </p:txBody>
      </p:sp>
      <p:sp>
        <p:nvSpPr>
          <p:cNvPr id="68" name="object 15">
            <a:extLst>
              <a:ext uri="{FF2B5EF4-FFF2-40B4-BE49-F238E27FC236}">
                <a16:creationId xmlns:a16="http://schemas.microsoft.com/office/drawing/2014/main" id="{A0305ED0-0C43-448D-8820-F923F5B54FC2}"/>
              </a:ext>
            </a:extLst>
          </p:cNvPr>
          <p:cNvSpPr/>
          <p:nvPr/>
        </p:nvSpPr>
        <p:spPr>
          <a:xfrm rot="420000">
            <a:off x="1249247" y="3040723"/>
            <a:ext cx="707059" cy="682307"/>
          </a:xfrm>
          <a:prstGeom prst="rect">
            <a:avLst/>
          </a:prstGeom>
          <a:blipFill>
            <a:blip r:embed="rId3" cstate="print"/>
            <a:stretch>
              <a:fillRect/>
            </a:stretch>
          </a:blipFill>
        </p:spPr>
        <p:txBody>
          <a:bodyPr wrap="square" lIns="0" tIns="0" rIns="0" bIns="0" rtlCol="0"/>
          <a:lstStyle/>
          <a:p>
            <a:endParaRPr/>
          </a:p>
        </p:txBody>
      </p:sp>
      <p:sp>
        <p:nvSpPr>
          <p:cNvPr id="71" name="object 22">
            <a:extLst>
              <a:ext uri="{FF2B5EF4-FFF2-40B4-BE49-F238E27FC236}">
                <a16:creationId xmlns:a16="http://schemas.microsoft.com/office/drawing/2014/main" id="{308ED8BC-7B78-4678-8BF2-570DFF21CC27}"/>
              </a:ext>
            </a:extLst>
          </p:cNvPr>
          <p:cNvSpPr txBox="1"/>
          <p:nvPr/>
        </p:nvSpPr>
        <p:spPr>
          <a:xfrm>
            <a:off x="428149" y="2883698"/>
            <a:ext cx="6991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Droid Sans"/>
                <a:cs typeface="Droid Sans"/>
              </a:rPr>
              <a:t>Amygdala</a:t>
            </a:r>
            <a:endParaRPr sz="1200" dirty="0">
              <a:latin typeface="Droid Sans"/>
              <a:cs typeface="Droid Sans"/>
            </a:endParaRPr>
          </a:p>
        </p:txBody>
      </p:sp>
      <p:sp>
        <p:nvSpPr>
          <p:cNvPr id="72" name="object 23">
            <a:extLst>
              <a:ext uri="{FF2B5EF4-FFF2-40B4-BE49-F238E27FC236}">
                <a16:creationId xmlns:a16="http://schemas.microsoft.com/office/drawing/2014/main" id="{F713E3CB-0591-4C43-892E-98E2DE7EB40E}"/>
              </a:ext>
            </a:extLst>
          </p:cNvPr>
          <p:cNvSpPr txBox="1"/>
          <p:nvPr/>
        </p:nvSpPr>
        <p:spPr>
          <a:xfrm>
            <a:off x="2340596" y="2976133"/>
            <a:ext cx="716280" cy="386080"/>
          </a:xfrm>
          <a:prstGeom prst="rect">
            <a:avLst/>
          </a:prstGeom>
        </p:spPr>
        <p:txBody>
          <a:bodyPr vert="horz" wrap="square" lIns="0" tIns="22860" rIns="0" bIns="0" rtlCol="0">
            <a:spAutoFit/>
          </a:bodyPr>
          <a:lstStyle/>
          <a:p>
            <a:pPr marL="12700" marR="5080">
              <a:lnSpc>
                <a:spcPts val="1400"/>
              </a:lnSpc>
              <a:spcBef>
                <a:spcPts val="180"/>
              </a:spcBef>
            </a:pPr>
            <a:r>
              <a:rPr sz="1200" spc="-5" dirty="0">
                <a:solidFill>
                  <a:srgbClr val="231F20"/>
                </a:solidFill>
                <a:latin typeface="Droid Sans"/>
                <a:cs typeface="Droid Sans"/>
              </a:rPr>
              <a:t>Prefrontal  </a:t>
            </a:r>
            <a:r>
              <a:rPr sz="1200" dirty="0">
                <a:solidFill>
                  <a:srgbClr val="231F20"/>
                </a:solidFill>
                <a:latin typeface="Droid Sans"/>
                <a:cs typeface="Droid Sans"/>
              </a:rPr>
              <a:t>cortex</a:t>
            </a:r>
            <a:endParaRPr sz="1200" dirty="0">
              <a:latin typeface="Droid Sans"/>
              <a:cs typeface="Droid Sans"/>
            </a:endParaRPr>
          </a:p>
        </p:txBody>
      </p:sp>
      <p:sp>
        <p:nvSpPr>
          <p:cNvPr id="75" name="object 26">
            <a:extLst>
              <a:ext uri="{FF2B5EF4-FFF2-40B4-BE49-F238E27FC236}">
                <a16:creationId xmlns:a16="http://schemas.microsoft.com/office/drawing/2014/main" id="{22E55B3B-7910-4133-9A41-BDEF0BBDE208}"/>
              </a:ext>
            </a:extLst>
          </p:cNvPr>
          <p:cNvSpPr/>
          <p:nvPr/>
        </p:nvSpPr>
        <p:spPr>
          <a:xfrm>
            <a:off x="2482836" y="3273399"/>
            <a:ext cx="126745" cy="588299"/>
          </a:xfrm>
          <a:custGeom>
            <a:avLst/>
            <a:gdLst/>
            <a:ahLst/>
            <a:cxnLst/>
            <a:rect l="l" t="t" r="r" b="b"/>
            <a:pathLst>
              <a:path w="431800" h="496570">
                <a:moveTo>
                  <a:pt x="0" y="496049"/>
                </a:moveTo>
                <a:lnTo>
                  <a:pt x="431393" y="0"/>
                </a:lnTo>
              </a:path>
            </a:pathLst>
          </a:custGeom>
          <a:ln w="25399">
            <a:solidFill>
              <a:srgbClr val="EE2A59"/>
            </a:solidFill>
          </a:ln>
        </p:spPr>
        <p:txBody>
          <a:bodyPr wrap="square" lIns="0" tIns="0" rIns="0" bIns="0" rtlCol="0"/>
          <a:lstStyle/>
          <a:p>
            <a:endParaRPr/>
          </a:p>
        </p:txBody>
      </p:sp>
      <p:sp>
        <p:nvSpPr>
          <p:cNvPr id="76" name="object 27">
            <a:extLst>
              <a:ext uri="{FF2B5EF4-FFF2-40B4-BE49-F238E27FC236}">
                <a16:creationId xmlns:a16="http://schemas.microsoft.com/office/drawing/2014/main" id="{EFC639AD-631D-4354-B2D7-A6FC08407C78}"/>
              </a:ext>
            </a:extLst>
          </p:cNvPr>
          <p:cNvSpPr/>
          <p:nvPr/>
        </p:nvSpPr>
        <p:spPr>
          <a:xfrm rot="-1620000">
            <a:off x="2419463" y="3792565"/>
            <a:ext cx="126745" cy="135267"/>
          </a:xfrm>
          <a:prstGeom prst="rect">
            <a:avLst/>
          </a:prstGeom>
          <a:blipFill>
            <a:blip r:embed="rId4" cstate="print"/>
            <a:stretch>
              <a:fillRect/>
            </a:stretch>
          </a:blipFill>
        </p:spPr>
        <p:txBody>
          <a:bodyPr wrap="square" lIns="0" tIns="0" rIns="0" bIns="0" rtlCol="0"/>
          <a:lstStyle/>
          <a:p>
            <a:endParaRPr/>
          </a:p>
        </p:txBody>
      </p:sp>
      <p:grpSp>
        <p:nvGrpSpPr>
          <p:cNvPr id="133" name="Group 132">
            <a:extLst>
              <a:ext uri="{FF2B5EF4-FFF2-40B4-BE49-F238E27FC236}">
                <a16:creationId xmlns:a16="http://schemas.microsoft.com/office/drawing/2014/main" id="{F8D7602C-B1B7-47BC-AE8C-C1CA05C457A0}"/>
              </a:ext>
            </a:extLst>
          </p:cNvPr>
          <p:cNvGrpSpPr/>
          <p:nvPr/>
        </p:nvGrpSpPr>
        <p:grpSpPr>
          <a:xfrm>
            <a:off x="735027" y="5802348"/>
            <a:ext cx="1512000" cy="548762"/>
            <a:chOff x="1314481" y="5885847"/>
            <a:chExt cx="1512000" cy="548762"/>
          </a:xfrm>
        </p:grpSpPr>
        <p:sp>
          <p:nvSpPr>
            <p:cNvPr id="107" name="Rectangle 106">
              <a:extLst>
                <a:ext uri="{FF2B5EF4-FFF2-40B4-BE49-F238E27FC236}">
                  <a16:creationId xmlns:a16="http://schemas.microsoft.com/office/drawing/2014/main" id="{4BDBC91C-497B-47E2-A443-8B9F994F82EF}"/>
                </a:ext>
              </a:extLst>
            </p:cNvPr>
            <p:cNvSpPr/>
            <p:nvPr/>
          </p:nvSpPr>
          <p:spPr>
            <a:xfrm>
              <a:off x="1314481" y="5885847"/>
              <a:ext cx="1512000" cy="504000"/>
            </a:xfrm>
            <a:prstGeom prst="rect">
              <a:avLst/>
            </a:prstGeom>
            <a:solidFill>
              <a:srgbClr val="D5EEF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lvl="0" algn="ctr"/>
              <a:r>
                <a:rPr lang="en-GB" dirty="0">
                  <a:solidFill>
                    <a:schemeClr val="tx1"/>
                  </a:solidFill>
                  <a:latin typeface="Droid Sans" panose="020B0606030804020204" pitchFamily="34" charset="0"/>
                  <a:ea typeface="Droid Sans" panose="020B0606030804020204" pitchFamily="34" charset="0"/>
                  <a:cs typeface="Droid Sans" panose="020B0606030804020204" pitchFamily="34" charset="0"/>
                </a:rPr>
                <a:t>Thoughts</a:t>
              </a:r>
            </a:p>
          </p:txBody>
        </p:sp>
        <p:sp>
          <p:nvSpPr>
            <p:cNvPr id="108" name="Rectangle 107">
              <a:extLst>
                <a:ext uri="{FF2B5EF4-FFF2-40B4-BE49-F238E27FC236}">
                  <a16:creationId xmlns:a16="http://schemas.microsoft.com/office/drawing/2014/main" id="{02169C10-95D2-48BD-90CA-6AF815261FBE}"/>
                </a:ext>
              </a:extLst>
            </p:cNvPr>
            <p:cNvSpPr/>
            <p:nvPr/>
          </p:nvSpPr>
          <p:spPr>
            <a:xfrm>
              <a:off x="1314481" y="6362609"/>
              <a:ext cx="151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dirty="0">
                <a:latin typeface="Droid Sans" panose="020B0606030804020204" pitchFamily="34" charset="0"/>
                <a:ea typeface="Droid Sans" panose="020B0606030804020204" pitchFamily="34" charset="0"/>
                <a:cs typeface="Droid Sans" panose="020B0606030804020204" pitchFamily="34" charset="0"/>
              </a:endParaRPr>
            </a:p>
          </p:txBody>
        </p:sp>
      </p:grpSp>
      <p:grpSp>
        <p:nvGrpSpPr>
          <p:cNvPr id="132" name="Group 131">
            <a:extLst>
              <a:ext uri="{FF2B5EF4-FFF2-40B4-BE49-F238E27FC236}">
                <a16:creationId xmlns:a16="http://schemas.microsoft.com/office/drawing/2014/main" id="{973C79B5-00FF-4316-B062-859255BF3707}"/>
              </a:ext>
            </a:extLst>
          </p:cNvPr>
          <p:cNvGrpSpPr/>
          <p:nvPr/>
        </p:nvGrpSpPr>
        <p:grpSpPr>
          <a:xfrm>
            <a:off x="735027" y="6586383"/>
            <a:ext cx="1512000" cy="538533"/>
            <a:chOff x="1314481" y="6519295"/>
            <a:chExt cx="1512000" cy="538533"/>
          </a:xfrm>
        </p:grpSpPr>
        <p:sp>
          <p:nvSpPr>
            <p:cNvPr id="109" name="Rectangle 108">
              <a:extLst>
                <a:ext uri="{FF2B5EF4-FFF2-40B4-BE49-F238E27FC236}">
                  <a16:creationId xmlns:a16="http://schemas.microsoft.com/office/drawing/2014/main" id="{1FA61C39-23AB-4296-A7DC-7DADE6D26A81}"/>
                </a:ext>
              </a:extLst>
            </p:cNvPr>
            <p:cNvSpPr/>
            <p:nvPr/>
          </p:nvSpPr>
          <p:spPr>
            <a:xfrm>
              <a:off x="1314481" y="6519295"/>
              <a:ext cx="1512000" cy="466533"/>
            </a:xfrm>
            <a:prstGeom prst="rect">
              <a:avLst/>
            </a:prstGeom>
            <a:solidFill>
              <a:srgbClr val="F0D3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lvl="0" algn="ctr"/>
              <a:r>
                <a:rPr lang="en-GB" dirty="0">
                  <a:solidFill>
                    <a:schemeClr val="tx1"/>
                  </a:solidFill>
                  <a:latin typeface="Droid Sans" panose="020B0606030804020204" pitchFamily="34" charset="0"/>
                  <a:ea typeface="Droid Sans" panose="020B0606030804020204" pitchFamily="34" charset="0"/>
                  <a:cs typeface="Droid Sans" panose="020B0606030804020204" pitchFamily="34" charset="0"/>
                </a:rPr>
                <a:t>Feelings</a:t>
              </a:r>
            </a:p>
          </p:txBody>
        </p:sp>
        <p:sp>
          <p:nvSpPr>
            <p:cNvPr id="110" name="Rectangle 109">
              <a:extLst>
                <a:ext uri="{FF2B5EF4-FFF2-40B4-BE49-F238E27FC236}">
                  <a16:creationId xmlns:a16="http://schemas.microsoft.com/office/drawing/2014/main" id="{354B24C0-62D0-4C89-957E-0E42FFA71CB6}"/>
                </a:ext>
              </a:extLst>
            </p:cNvPr>
            <p:cNvSpPr/>
            <p:nvPr/>
          </p:nvSpPr>
          <p:spPr>
            <a:xfrm>
              <a:off x="1314481" y="6985828"/>
              <a:ext cx="151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a:latin typeface="Droid Sans" panose="020B0606030804020204" pitchFamily="34" charset="0"/>
                <a:ea typeface="Droid Sans" panose="020B0606030804020204" pitchFamily="34" charset="0"/>
                <a:cs typeface="Droid Sans" panose="020B0606030804020204" pitchFamily="34" charset="0"/>
              </a:endParaRPr>
            </a:p>
          </p:txBody>
        </p:sp>
      </p:grpSp>
      <p:grpSp>
        <p:nvGrpSpPr>
          <p:cNvPr id="131" name="Group 130">
            <a:extLst>
              <a:ext uri="{FF2B5EF4-FFF2-40B4-BE49-F238E27FC236}">
                <a16:creationId xmlns:a16="http://schemas.microsoft.com/office/drawing/2014/main" id="{F909D4EC-1A35-4DBE-AB7D-45CE7562C1E3}"/>
              </a:ext>
            </a:extLst>
          </p:cNvPr>
          <p:cNvGrpSpPr/>
          <p:nvPr/>
        </p:nvGrpSpPr>
        <p:grpSpPr>
          <a:xfrm>
            <a:off x="735027" y="7360189"/>
            <a:ext cx="1512000" cy="575597"/>
            <a:chOff x="1314481" y="7244192"/>
            <a:chExt cx="1512000" cy="575597"/>
          </a:xfrm>
        </p:grpSpPr>
        <p:sp>
          <p:nvSpPr>
            <p:cNvPr id="111" name="Rectangle 110">
              <a:extLst>
                <a:ext uri="{FF2B5EF4-FFF2-40B4-BE49-F238E27FC236}">
                  <a16:creationId xmlns:a16="http://schemas.microsoft.com/office/drawing/2014/main" id="{9F1A70BA-13A1-42CC-B92F-7FD4A2732B2E}"/>
                </a:ext>
              </a:extLst>
            </p:cNvPr>
            <p:cNvSpPr/>
            <p:nvPr/>
          </p:nvSpPr>
          <p:spPr>
            <a:xfrm>
              <a:off x="1314481" y="7244192"/>
              <a:ext cx="1512000" cy="502378"/>
            </a:xfrm>
            <a:prstGeom prst="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4000" rtlCol="0" anchor="ctr" anchorCtr="0"/>
            <a:lstStyle/>
            <a:p>
              <a:pPr lvl="0" algn="ctr"/>
              <a:r>
                <a:rPr lang="en-GB" dirty="0">
                  <a:solidFill>
                    <a:schemeClr val="tx1"/>
                  </a:solidFill>
                  <a:latin typeface="Droid Sans" panose="020B0606030804020204" pitchFamily="34" charset="0"/>
                  <a:ea typeface="Droid Sans" panose="020B0606030804020204" pitchFamily="34" charset="0"/>
                  <a:cs typeface="Droid Sans" panose="020B0606030804020204" pitchFamily="34" charset="0"/>
                </a:rPr>
                <a:t>Behaviour</a:t>
              </a:r>
            </a:p>
          </p:txBody>
        </p:sp>
        <p:sp>
          <p:nvSpPr>
            <p:cNvPr id="112" name="Rectangle 111">
              <a:extLst>
                <a:ext uri="{FF2B5EF4-FFF2-40B4-BE49-F238E27FC236}">
                  <a16:creationId xmlns:a16="http://schemas.microsoft.com/office/drawing/2014/main" id="{585DC221-9E78-4686-AB0D-B8BD1A5F0C1A}"/>
                </a:ext>
              </a:extLst>
            </p:cNvPr>
            <p:cNvSpPr/>
            <p:nvPr/>
          </p:nvSpPr>
          <p:spPr>
            <a:xfrm>
              <a:off x="1314481" y="7747789"/>
              <a:ext cx="151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a:latin typeface="Droid Sans" panose="020B0606030804020204" pitchFamily="34" charset="0"/>
                <a:ea typeface="Droid Sans" panose="020B0606030804020204" pitchFamily="34" charset="0"/>
                <a:cs typeface="Droid Sans" panose="020B0606030804020204" pitchFamily="34" charset="0"/>
              </a:endParaRPr>
            </a:p>
          </p:txBody>
        </p:sp>
      </p:grpSp>
      <p:grpSp>
        <p:nvGrpSpPr>
          <p:cNvPr id="130" name="Group 129">
            <a:extLst>
              <a:ext uri="{FF2B5EF4-FFF2-40B4-BE49-F238E27FC236}">
                <a16:creationId xmlns:a16="http://schemas.microsoft.com/office/drawing/2014/main" id="{DD5D3416-9CEF-4052-B3E8-E8662F1DB886}"/>
              </a:ext>
            </a:extLst>
          </p:cNvPr>
          <p:cNvGrpSpPr/>
          <p:nvPr/>
        </p:nvGrpSpPr>
        <p:grpSpPr>
          <a:xfrm>
            <a:off x="735027" y="8175394"/>
            <a:ext cx="1512000" cy="574440"/>
            <a:chOff x="1314481" y="7973677"/>
            <a:chExt cx="1512000" cy="574440"/>
          </a:xfrm>
        </p:grpSpPr>
        <p:sp>
          <p:nvSpPr>
            <p:cNvPr id="113" name="Rectangle 112">
              <a:extLst>
                <a:ext uri="{FF2B5EF4-FFF2-40B4-BE49-F238E27FC236}">
                  <a16:creationId xmlns:a16="http://schemas.microsoft.com/office/drawing/2014/main" id="{3241C4A7-E382-4A7C-8A8B-2932B2B4DDE3}"/>
                </a:ext>
              </a:extLst>
            </p:cNvPr>
            <p:cNvSpPr/>
            <p:nvPr/>
          </p:nvSpPr>
          <p:spPr>
            <a:xfrm>
              <a:off x="1314481" y="7973677"/>
              <a:ext cx="1512000" cy="503999"/>
            </a:xfrm>
            <a:prstGeom prst="rect">
              <a:avLst/>
            </a:prstGeom>
            <a:solidFill>
              <a:schemeClr val="accent4">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nchorCtr="0"/>
            <a:lstStyle/>
            <a:p>
              <a:pPr lvl="0" algn="ctr"/>
              <a:r>
                <a:rPr lang="en-GB" dirty="0">
                  <a:solidFill>
                    <a:schemeClr val="tx1"/>
                  </a:solidFill>
                  <a:latin typeface="Droid Sans" panose="020B0606030804020204" pitchFamily="34" charset="0"/>
                  <a:ea typeface="Droid Sans" panose="020B0606030804020204" pitchFamily="34" charset="0"/>
                  <a:cs typeface="Droid Sans" panose="020B0606030804020204" pitchFamily="34" charset="0"/>
                </a:rPr>
                <a:t>Results</a:t>
              </a:r>
            </a:p>
          </p:txBody>
        </p:sp>
        <p:sp>
          <p:nvSpPr>
            <p:cNvPr id="114" name="Rectangle 113">
              <a:extLst>
                <a:ext uri="{FF2B5EF4-FFF2-40B4-BE49-F238E27FC236}">
                  <a16:creationId xmlns:a16="http://schemas.microsoft.com/office/drawing/2014/main" id="{9FCBA064-CEFE-4CC8-8D29-8EB9E8F9A17B}"/>
                </a:ext>
              </a:extLst>
            </p:cNvPr>
            <p:cNvSpPr/>
            <p:nvPr/>
          </p:nvSpPr>
          <p:spPr>
            <a:xfrm>
              <a:off x="1314481" y="8476117"/>
              <a:ext cx="151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a:latin typeface="Droid Sans" panose="020B0606030804020204" pitchFamily="34" charset="0"/>
                <a:ea typeface="Droid Sans" panose="020B0606030804020204" pitchFamily="34" charset="0"/>
                <a:cs typeface="Droid Sans" panose="020B0606030804020204" pitchFamily="34" charset="0"/>
              </a:endParaRPr>
            </a:p>
          </p:txBody>
        </p:sp>
      </p:grpSp>
      <p:cxnSp>
        <p:nvCxnSpPr>
          <p:cNvPr id="115" name="Line 32">
            <a:extLst>
              <a:ext uri="{FF2B5EF4-FFF2-40B4-BE49-F238E27FC236}">
                <a16:creationId xmlns:a16="http://schemas.microsoft.com/office/drawing/2014/main" id="{92B2CC3F-90EF-490A-B3FD-DC48F43B405F}"/>
              </a:ext>
            </a:extLst>
          </p:cNvPr>
          <p:cNvCxnSpPr>
            <a:cxnSpLocks/>
          </p:cNvCxnSpPr>
          <p:nvPr/>
        </p:nvCxnSpPr>
        <p:spPr bwMode="auto">
          <a:xfrm rot="5400000">
            <a:off x="1337662" y="6480891"/>
            <a:ext cx="306731" cy="0"/>
          </a:xfrm>
          <a:prstGeom prst="line">
            <a:avLst/>
          </a:prstGeom>
          <a:noFill/>
          <a:ln w="57150" cap="rnd" cmpd="sng">
            <a:solidFill>
              <a:schemeClr val="accent3"/>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116" name="Line 32">
            <a:extLst>
              <a:ext uri="{FF2B5EF4-FFF2-40B4-BE49-F238E27FC236}">
                <a16:creationId xmlns:a16="http://schemas.microsoft.com/office/drawing/2014/main" id="{06FF6AD9-9088-4E85-89EC-B373D36AF1B0}"/>
              </a:ext>
            </a:extLst>
          </p:cNvPr>
          <p:cNvCxnSpPr>
            <a:cxnSpLocks/>
          </p:cNvCxnSpPr>
          <p:nvPr/>
        </p:nvCxnSpPr>
        <p:spPr bwMode="auto">
          <a:xfrm rot="5400000">
            <a:off x="1337662" y="7242282"/>
            <a:ext cx="306731" cy="0"/>
          </a:xfrm>
          <a:prstGeom prst="line">
            <a:avLst/>
          </a:prstGeom>
          <a:noFill/>
          <a:ln w="57150" cap="rnd" cmpd="sng">
            <a:solidFill>
              <a:schemeClr val="accent3"/>
            </a:solidFill>
            <a:round/>
            <a:headEnd type="none" w="med" len="med"/>
            <a:tailEnd type="triangle" w="med" len="med"/>
          </a:ln>
          <a:extLst>
            <a:ext uri="{909E8E84-426E-40dd-AFC4-6F175D3DCCD1}">
              <a14:hiddenFill xmlns:a14="http://schemas.microsoft.com/office/drawing/2010/main" xmlns="">
                <a:noFill/>
              </a14:hiddenFill>
            </a:ext>
          </a:extLst>
        </p:spPr>
      </p:cxnSp>
      <p:cxnSp>
        <p:nvCxnSpPr>
          <p:cNvPr id="117" name="Line 32">
            <a:extLst>
              <a:ext uri="{FF2B5EF4-FFF2-40B4-BE49-F238E27FC236}">
                <a16:creationId xmlns:a16="http://schemas.microsoft.com/office/drawing/2014/main" id="{EFF1CEE6-344D-40CC-8332-D6FBCD4B084D}"/>
              </a:ext>
            </a:extLst>
          </p:cNvPr>
          <p:cNvCxnSpPr>
            <a:cxnSpLocks/>
          </p:cNvCxnSpPr>
          <p:nvPr/>
        </p:nvCxnSpPr>
        <p:spPr bwMode="auto">
          <a:xfrm rot="5400000">
            <a:off x="1337662" y="8053152"/>
            <a:ext cx="306731" cy="0"/>
          </a:xfrm>
          <a:prstGeom prst="line">
            <a:avLst/>
          </a:prstGeom>
          <a:noFill/>
          <a:ln w="57150" cap="rnd" cmpd="sng">
            <a:solidFill>
              <a:schemeClr val="accent3"/>
            </a:solidFill>
            <a:round/>
            <a:headEnd type="none" w="med" len="med"/>
            <a:tailEnd type="triangle" w="med" len="med"/>
          </a:ln>
          <a:extLst>
            <a:ext uri="{909E8E84-426E-40dd-AFC4-6F175D3DCCD1}">
              <a14:hiddenFill xmlns:a14="http://schemas.microsoft.com/office/drawing/2010/main" xmlns="">
                <a:noFill/>
              </a14:hiddenFill>
            </a:ext>
          </a:extLst>
        </p:spPr>
      </p:cxnSp>
      <p:sp>
        <p:nvSpPr>
          <p:cNvPr id="134" name="object 18">
            <a:extLst>
              <a:ext uri="{FF2B5EF4-FFF2-40B4-BE49-F238E27FC236}">
                <a16:creationId xmlns:a16="http://schemas.microsoft.com/office/drawing/2014/main" id="{D9E89B16-ABF5-4833-8038-84DAA120CE06}"/>
              </a:ext>
            </a:extLst>
          </p:cNvPr>
          <p:cNvSpPr txBox="1"/>
          <p:nvPr/>
        </p:nvSpPr>
        <p:spPr>
          <a:xfrm>
            <a:off x="3144048" y="2237775"/>
            <a:ext cx="3922438" cy="3636000"/>
          </a:xfrm>
          <a:prstGeom prst="rect">
            <a:avLst/>
          </a:prstGeom>
          <a:solidFill>
            <a:srgbClr val="2CACE1"/>
          </a:solidFill>
        </p:spPr>
        <p:txBody>
          <a:bodyPr vert="horz" wrap="square" lIns="0" tIns="62229" rIns="0" bIns="0" rtlCol="0">
            <a:spAutoFit/>
          </a:bodyPr>
          <a:lstStyle/>
          <a:p>
            <a:pPr marL="71755">
              <a:lnSpc>
                <a:spcPct val="100000"/>
              </a:lnSpc>
              <a:spcBef>
                <a:spcPts val="489"/>
              </a:spcBef>
            </a:pPr>
            <a:r>
              <a:rPr sz="1400" b="1" dirty="0">
                <a:solidFill>
                  <a:srgbClr val="FFFFFF"/>
                </a:solidFill>
                <a:latin typeface="Londrina Solid Black"/>
                <a:cs typeface="Londrina Solid Black"/>
              </a:rPr>
              <a:t>Did </a:t>
            </a:r>
            <a:r>
              <a:rPr sz="1400" b="1" spc="-10" dirty="0">
                <a:solidFill>
                  <a:srgbClr val="FFFFFF"/>
                </a:solidFill>
                <a:latin typeface="Londrina Solid Black"/>
                <a:cs typeface="Londrina Solid Black"/>
              </a:rPr>
              <a:t>you</a:t>
            </a:r>
            <a:r>
              <a:rPr sz="1400" b="1" spc="-35" dirty="0">
                <a:solidFill>
                  <a:srgbClr val="FFFFFF"/>
                </a:solidFill>
                <a:latin typeface="Londrina Solid Black"/>
                <a:cs typeface="Londrina Solid Black"/>
              </a:rPr>
              <a:t> </a:t>
            </a:r>
            <a:r>
              <a:rPr sz="1400" b="1" spc="-5" dirty="0">
                <a:solidFill>
                  <a:srgbClr val="FFFFFF"/>
                </a:solidFill>
                <a:latin typeface="Londrina Solid Black"/>
                <a:cs typeface="Londrina Solid Black"/>
              </a:rPr>
              <a:t>know?</a:t>
            </a:r>
            <a:endParaRPr sz="1400" dirty="0">
              <a:latin typeface="Londrina Solid Black"/>
              <a:cs typeface="Londrina Solid Black"/>
            </a:endParaRPr>
          </a:p>
          <a:p>
            <a:pPr marL="71755" marR="170180">
              <a:spcBef>
                <a:spcPts val="484"/>
              </a:spcBef>
            </a:pPr>
            <a:r>
              <a:rPr sz="1100" spc="-5" dirty="0">
                <a:solidFill>
                  <a:srgbClr val="FFFFFF"/>
                </a:solidFill>
                <a:latin typeface="Droid Sans"/>
                <a:cs typeface="Droid Sans"/>
              </a:rPr>
              <a:t>The </a:t>
            </a:r>
            <a:r>
              <a:rPr sz="1100" dirty="0">
                <a:solidFill>
                  <a:srgbClr val="FFFFFF"/>
                </a:solidFill>
                <a:latin typeface="Droid Sans"/>
                <a:cs typeface="Droid Sans"/>
              </a:rPr>
              <a:t>amygdala is the part </a:t>
            </a:r>
            <a:r>
              <a:rPr sz="1100" spc="-5" dirty="0">
                <a:solidFill>
                  <a:srgbClr val="FFFFFF"/>
                </a:solidFill>
                <a:latin typeface="Droid Sans"/>
                <a:cs typeface="Droid Sans"/>
              </a:rPr>
              <a:t>of </a:t>
            </a:r>
            <a:r>
              <a:rPr sz="1100" dirty="0">
                <a:solidFill>
                  <a:srgbClr val="FFFFFF"/>
                </a:solidFill>
                <a:latin typeface="Droid Sans"/>
                <a:cs typeface="Droid Sans"/>
              </a:rPr>
              <a:t>your </a:t>
            </a:r>
            <a:r>
              <a:rPr sz="1100" spc="-5" dirty="0">
                <a:solidFill>
                  <a:srgbClr val="FFFFFF"/>
                </a:solidFill>
                <a:latin typeface="Droid Sans"/>
                <a:cs typeface="Droid Sans"/>
              </a:rPr>
              <a:t>brain </a:t>
            </a:r>
            <a:r>
              <a:rPr sz="1100" dirty="0">
                <a:solidFill>
                  <a:srgbClr val="FFFFFF"/>
                </a:solidFill>
                <a:latin typeface="Droid Sans"/>
                <a:cs typeface="Droid Sans"/>
              </a:rPr>
              <a:t>that is responsible </a:t>
            </a:r>
            <a:r>
              <a:rPr sz="1100" spc="-5" dirty="0">
                <a:solidFill>
                  <a:srgbClr val="FFFFFF"/>
                </a:solidFill>
                <a:latin typeface="Droid Sans"/>
                <a:cs typeface="Droid Sans"/>
              </a:rPr>
              <a:t>for  </a:t>
            </a:r>
            <a:r>
              <a:rPr sz="1100" dirty="0">
                <a:solidFill>
                  <a:srgbClr val="FFFFFF"/>
                </a:solidFill>
                <a:latin typeface="Droid Sans"/>
                <a:cs typeface="Droid Sans"/>
              </a:rPr>
              <a:t>processing memory, decision making and </a:t>
            </a:r>
            <a:r>
              <a:rPr sz="1100" spc="-5" dirty="0">
                <a:solidFill>
                  <a:srgbClr val="FFFFFF"/>
                </a:solidFill>
                <a:latin typeface="Droid Sans"/>
                <a:cs typeface="Droid Sans"/>
              </a:rPr>
              <a:t>emotional </a:t>
            </a:r>
            <a:r>
              <a:rPr sz="1100" dirty="0">
                <a:solidFill>
                  <a:srgbClr val="FFFFFF"/>
                </a:solidFill>
                <a:latin typeface="Droid Sans"/>
                <a:cs typeface="Droid Sans"/>
              </a:rPr>
              <a:t>responses, </a:t>
            </a:r>
            <a:r>
              <a:rPr sz="1100" spc="-5" dirty="0">
                <a:solidFill>
                  <a:srgbClr val="FFFFFF"/>
                </a:solidFill>
                <a:latin typeface="Droid Sans"/>
                <a:cs typeface="Droid Sans"/>
              </a:rPr>
              <a:t>especially fear. </a:t>
            </a:r>
            <a:r>
              <a:rPr sz="1100" dirty="0">
                <a:solidFill>
                  <a:srgbClr val="FFFFFF"/>
                </a:solidFill>
                <a:latin typeface="Droid Sans"/>
                <a:cs typeface="Droid Sans"/>
              </a:rPr>
              <a:t>It is like an alarm bell in your </a:t>
            </a:r>
            <a:r>
              <a:rPr sz="1100" spc="-5" dirty="0">
                <a:solidFill>
                  <a:srgbClr val="FFFFFF"/>
                </a:solidFill>
                <a:latin typeface="Droid Sans"/>
                <a:cs typeface="Droid Sans"/>
              </a:rPr>
              <a:t>brain, </a:t>
            </a:r>
            <a:r>
              <a:rPr sz="1100" dirty="0">
                <a:solidFill>
                  <a:srgbClr val="FFFFFF"/>
                </a:solidFill>
                <a:latin typeface="Droid Sans"/>
                <a:cs typeface="Droid Sans"/>
              </a:rPr>
              <a:t>always</a:t>
            </a:r>
            <a:r>
              <a:rPr lang="en-US" sz="1100" dirty="0">
                <a:solidFill>
                  <a:srgbClr val="FFFFFF"/>
                </a:solidFill>
                <a:latin typeface="Droid Sans"/>
                <a:cs typeface="Droid Sans"/>
              </a:rPr>
              <a:t> </a:t>
            </a:r>
            <a:r>
              <a:rPr sz="1100" dirty="0">
                <a:solidFill>
                  <a:srgbClr val="FFFFFF"/>
                </a:solidFill>
                <a:latin typeface="Droid Sans"/>
                <a:cs typeface="Droid Sans"/>
              </a:rPr>
              <a:t>checking  to </a:t>
            </a:r>
            <a:r>
              <a:rPr sz="1100" spc="-5" dirty="0">
                <a:solidFill>
                  <a:srgbClr val="FFFFFF"/>
                </a:solidFill>
                <a:latin typeface="Droid Sans"/>
                <a:cs typeface="Droid Sans"/>
              </a:rPr>
              <a:t>see </a:t>
            </a:r>
            <a:r>
              <a:rPr sz="1100" dirty="0">
                <a:solidFill>
                  <a:srgbClr val="FFFFFF"/>
                </a:solidFill>
                <a:latin typeface="Droid Sans"/>
                <a:cs typeface="Droid Sans"/>
              </a:rPr>
              <a:t>if you are</a:t>
            </a:r>
            <a:r>
              <a:rPr sz="1100" spc="-10" dirty="0">
                <a:solidFill>
                  <a:srgbClr val="FFFFFF"/>
                </a:solidFill>
                <a:latin typeface="Droid Sans"/>
                <a:cs typeface="Droid Sans"/>
              </a:rPr>
              <a:t> </a:t>
            </a:r>
            <a:r>
              <a:rPr sz="1100" spc="-5" dirty="0">
                <a:solidFill>
                  <a:srgbClr val="FFFFFF"/>
                </a:solidFill>
                <a:latin typeface="Droid Sans"/>
                <a:cs typeface="Droid Sans"/>
              </a:rPr>
              <a:t>safe.</a:t>
            </a:r>
            <a:endParaRPr sz="1100" dirty="0">
              <a:latin typeface="Droid Sans"/>
              <a:cs typeface="Droid Sans"/>
            </a:endParaRPr>
          </a:p>
          <a:p>
            <a:pPr marL="71755" marR="328930">
              <a:spcBef>
                <a:spcPts val="570"/>
              </a:spcBef>
            </a:pPr>
            <a:r>
              <a:rPr sz="1100" dirty="0">
                <a:solidFill>
                  <a:srgbClr val="FFFFFF"/>
                </a:solidFill>
                <a:latin typeface="Droid Sans"/>
                <a:cs typeface="Droid Sans"/>
              </a:rPr>
              <a:t>When your </a:t>
            </a:r>
            <a:r>
              <a:rPr sz="1100" spc="-5" dirty="0">
                <a:solidFill>
                  <a:srgbClr val="FFFFFF"/>
                </a:solidFill>
                <a:latin typeface="Droid Sans"/>
                <a:cs typeface="Droid Sans"/>
              </a:rPr>
              <a:t>brain </a:t>
            </a:r>
            <a:r>
              <a:rPr sz="1100" dirty="0">
                <a:solidFill>
                  <a:srgbClr val="FFFFFF"/>
                </a:solidFill>
                <a:latin typeface="Droid Sans"/>
                <a:cs typeface="Droid Sans"/>
              </a:rPr>
              <a:t>detects a threat and you </a:t>
            </a:r>
            <a:r>
              <a:rPr sz="1100" spc="-5" dirty="0">
                <a:solidFill>
                  <a:srgbClr val="FFFFFF"/>
                </a:solidFill>
                <a:latin typeface="Droid Sans"/>
                <a:cs typeface="Droid Sans"/>
              </a:rPr>
              <a:t>feel worried, stressed  or scared, </a:t>
            </a:r>
            <a:r>
              <a:rPr sz="1100" dirty="0">
                <a:solidFill>
                  <a:srgbClr val="FFFFFF"/>
                </a:solidFill>
                <a:latin typeface="Droid Sans"/>
                <a:cs typeface="Droid Sans"/>
              </a:rPr>
              <a:t>it turns </a:t>
            </a:r>
            <a:r>
              <a:rPr sz="1100" spc="-5" dirty="0">
                <a:solidFill>
                  <a:srgbClr val="FFFFFF"/>
                </a:solidFill>
                <a:latin typeface="Droid Sans"/>
                <a:cs typeface="Droid Sans"/>
              </a:rPr>
              <a:t>on </a:t>
            </a:r>
            <a:r>
              <a:rPr sz="1100" dirty="0">
                <a:solidFill>
                  <a:srgbClr val="FFFFFF"/>
                </a:solidFill>
                <a:latin typeface="Droid Sans"/>
                <a:cs typeface="Droid Sans"/>
              </a:rPr>
              <a:t>the alarm and </a:t>
            </a:r>
            <a:r>
              <a:rPr sz="1100" spc="-5" dirty="0">
                <a:solidFill>
                  <a:srgbClr val="FFFFFF"/>
                </a:solidFill>
                <a:latin typeface="Droid Sans"/>
                <a:cs typeface="Droid Sans"/>
              </a:rPr>
              <a:t>starts </a:t>
            </a:r>
            <a:r>
              <a:rPr sz="1100" dirty="0">
                <a:solidFill>
                  <a:srgbClr val="FFFFFF"/>
                </a:solidFill>
                <a:latin typeface="Droid Sans"/>
                <a:cs typeface="Droid Sans"/>
              </a:rPr>
              <a:t>a chain reaction </a:t>
            </a:r>
            <a:r>
              <a:rPr sz="1100" spc="-5" dirty="0">
                <a:solidFill>
                  <a:srgbClr val="FFFFFF"/>
                </a:solidFill>
                <a:latin typeface="Droid Sans"/>
                <a:cs typeface="Droid Sans"/>
              </a:rPr>
              <a:t>which  floods </a:t>
            </a:r>
            <a:r>
              <a:rPr sz="1100" dirty="0">
                <a:solidFill>
                  <a:srgbClr val="FFFFFF"/>
                </a:solidFill>
                <a:latin typeface="Droid Sans"/>
                <a:cs typeface="Droid Sans"/>
              </a:rPr>
              <a:t>your body </a:t>
            </a:r>
            <a:r>
              <a:rPr sz="1100" spc="-5" dirty="0">
                <a:solidFill>
                  <a:srgbClr val="FFFFFF"/>
                </a:solidFill>
                <a:latin typeface="Droid Sans"/>
                <a:cs typeface="Droid Sans"/>
              </a:rPr>
              <a:t>with </a:t>
            </a:r>
            <a:r>
              <a:rPr sz="1100" dirty="0">
                <a:solidFill>
                  <a:srgbClr val="FFFFFF"/>
                </a:solidFill>
                <a:latin typeface="Droid Sans"/>
                <a:cs typeface="Droid Sans"/>
              </a:rPr>
              <a:t>adrenaline and cortisol. </a:t>
            </a:r>
            <a:r>
              <a:rPr sz="1100" spc="-5" dirty="0">
                <a:solidFill>
                  <a:srgbClr val="FFFFFF"/>
                </a:solidFill>
                <a:latin typeface="Droid Sans"/>
                <a:cs typeface="Droid Sans"/>
              </a:rPr>
              <a:t>These</a:t>
            </a:r>
            <a:r>
              <a:rPr sz="1100" spc="-65" dirty="0">
                <a:solidFill>
                  <a:srgbClr val="FFFFFF"/>
                </a:solidFill>
                <a:latin typeface="Droid Sans"/>
                <a:cs typeface="Droid Sans"/>
              </a:rPr>
              <a:t> </a:t>
            </a:r>
            <a:r>
              <a:rPr sz="1100" dirty="0">
                <a:solidFill>
                  <a:srgbClr val="FFFFFF"/>
                </a:solidFill>
                <a:latin typeface="Droid Sans"/>
                <a:cs typeface="Droid Sans"/>
              </a:rPr>
              <a:t>hormones</a:t>
            </a:r>
            <a:r>
              <a:rPr lang="en-US" sz="1100" dirty="0">
                <a:latin typeface="Droid Sans"/>
                <a:cs typeface="Droid Sans"/>
              </a:rPr>
              <a:t> </a:t>
            </a:r>
            <a:r>
              <a:rPr sz="1100" dirty="0">
                <a:solidFill>
                  <a:srgbClr val="FFFFFF"/>
                </a:solidFill>
                <a:latin typeface="Droid Sans"/>
                <a:cs typeface="Droid Sans"/>
              </a:rPr>
              <a:t>make it hard to think clearly and </a:t>
            </a:r>
            <a:r>
              <a:rPr sz="1100" spc="-5" dirty="0">
                <a:solidFill>
                  <a:srgbClr val="FFFFFF"/>
                </a:solidFill>
                <a:latin typeface="Droid Sans"/>
                <a:cs typeface="Droid Sans"/>
              </a:rPr>
              <a:t>send </a:t>
            </a:r>
            <a:r>
              <a:rPr sz="1100" dirty="0">
                <a:solidFill>
                  <a:srgbClr val="FFFFFF"/>
                </a:solidFill>
                <a:latin typeface="Droid Sans"/>
                <a:cs typeface="Droid Sans"/>
              </a:rPr>
              <a:t>you into a </a:t>
            </a:r>
            <a:r>
              <a:rPr sz="1100" spc="-5" dirty="0">
                <a:solidFill>
                  <a:srgbClr val="FFFFFF"/>
                </a:solidFill>
                <a:latin typeface="Droid Sans"/>
                <a:cs typeface="Droid Sans"/>
              </a:rPr>
              <a:t>fight, flight or freeze  </a:t>
            </a:r>
            <a:r>
              <a:rPr sz="1100" dirty="0">
                <a:solidFill>
                  <a:srgbClr val="FFFFFF"/>
                </a:solidFill>
                <a:latin typeface="Droid Sans"/>
                <a:cs typeface="Droid Sans"/>
              </a:rPr>
              <a:t>response.</a:t>
            </a:r>
            <a:endParaRPr sz="1100" dirty="0">
              <a:latin typeface="Droid Sans"/>
              <a:cs typeface="Droid Sans"/>
            </a:endParaRPr>
          </a:p>
          <a:p>
            <a:pPr marL="71755" marR="144145">
              <a:spcBef>
                <a:spcPts val="565"/>
              </a:spcBef>
            </a:pPr>
            <a:r>
              <a:rPr sz="1100" spc="-5" dirty="0">
                <a:solidFill>
                  <a:srgbClr val="FFFFFF"/>
                </a:solidFill>
                <a:latin typeface="Droid Sans"/>
                <a:cs typeface="Droid Sans"/>
              </a:rPr>
              <a:t>The </a:t>
            </a:r>
            <a:r>
              <a:rPr sz="1100" dirty="0">
                <a:solidFill>
                  <a:srgbClr val="FFFFFF"/>
                </a:solidFill>
                <a:latin typeface="Droid Sans"/>
                <a:cs typeface="Droid Sans"/>
              </a:rPr>
              <a:t>adrenaline causes your heart </a:t>
            </a:r>
            <a:r>
              <a:rPr sz="1100" spc="-5" dirty="0">
                <a:solidFill>
                  <a:srgbClr val="FFFFFF"/>
                </a:solidFill>
                <a:latin typeface="Droid Sans"/>
                <a:cs typeface="Droid Sans"/>
              </a:rPr>
              <a:t>rate </a:t>
            </a:r>
            <a:r>
              <a:rPr sz="1100" dirty="0">
                <a:solidFill>
                  <a:srgbClr val="FFFFFF"/>
                </a:solidFill>
                <a:latin typeface="Droid Sans"/>
                <a:cs typeface="Droid Sans"/>
              </a:rPr>
              <a:t>to increase to carry more  </a:t>
            </a:r>
            <a:r>
              <a:rPr sz="1100" spc="-5" dirty="0">
                <a:solidFill>
                  <a:srgbClr val="FFFFFF"/>
                </a:solidFill>
                <a:latin typeface="Droid Sans"/>
                <a:cs typeface="Droid Sans"/>
              </a:rPr>
              <a:t>oxygen </a:t>
            </a:r>
            <a:r>
              <a:rPr sz="1100" dirty="0">
                <a:solidFill>
                  <a:srgbClr val="FFFFFF"/>
                </a:solidFill>
                <a:latin typeface="Droid Sans"/>
                <a:cs typeface="Droid Sans"/>
              </a:rPr>
              <a:t>around your body, and the cortisol </a:t>
            </a:r>
            <a:r>
              <a:rPr sz="1100" spc="-5" dirty="0">
                <a:solidFill>
                  <a:srgbClr val="FFFFFF"/>
                </a:solidFill>
                <a:latin typeface="Droid Sans"/>
                <a:cs typeface="Droid Sans"/>
              </a:rPr>
              <a:t>raises glucose </a:t>
            </a:r>
            <a:r>
              <a:rPr sz="1100" dirty="0">
                <a:solidFill>
                  <a:srgbClr val="FFFFFF"/>
                </a:solidFill>
                <a:latin typeface="Droid Sans"/>
                <a:cs typeface="Droid Sans"/>
              </a:rPr>
              <a:t>levels in  your blood to </a:t>
            </a:r>
            <a:r>
              <a:rPr sz="1100" spc="-5" dirty="0">
                <a:solidFill>
                  <a:srgbClr val="FFFFFF"/>
                </a:solidFill>
                <a:latin typeface="Droid Sans"/>
                <a:cs typeface="Droid Sans"/>
              </a:rPr>
              <a:t>give </a:t>
            </a:r>
            <a:r>
              <a:rPr sz="1100" dirty="0">
                <a:solidFill>
                  <a:srgbClr val="FFFFFF"/>
                </a:solidFill>
                <a:latin typeface="Droid Sans"/>
                <a:cs typeface="Droid Sans"/>
              </a:rPr>
              <a:t>you more </a:t>
            </a:r>
            <a:r>
              <a:rPr sz="1100" spc="-10" dirty="0">
                <a:solidFill>
                  <a:srgbClr val="FFFFFF"/>
                </a:solidFill>
                <a:latin typeface="Droid Sans"/>
                <a:cs typeface="Droid Sans"/>
              </a:rPr>
              <a:t>energy, </a:t>
            </a:r>
            <a:r>
              <a:rPr sz="1100" spc="-5" dirty="0">
                <a:solidFill>
                  <a:srgbClr val="FFFFFF"/>
                </a:solidFill>
                <a:latin typeface="Droid Sans"/>
                <a:cs typeface="Droid Sans"/>
              </a:rPr>
              <a:t>so </a:t>
            </a:r>
            <a:r>
              <a:rPr sz="1100" dirty="0">
                <a:solidFill>
                  <a:srgbClr val="FFFFFF"/>
                </a:solidFill>
                <a:latin typeface="Droid Sans"/>
                <a:cs typeface="Droid Sans"/>
              </a:rPr>
              <a:t>you are ready to take </a:t>
            </a:r>
            <a:r>
              <a:rPr sz="1100" spc="-5" dirty="0">
                <a:solidFill>
                  <a:srgbClr val="FFFFFF"/>
                </a:solidFill>
                <a:latin typeface="Droid Sans"/>
                <a:cs typeface="Droid Sans"/>
              </a:rPr>
              <a:t>on </a:t>
            </a:r>
            <a:r>
              <a:rPr sz="1100" dirty="0">
                <a:solidFill>
                  <a:srgbClr val="FFFFFF"/>
                </a:solidFill>
                <a:latin typeface="Droid Sans"/>
                <a:cs typeface="Droid Sans"/>
              </a:rPr>
              <a:t>the  threat (fight) </a:t>
            </a:r>
            <a:r>
              <a:rPr sz="1100" spc="-5" dirty="0">
                <a:solidFill>
                  <a:srgbClr val="FFFFFF"/>
                </a:solidFill>
                <a:latin typeface="Droid Sans"/>
                <a:cs typeface="Droid Sans"/>
              </a:rPr>
              <a:t>or </a:t>
            </a:r>
            <a:r>
              <a:rPr sz="1100" dirty="0">
                <a:solidFill>
                  <a:srgbClr val="FFFFFF"/>
                </a:solidFill>
                <a:latin typeface="Droid Sans"/>
                <a:cs typeface="Droid Sans"/>
              </a:rPr>
              <a:t>run away </a:t>
            </a:r>
            <a:r>
              <a:rPr sz="1100" spc="-5" dirty="0">
                <a:solidFill>
                  <a:srgbClr val="FFFFFF"/>
                </a:solidFill>
                <a:latin typeface="Droid Sans"/>
                <a:cs typeface="Droid Sans"/>
              </a:rPr>
              <a:t>from </a:t>
            </a:r>
            <a:r>
              <a:rPr sz="1100" dirty="0">
                <a:solidFill>
                  <a:srgbClr val="FFFFFF"/>
                </a:solidFill>
                <a:latin typeface="Droid Sans"/>
                <a:cs typeface="Droid Sans"/>
              </a:rPr>
              <a:t>the threat</a:t>
            </a:r>
            <a:r>
              <a:rPr sz="1100" spc="-15" dirty="0">
                <a:solidFill>
                  <a:srgbClr val="FFFFFF"/>
                </a:solidFill>
                <a:latin typeface="Droid Sans"/>
                <a:cs typeface="Droid Sans"/>
              </a:rPr>
              <a:t> </a:t>
            </a:r>
            <a:r>
              <a:rPr sz="1100" dirty="0">
                <a:solidFill>
                  <a:srgbClr val="FFFFFF"/>
                </a:solidFill>
                <a:latin typeface="Droid Sans"/>
                <a:cs typeface="Droid Sans"/>
              </a:rPr>
              <a:t>(flight).</a:t>
            </a:r>
            <a:endParaRPr sz="1100" dirty="0">
              <a:latin typeface="Droid Sans"/>
              <a:cs typeface="Droid Sans"/>
            </a:endParaRPr>
          </a:p>
          <a:p>
            <a:pPr marL="71755" marR="64769">
              <a:spcBef>
                <a:spcPts val="570"/>
              </a:spcBef>
            </a:pPr>
            <a:r>
              <a:rPr sz="1100" spc="-5" dirty="0">
                <a:solidFill>
                  <a:srgbClr val="FFFFFF"/>
                </a:solidFill>
                <a:latin typeface="Droid Sans"/>
                <a:cs typeface="Droid Sans"/>
              </a:rPr>
              <a:t>The freeze </a:t>
            </a:r>
            <a:r>
              <a:rPr sz="1100" dirty="0">
                <a:solidFill>
                  <a:srgbClr val="FFFFFF"/>
                </a:solidFill>
                <a:latin typeface="Droid Sans"/>
                <a:cs typeface="Droid Sans"/>
              </a:rPr>
              <a:t>response happens </a:t>
            </a:r>
            <a:r>
              <a:rPr sz="1100" spc="-5" dirty="0">
                <a:solidFill>
                  <a:srgbClr val="FFFFFF"/>
                </a:solidFill>
                <a:latin typeface="Droid Sans"/>
                <a:cs typeface="Droid Sans"/>
              </a:rPr>
              <a:t>when </a:t>
            </a:r>
            <a:r>
              <a:rPr sz="1100" dirty="0">
                <a:solidFill>
                  <a:srgbClr val="FFFFFF"/>
                </a:solidFill>
                <a:latin typeface="Droid Sans"/>
                <a:cs typeface="Droid Sans"/>
              </a:rPr>
              <a:t>your </a:t>
            </a:r>
            <a:r>
              <a:rPr sz="1100" spc="-5" dirty="0">
                <a:solidFill>
                  <a:srgbClr val="FFFFFF"/>
                </a:solidFill>
                <a:latin typeface="Droid Sans"/>
                <a:cs typeface="Droid Sans"/>
              </a:rPr>
              <a:t>brain </a:t>
            </a:r>
            <a:r>
              <a:rPr sz="1100" dirty="0">
                <a:solidFill>
                  <a:srgbClr val="FFFFFF"/>
                </a:solidFill>
                <a:latin typeface="Droid Sans"/>
                <a:cs typeface="Droid Sans"/>
              </a:rPr>
              <a:t>decides it can’t </a:t>
            </a:r>
            <a:r>
              <a:rPr sz="1100" spc="-5" dirty="0">
                <a:solidFill>
                  <a:srgbClr val="FFFFFF"/>
                </a:solidFill>
                <a:latin typeface="Droid Sans"/>
                <a:cs typeface="Droid Sans"/>
              </a:rPr>
              <a:t>fight  </a:t>
            </a:r>
            <a:r>
              <a:rPr sz="1100" dirty="0">
                <a:solidFill>
                  <a:srgbClr val="FFFFFF"/>
                </a:solidFill>
                <a:latin typeface="Droid Sans"/>
                <a:cs typeface="Droid Sans"/>
              </a:rPr>
              <a:t>the threat </a:t>
            </a:r>
            <a:r>
              <a:rPr sz="1100" spc="-5" dirty="0">
                <a:solidFill>
                  <a:srgbClr val="FFFFFF"/>
                </a:solidFill>
                <a:latin typeface="Droid Sans"/>
                <a:cs typeface="Droid Sans"/>
              </a:rPr>
              <a:t>or </a:t>
            </a:r>
            <a:r>
              <a:rPr sz="1100" dirty="0">
                <a:solidFill>
                  <a:srgbClr val="FFFFFF"/>
                </a:solidFill>
                <a:latin typeface="Droid Sans"/>
                <a:cs typeface="Droid Sans"/>
              </a:rPr>
              <a:t>run </a:t>
            </a:r>
            <a:r>
              <a:rPr sz="1100" spc="-5" dirty="0">
                <a:solidFill>
                  <a:srgbClr val="FFFFFF"/>
                </a:solidFill>
                <a:latin typeface="Droid Sans"/>
                <a:cs typeface="Droid Sans"/>
              </a:rPr>
              <a:t>from </a:t>
            </a:r>
            <a:r>
              <a:rPr sz="1100" dirty="0">
                <a:solidFill>
                  <a:srgbClr val="FFFFFF"/>
                </a:solidFill>
                <a:latin typeface="Droid Sans"/>
                <a:cs typeface="Droid Sans"/>
              </a:rPr>
              <a:t>the threat, </a:t>
            </a:r>
            <a:r>
              <a:rPr sz="1100" spc="-5" dirty="0">
                <a:solidFill>
                  <a:srgbClr val="FFFFFF"/>
                </a:solidFill>
                <a:latin typeface="Droid Sans"/>
                <a:cs typeface="Droid Sans"/>
              </a:rPr>
              <a:t>so </a:t>
            </a:r>
            <a:r>
              <a:rPr sz="1100" dirty="0">
                <a:solidFill>
                  <a:srgbClr val="FFFFFF"/>
                </a:solidFill>
                <a:latin typeface="Droid Sans"/>
                <a:cs typeface="Droid Sans"/>
              </a:rPr>
              <a:t>your body dissociates itself</a:t>
            </a:r>
            <a:r>
              <a:rPr sz="1100" spc="-80" dirty="0">
                <a:solidFill>
                  <a:srgbClr val="FFFFFF"/>
                </a:solidFill>
                <a:latin typeface="Droid Sans"/>
                <a:cs typeface="Droid Sans"/>
              </a:rPr>
              <a:t> </a:t>
            </a:r>
            <a:r>
              <a:rPr sz="1100" spc="-5" dirty="0">
                <a:solidFill>
                  <a:srgbClr val="FFFFFF"/>
                </a:solidFill>
                <a:latin typeface="Droid Sans"/>
                <a:cs typeface="Droid Sans"/>
              </a:rPr>
              <a:t>from  what </a:t>
            </a:r>
            <a:r>
              <a:rPr sz="1100" dirty="0">
                <a:solidFill>
                  <a:srgbClr val="FFFFFF"/>
                </a:solidFill>
                <a:latin typeface="Droid Sans"/>
                <a:cs typeface="Droid Sans"/>
              </a:rPr>
              <a:t>is happening by</a:t>
            </a:r>
            <a:r>
              <a:rPr sz="1100" spc="-5" dirty="0">
                <a:solidFill>
                  <a:srgbClr val="FFFFFF"/>
                </a:solidFill>
                <a:latin typeface="Droid Sans"/>
                <a:cs typeface="Droid Sans"/>
              </a:rPr>
              <a:t> freezing.</a:t>
            </a:r>
            <a:endParaRPr sz="1100" dirty="0">
              <a:latin typeface="Droid Sans"/>
              <a:cs typeface="Droid Sans"/>
            </a:endParaRPr>
          </a:p>
        </p:txBody>
      </p:sp>
      <p:sp>
        <p:nvSpPr>
          <p:cNvPr id="136" name="object 19">
            <a:extLst>
              <a:ext uri="{FF2B5EF4-FFF2-40B4-BE49-F238E27FC236}">
                <a16:creationId xmlns:a16="http://schemas.microsoft.com/office/drawing/2014/main" id="{A38EEB15-463F-47AF-B097-F0AD47B014AC}"/>
              </a:ext>
            </a:extLst>
          </p:cNvPr>
          <p:cNvSpPr/>
          <p:nvPr/>
        </p:nvSpPr>
        <p:spPr>
          <a:xfrm>
            <a:off x="6247336" y="7689669"/>
            <a:ext cx="819150" cy="888324"/>
          </a:xfrm>
          <a:prstGeom prst="rect">
            <a:avLst/>
          </a:prstGeom>
          <a:blipFill>
            <a:blip r:embed="rId5" cstate="print"/>
            <a:stretch>
              <a:fillRect/>
            </a:stretch>
          </a:blipFill>
        </p:spPr>
        <p:txBody>
          <a:bodyPr wrap="square" lIns="0" tIns="0" rIns="0" bIns="0" rtlCol="0"/>
          <a:lstStyle/>
          <a:p>
            <a:endParaRPr/>
          </a:p>
        </p:txBody>
      </p:sp>
      <p:grpSp>
        <p:nvGrpSpPr>
          <p:cNvPr id="146" name="Group 145">
            <a:extLst>
              <a:ext uri="{FF2B5EF4-FFF2-40B4-BE49-F238E27FC236}">
                <a16:creationId xmlns:a16="http://schemas.microsoft.com/office/drawing/2014/main" id="{533AF801-5D27-491D-ADA2-54BD10E9D1E0}"/>
              </a:ext>
            </a:extLst>
          </p:cNvPr>
          <p:cNvGrpSpPr/>
          <p:nvPr/>
        </p:nvGrpSpPr>
        <p:grpSpPr>
          <a:xfrm>
            <a:off x="3056876" y="6018358"/>
            <a:ext cx="3878165" cy="1575365"/>
            <a:chOff x="453666" y="9056844"/>
            <a:chExt cx="3329624" cy="1243520"/>
          </a:xfrm>
        </p:grpSpPr>
        <p:sp>
          <p:nvSpPr>
            <p:cNvPr id="135" name="object 31">
              <a:extLst>
                <a:ext uri="{FF2B5EF4-FFF2-40B4-BE49-F238E27FC236}">
                  <a16:creationId xmlns:a16="http://schemas.microsoft.com/office/drawing/2014/main" id="{38EAA00D-D2A7-45DF-BFB6-707C0BFE1E42}"/>
                </a:ext>
              </a:extLst>
            </p:cNvPr>
            <p:cNvSpPr/>
            <p:nvPr/>
          </p:nvSpPr>
          <p:spPr>
            <a:xfrm>
              <a:off x="453666" y="9089573"/>
              <a:ext cx="3329624" cy="1210791"/>
            </a:xfrm>
            <a:prstGeom prst="rect">
              <a:avLst/>
            </a:prstGeom>
            <a:blipFill>
              <a:blip r:embed="rId6" cstate="print"/>
              <a:stretch>
                <a:fillRect/>
              </a:stretch>
            </a:blipFill>
          </p:spPr>
          <p:txBody>
            <a:bodyPr wrap="square" lIns="0" tIns="0" rIns="0" bIns="0" rtlCol="0"/>
            <a:lstStyle/>
            <a:p>
              <a:endParaRPr dirty="0"/>
            </a:p>
          </p:txBody>
        </p:sp>
        <p:sp>
          <p:nvSpPr>
            <p:cNvPr id="145" name="Rectangle 144">
              <a:extLst>
                <a:ext uri="{FF2B5EF4-FFF2-40B4-BE49-F238E27FC236}">
                  <a16:creationId xmlns:a16="http://schemas.microsoft.com/office/drawing/2014/main" id="{4BED4A70-EA98-4246-A8A4-F7B383C01396}"/>
                </a:ext>
              </a:extLst>
            </p:cNvPr>
            <p:cNvSpPr/>
            <p:nvPr/>
          </p:nvSpPr>
          <p:spPr>
            <a:xfrm>
              <a:off x="489499" y="9056844"/>
              <a:ext cx="560333" cy="21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39" name="Rectangle 138">
              <a:extLst>
                <a:ext uri="{FF2B5EF4-FFF2-40B4-BE49-F238E27FC236}">
                  <a16:creationId xmlns:a16="http://schemas.microsoft.com/office/drawing/2014/main" id="{4E96FE0D-14E3-472C-B376-C354216CBE54}"/>
                </a:ext>
              </a:extLst>
            </p:cNvPr>
            <p:cNvSpPr/>
            <p:nvPr/>
          </p:nvSpPr>
          <p:spPr>
            <a:xfrm>
              <a:off x="615044" y="9098859"/>
              <a:ext cx="455804" cy="180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rPr>
                <a:t>FIGHT</a:t>
              </a:r>
              <a:endParaRPr lang="en-US"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43" name="Rectangle 142">
              <a:extLst>
                <a:ext uri="{FF2B5EF4-FFF2-40B4-BE49-F238E27FC236}">
                  <a16:creationId xmlns:a16="http://schemas.microsoft.com/office/drawing/2014/main" id="{20CFCF05-2636-44F8-9ADA-39D4167FB269}"/>
                </a:ext>
              </a:extLst>
            </p:cNvPr>
            <p:cNvSpPr/>
            <p:nvPr/>
          </p:nvSpPr>
          <p:spPr>
            <a:xfrm>
              <a:off x="2914636" y="9098859"/>
              <a:ext cx="771702" cy="180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rPr>
                <a:t>FREEZE</a:t>
              </a:r>
              <a:endParaRPr lang="en-US"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44" name="Rectangle 143">
              <a:extLst>
                <a:ext uri="{FF2B5EF4-FFF2-40B4-BE49-F238E27FC236}">
                  <a16:creationId xmlns:a16="http://schemas.microsoft.com/office/drawing/2014/main" id="{7CEB6659-4BAC-4E9C-8225-F58ACA44D3B1}"/>
                </a:ext>
              </a:extLst>
            </p:cNvPr>
            <p:cNvSpPr/>
            <p:nvPr/>
          </p:nvSpPr>
          <p:spPr>
            <a:xfrm>
              <a:off x="1663829" y="9056844"/>
              <a:ext cx="560333" cy="21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40" name="Rectangle 139">
              <a:extLst>
                <a:ext uri="{FF2B5EF4-FFF2-40B4-BE49-F238E27FC236}">
                  <a16:creationId xmlns:a16="http://schemas.microsoft.com/office/drawing/2014/main" id="{E9EEEB0C-BF1C-4C14-A137-557B908B3EA6}"/>
                </a:ext>
              </a:extLst>
            </p:cNvPr>
            <p:cNvSpPr/>
            <p:nvPr/>
          </p:nvSpPr>
          <p:spPr>
            <a:xfrm>
              <a:off x="1663829" y="9098859"/>
              <a:ext cx="600811" cy="19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rPr>
                <a:t>FLIGHT</a:t>
              </a:r>
              <a:endParaRPr lang="en-US" sz="1200" b="1" dirty="0">
                <a:solidFill>
                  <a:schemeClr val="accent2">
                    <a:lumMod val="60000"/>
                    <a:lumOff val="40000"/>
                  </a:schemeClr>
                </a:solidFill>
                <a:latin typeface="Droid Sans" panose="020B0606030804020204" pitchFamily="34" charset="0"/>
                <a:ea typeface="Droid Sans" panose="020B0606030804020204" pitchFamily="34" charset="0"/>
                <a:cs typeface="Droid Sans" panose="020B0606030804020204" pitchFamily="34" charset="0"/>
              </a:endParaRPr>
            </a:p>
          </p:txBody>
        </p:sp>
      </p:grpSp>
      <p:pic>
        <p:nvPicPr>
          <p:cNvPr id="42" name="Picture 41">
            <a:extLst>
              <a:ext uri="{FF2B5EF4-FFF2-40B4-BE49-F238E27FC236}">
                <a16:creationId xmlns:a16="http://schemas.microsoft.com/office/drawing/2014/main" id="{AFBE3E4E-07D7-48E3-BD92-2175F6A0EE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83780"/>
          <a:stretch/>
        </p:blipFill>
        <p:spPr>
          <a:xfrm>
            <a:off x="1127284" y="2114865"/>
            <a:ext cx="828411" cy="872813"/>
          </a:xfrm>
          <a:prstGeom prst="rect">
            <a:avLst/>
          </a:prstGeom>
        </p:spPr>
      </p:pic>
      <p:grpSp>
        <p:nvGrpSpPr>
          <p:cNvPr id="2" name="Group 1">
            <a:extLst>
              <a:ext uri="{FF2B5EF4-FFF2-40B4-BE49-F238E27FC236}">
                <a16:creationId xmlns:a16="http://schemas.microsoft.com/office/drawing/2014/main" id="{B111D40C-7D77-4F12-A48C-3F9B2880345D}"/>
              </a:ext>
            </a:extLst>
          </p:cNvPr>
          <p:cNvGrpSpPr/>
          <p:nvPr/>
        </p:nvGrpSpPr>
        <p:grpSpPr>
          <a:xfrm>
            <a:off x="842620" y="3169871"/>
            <a:ext cx="198234" cy="1190352"/>
            <a:chOff x="280998" y="2788067"/>
            <a:chExt cx="198234" cy="1190352"/>
          </a:xfrm>
        </p:grpSpPr>
        <p:sp>
          <p:nvSpPr>
            <p:cNvPr id="73" name="object 24">
              <a:extLst>
                <a:ext uri="{FF2B5EF4-FFF2-40B4-BE49-F238E27FC236}">
                  <a16:creationId xmlns:a16="http://schemas.microsoft.com/office/drawing/2014/main" id="{4F75017A-6B21-4CE1-AE5F-08E2D20432BD}"/>
                </a:ext>
              </a:extLst>
            </p:cNvPr>
            <p:cNvSpPr/>
            <p:nvPr/>
          </p:nvSpPr>
          <p:spPr>
            <a:xfrm rot="300000">
              <a:off x="280998" y="2788067"/>
              <a:ext cx="180396" cy="1118765"/>
            </a:xfrm>
            <a:custGeom>
              <a:avLst/>
              <a:gdLst/>
              <a:ahLst/>
              <a:cxnLst/>
              <a:rect l="l" t="t" r="r" b="b"/>
              <a:pathLst>
                <a:path w="309244" h="560070">
                  <a:moveTo>
                    <a:pt x="309016" y="559612"/>
                  </a:moveTo>
                  <a:lnTo>
                    <a:pt x="0" y="0"/>
                  </a:lnTo>
                </a:path>
              </a:pathLst>
            </a:custGeom>
            <a:ln w="25400">
              <a:solidFill>
                <a:srgbClr val="EE2A59"/>
              </a:solidFill>
            </a:ln>
          </p:spPr>
          <p:txBody>
            <a:bodyPr wrap="square" lIns="0" tIns="0" rIns="0" bIns="0" rtlCol="0"/>
            <a:lstStyle/>
            <a:p>
              <a:endParaRPr/>
            </a:p>
          </p:txBody>
        </p:sp>
        <p:sp>
          <p:nvSpPr>
            <p:cNvPr id="43" name="object 27">
              <a:extLst>
                <a:ext uri="{FF2B5EF4-FFF2-40B4-BE49-F238E27FC236}">
                  <a16:creationId xmlns:a16="http://schemas.microsoft.com/office/drawing/2014/main" id="{0E43A059-F287-483F-ABBD-C9A20FBA7064}"/>
                </a:ext>
              </a:extLst>
            </p:cNvPr>
            <p:cNvSpPr/>
            <p:nvPr/>
          </p:nvSpPr>
          <p:spPr>
            <a:xfrm rot="-2580000">
              <a:off x="352487" y="3843152"/>
              <a:ext cx="126745" cy="135267"/>
            </a:xfrm>
            <a:prstGeom prst="rect">
              <a:avLst/>
            </a:prstGeom>
            <a:blipFill>
              <a:blip r:embed="rId4" cstate="print"/>
              <a:stretch>
                <a:fillRect/>
              </a:stretch>
            </a:blipFill>
          </p:spPr>
          <p:txBody>
            <a:bodyPr wrap="square" lIns="0" tIns="0" rIns="0" bIns="0" rtlCol="0"/>
            <a:lstStyle/>
            <a:p>
              <a:endParaRPr/>
            </a:p>
          </p:txBody>
        </p:sp>
      </p:grpSp>
      <p:sp>
        <p:nvSpPr>
          <p:cNvPr id="45" name="object 15">
            <a:extLst>
              <a:ext uri="{FF2B5EF4-FFF2-40B4-BE49-F238E27FC236}">
                <a16:creationId xmlns:a16="http://schemas.microsoft.com/office/drawing/2014/main" id="{DD85B788-68A9-4823-B1EC-5BE7191F8CC0}"/>
              </a:ext>
            </a:extLst>
          </p:cNvPr>
          <p:cNvSpPr/>
          <p:nvPr/>
        </p:nvSpPr>
        <p:spPr>
          <a:xfrm rot="1860000">
            <a:off x="1229588" y="5151826"/>
            <a:ext cx="707059" cy="682307"/>
          </a:xfrm>
          <a:prstGeom prst="rect">
            <a:avLst/>
          </a:prstGeom>
          <a:blipFill>
            <a:blip r:embed="rId3" cstate="print"/>
            <a:stretch>
              <a:fillRect/>
            </a:stretch>
          </a:blipFill>
        </p:spPr>
        <p:txBody>
          <a:bodyPr wrap="square" lIns="0" tIns="0" rIns="0" bIns="0" rtlCol="0"/>
          <a:lstStyle/>
          <a:p>
            <a:endParaRPr/>
          </a:p>
        </p:txBody>
      </p:sp>
      <p:sp>
        <p:nvSpPr>
          <p:cNvPr id="46" name="TextBox 45">
            <a:extLst>
              <a:ext uri="{FF2B5EF4-FFF2-40B4-BE49-F238E27FC236}">
                <a16:creationId xmlns:a16="http://schemas.microsoft.com/office/drawing/2014/main" id="{4FA36C7B-6B97-4694-B279-61BE44420535}"/>
              </a:ext>
            </a:extLst>
          </p:cNvPr>
          <p:cNvSpPr txBox="1"/>
          <p:nvPr/>
        </p:nvSpPr>
        <p:spPr>
          <a:xfrm rot="21600000">
            <a:off x="1238380" y="8872025"/>
            <a:ext cx="1782026" cy="1320361"/>
          </a:xfrm>
          <a:prstGeom prst="rect">
            <a:avLst/>
          </a:prstGeom>
          <a:noFill/>
        </p:spPr>
        <p:txBody>
          <a:bodyPr wrap="square" rtlCol="0">
            <a:spAutoFit/>
          </a:bodyPr>
          <a:lstStyle/>
          <a:p>
            <a:pPr>
              <a:lnSpc>
                <a:spcPct val="95000"/>
              </a:lnSpc>
              <a:spcBef>
                <a:spcPts val="600"/>
              </a:spcBef>
            </a:pP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See how many trigger events you can spot! </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Try and identify the specific event, thing someone said, or thought that you had, that triggered you.</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 Keep a daily log and see how many you notice.</a:t>
            </a:r>
            <a:endPar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47" name="Picture 46" descr="A close up of a sign&#10;&#10;Description automatically generated">
            <a:extLst>
              <a:ext uri="{FF2B5EF4-FFF2-40B4-BE49-F238E27FC236}">
                <a16:creationId xmlns:a16="http://schemas.microsoft.com/office/drawing/2014/main" id="{4723FA3E-D951-4F65-AF43-1ACE332FD4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600000">
            <a:off x="598107" y="9068600"/>
            <a:ext cx="505145" cy="506064"/>
          </a:xfrm>
          <a:prstGeom prst="rect">
            <a:avLst/>
          </a:prstGeom>
        </p:spPr>
      </p:pic>
      <p:sp>
        <p:nvSpPr>
          <p:cNvPr id="48" name="TextBox 47">
            <a:extLst>
              <a:ext uri="{FF2B5EF4-FFF2-40B4-BE49-F238E27FC236}">
                <a16:creationId xmlns:a16="http://schemas.microsoft.com/office/drawing/2014/main" id="{59505C93-B002-4CA4-B1F0-E84DEBABE1C0}"/>
              </a:ext>
            </a:extLst>
          </p:cNvPr>
          <p:cNvSpPr txBox="1"/>
          <p:nvPr/>
        </p:nvSpPr>
        <p:spPr>
          <a:xfrm rot="21600000">
            <a:off x="455325" y="9518536"/>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Tree>
    <p:extLst>
      <p:ext uri="{BB962C8B-B14F-4D97-AF65-F5344CB8AC3E}">
        <p14:creationId xmlns:p14="http://schemas.microsoft.com/office/powerpoint/2010/main" val="3737831466"/>
      </p:ext>
    </p:extLst>
  </p:cSld>
  <p:clrMapOvr>
    <a:masterClrMapping/>
  </p:clrMapOvr>
</p:sld>
</file>

<file path=ppt/theme/theme1.xml><?xml version="1.0" encoding="utf-8"?>
<a:theme xmlns:a="http://schemas.openxmlformats.org/drawingml/2006/main" name="Office Theme">
  <a:themeElements>
    <a:clrScheme name="Jack Petchey Foundation">
      <a:dk1>
        <a:sysClr val="windowText" lastClr="000000"/>
      </a:dk1>
      <a:lt1>
        <a:sysClr val="window" lastClr="FFFFFF"/>
      </a:lt1>
      <a:dk2>
        <a:srgbClr val="44546A"/>
      </a:dk2>
      <a:lt2>
        <a:srgbClr val="E7E6E6"/>
      </a:lt2>
      <a:accent1>
        <a:srgbClr val="114C8F"/>
      </a:accent1>
      <a:accent2>
        <a:srgbClr val="60186D"/>
      </a:accent2>
      <a:accent3>
        <a:srgbClr val="EE2A59"/>
      </a:accent3>
      <a:accent4>
        <a:srgbClr val="F5B700"/>
      </a:accent4>
      <a:accent5>
        <a:srgbClr val="2CACE2"/>
      </a:accent5>
      <a:accent6>
        <a:srgbClr val="04E7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3024</TotalTime>
  <Words>789</Words>
  <Application>Microsoft Office PowerPoint</Application>
  <PresentationFormat>Custom</PresentationFormat>
  <Paragraphs>60</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Londrina Solid</vt:lpstr>
      <vt:lpstr>Arial Black</vt:lpstr>
      <vt:lpstr>Londrina Solid Black</vt:lpstr>
      <vt:lpstr>Arial</vt:lpstr>
      <vt:lpstr>Droid Sans</vt:lpstr>
      <vt:lpstr>Calibri</vt:lpstr>
      <vt:lpstr>Office Theme</vt:lpstr>
      <vt:lpstr>PowerPoint Presentation</vt:lpstr>
      <vt:lpstr>Triggers</vt:lpstr>
      <vt:lpstr>The fight, flight or freeze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Linz Carter</dc:creator>
  <cp:lastModifiedBy>Denise Barrows</cp:lastModifiedBy>
  <cp:revision>49</cp:revision>
  <dcterms:created xsi:type="dcterms:W3CDTF">2020-05-12T08:45:26Z</dcterms:created>
  <dcterms:modified xsi:type="dcterms:W3CDTF">2020-05-22T15:26:34Z</dcterms:modified>
</cp:coreProperties>
</file>