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61" r:id="rId2"/>
    <p:sldId id="256" r:id="rId3"/>
    <p:sldId id="263" r:id="rId4"/>
    <p:sldId id="262" r:id="rId5"/>
  </p:sldIdLst>
  <p:sldSz cx="7559675" cy="10691813"/>
  <p:notesSz cx="6858000" cy="9144000"/>
  <p:embeddedFontLst>
    <p:embeddedFont>
      <p:font typeface="Calibri" panose="020F0502020204030204" pitchFamily="34" charset="0"/>
      <p:regular r:id="rId7"/>
      <p:bold r:id="rId8"/>
      <p:italic r:id="rId9"/>
      <p:boldItalic r:id="rId10"/>
    </p:embeddedFont>
    <p:embeddedFont>
      <p:font typeface="Droid Sans" panose="020B0606030804020204" pitchFamily="34" charset="0"/>
      <p:regular r:id="rId11"/>
      <p:bold r:id="rId12"/>
    </p:embeddedFont>
    <p:embeddedFont>
      <p:font typeface="Londrina Solid" panose="02000506000000020003" pitchFamily="50" charset="0"/>
      <p:regular r:id="rId13"/>
    </p:embeddedFont>
    <p:embeddedFont>
      <p:font typeface="Londrina Solid Black" panose="00000A00000000000000" pitchFamily="2"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F9"/>
    <a:srgbClr val="E2F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0" autoAdjust="0"/>
    <p:restoredTop sz="94641" autoAdjust="0"/>
  </p:normalViewPr>
  <p:slideViewPr>
    <p:cSldViewPr snapToGrid="0" showGuides="1">
      <p:cViewPr>
        <p:scale>
          <a:sx n="95" d="100"/>
          <a:sy n="95" d="100"/>
        </p:scale>
        <p:origin x="1099" y="-1531"/>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64784-FA25-4496-A4D6-23AB27688332}" type="datetimeFigureOut">
              <a:rPr lang="en-US" smtClean="0"/>
              <a:t>5/22/2020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C108E-EC0B-4E70-89B5-F0FD9BE03A4A}" type="slidenum">
              <a:rPr lang="en-US" smtClean="0"/>
              <a:t>‹#›</a:t>
            </a:fld>
            <a:endParaRPr lang="en-US"/>
          </a:p>
        </p:txBody>
      </p:sp>
    </p:spTree>
    <p:extLst>
      <p:ext uri="{BB962C8B-B14F-4D97-AF65-F5344CB8AC3E}">
        <p14:creationId xmlns:p14="http://schemas.microsoft.com/office/powerpoint/2010/main" val="317985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341800751/deb0fde3b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iQxxItGAo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https://vimeo.com/341800751/deb0fde3b5</a:t>
            </a:r>
            <a:endParaRPr lang="en-GB" dirty="0"/>
          </a:p>
          <a:p>
            <a:endParaRPr lang="en-US" dirty="0"/>
          </a:p>
        </p:txBody>
      </p:sp>
      <p:sp>
        <p:nvSpPr>
          <p:cNvPr id="4" name="Slide Number Placeholder 3"/>
          <p:cNvSpPr>
            <a:spLocks noGrp="1"/>
          </p:cNvSpPr>
          <p:nvPr>
            <p:ph type="sldNum" sz="quarter" idx="5"/>
          </p:nvPr>
        </p:nvSpPr>
        <p:spPr/>
        <p:txBody>
          <a:bodyPr/>
          <a:lstStyle/>
          <a:p>
            <a:fld id="{CB9C108E-EC0B-4E70-89B5-F0FD9BE03A4A}" type="slidenum">
              <a:rPr lang="en-US" smtClean="0"/>
              <a:t>2</a:t>
            </a:fld>
            <a:endParaRPr lang="en-US"/>
          </a:p>
        </p:txBody>
      </p:sp>
    </p:spTree>
    <p:extLst>
      <p:ext uri="{BB962C8B-B14F-4D97-AF65-F5344CB8AC3E}">
        <p14:creationId xmlns:p14="http://schemas.microsoft.com/office/powerpoint/2010/main" val="76825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a:t>
            </a:r>
            <a:r>
              <a:rPr lang="en-US" dirty="0">
                <a:hlinkClick r:id="rId3"/>
              </a:rPr>
              <a:t>https://www.youtube.com/watch?v=UiQxxItGAog</a:t>
            </a:r>
            <a:endParaRPr lang="en-US" dirty="0"/>
          </a:p>
        </p:txBody>
      </p:sp>
      <p:sp>
        <p:nvSpPr>
          <p:cNvPr id="4" name="Slide Number Placeholder 3"/>
          <p:cNvSpPr>
            <a:spLocks noGrp="1"/>
          </p:cNvSpPr>
          <p:nvPr>
            <p:ph type="sldNum" sz="quarter" idx="5"/>
          </p:nvPr>
        </p:nvSpPr>
        <p:spPr/>
        <p:txBody>
          <a:bodyPr/>
          <a:lstStyle/>
          <a:p>
            <a:fld id="{CB9C108E-EC0B-4E70-89B5-F0FD9BE03A4A}" type="slidenum">
              <a:rPr lang="en-US" smtClean="0"/>
              <a:t>4</a:t>
            </a:fld>
            <a:endParaRPr lang="en-US"/>
          </a:p>
        </p:txBody>
      </p:sp>
    </p:spTree>
    <p:extLst>
      <p:ext uri="{BB962C8B-B14F-4D97-AF65-F5344CB8AC3E}">
        <p14:creationId xmlns:p14="http://schemas.microsoft.com/office/powerpoint/2010/main" val="262699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E301-783B-49BA-B566-BA3D6ED2F1D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4266A09E-7061-4B0C-BDE7-E01DEECB3F10}"/>
              </a:ext>
            </a:extLst>
          </p:cNvPr>
          <p:cNvSpPr>
            <a:spLocks noGrp="1"/>
          </p:cNvSpPr>
          <p:nvPr>
            <p:ph type="sldNum" sz="quarter" idx="12"/>
          </p:nvPr>
        </p:nvSpPr>
        <p:spPr/>
        <p:txBody>
          <a:bodyPr/>
          <a:lstStyle/>
          <a:p>
            <a:fld id="{4E0A895D-0634-4661-A8BD-BDBB94846505}" type="slidenum">
              <a:rPr lang="en-US" smtClean="0"/>
              <a:t>‹#›</a:t>
            </a:fld>
            <a:endParaRPr lang="en-US"/>
          </a:p>
        </p:txBody>
      </p:sp>
    </p:spTree>
    <p:extLst>
      <p:ext uri="{BB962C8B-B14F-4D97-AF65-F5344CB8AC3E}">
        <p14:creationId xmlns:p14="http://schemas.microsoft.com/office/powerpoint/2010/main" val="2391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35A97-CF89-4049-85C3-27A17B93BAC5}"/>
              </a:ext>
            </a:extLst>
          </p:cNvPr>
          <p:cNvSpPr>
            <a:spLocks noGrp="1"/>
          </p:cNvSpPr>
          <p:nvPr>
            <p:ph type="sldNum" sz="quarter" idx="12"/>
          </p:nvPr>
        </p:nvSpPr>
        <p:spPr/>
        <p:txBody>
          <a:bodyPr/>
          <a:lstStyle/>
          <a:p>
            <a:fld id="{4E0A895D-0634-4661-A8BD-BDBB94846505}" type="slidenum">
              <a:rPr lang="en-US" smtClean="0"/>
              <a:t>‹#›</a:t>
            </a:fld>
            <a:endParaRPr lang="en-US"/>
          </a:p>
        </p:txBody>
      </p:sp>
    </p:spTree>
    <p:extLst>
      <p:ext uri="{BB962C8B-B14F-4D97-AF65-F5344CB8AC3E}">
        <p14:creationId xmlns:p14="http://schemas.microsoft.com/office/powerpoint/2010/main" val="2889379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7613-FCB3-4547-9088-39E92C5021FD}"/>
              </a:ext>
            </a:extLst>
          </p:cNvPr>
          <p:cNvSpPr>
            <a:spLocks noGrp="1"/>
          </p:cNvSpPr>
          <p:nvPr>
            <p:ph type="title"/>
          </p:nvPr>
        </p:nvSpPr>
        <p:spPr>
          <a:xfrm>
            <a:off x="519728" y="569241"/>
            <a:ext cx="6520220" cy="492515"/>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00BD70D-2466-4C35-8B0E-597C16E8844E}"/>
              </a:ext>
            </a:extLst>
          </p:cNvPr>
          <p:cNvSpPr>
            <a:spLocks noGrp="1"/>
          </p:cNvSpPr>
          <p:nvPr>
            <p:ph type="sldNum" sz="quarter" idx="4"/>
          </p:nvPr>
        </p:nvSpPr>
        <p:spPr>
          <a:xfrm>
            <a:off x="5339020" y="10042247"/>
            <a:ext cx="1700927"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4E0A895D-0634-4661-A8BD-BDBB94846505}" type="slidenum">
              <a:rPr lang="en-US" smtClean="0"/>
              <a:t>‹#›</a:t>
            </a:fld>
            <a:endParaRPr lang="en-US"/>
          </a:p>
        </p:txBody>
      </p:sp>
    </p:spTree>
    <p:extLst>
      <p:ext uri="{BB962C8B-B14F-4D97-AF65-F5344CB8AC3E}">
        <p14:creationId xmlns:p14="http://schemas.microsoft.com/office/powerpoint/2010/main" val="1591404446"/>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445" userDrawn="1">
          <p15:clr>
            <a:srgbClr val="F26B43"/>
          </p15:clr>
        </p15:guide>
        <p15:guide id="3" orient="horz" pos="351" userDrawn="1">
          <p15:clr>
            <a:srgbClr val="F26B43"/>
          </p15:clr>
        </p15:guide>
        <p15:guide id="4" orient="horz" pos="759" userDrawn="1">
          <p15:clr>
            <a:srgbClr val="F26B43"/>
          </p15:clr>
        </p15:guide>
        <p15:guide id="5" orient="horz" pos="6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vimeo.com/341800751/deb0fde3b5" TargetMode="External"/><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Video%20link:%20https:/www.youtube.com/watch?v=UiQxxItGAog"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8BA821C-DE3F-4DC6-BD1B-94EF0DF828B9}"/>
              </a:ext>
            </a:extLst>
          </p:cNvPr>
          <p:cNvSpPr/>
          <p:nvPr/>
        </p:nvSpPr>
        <p:spPr>
          <a:xfrm>
            <a:off x="0" y="0"/>
            <a:ext cx="7559675" cy="10691813"/>
          </a:xfrm>
          <a:custGeom>
            <a:avLst/>
            <a:gdLst/>
            <a:ahLst/>
            <a:cxnLst/>
            <a:rect l="l" t="t" r="r" b="b"/>
            <a:pathLst>
              <a:path w="7547609" h="10679430">
                <a:moveTo>
                  <a:pt x="0" y="10679303"/>
                </a:moveTo>
                <a:lnTo>
                  <a:pt x="7547292" y="10679303"/>
                </a:lnTo>
                <a:lnTo>
                  <a:pt x="7547292" y="0"/>
                </a:lnTo>
                <a:lnTo>
                  <a:pt x="0" y="0"/>
                </a:lnTo>
                <a:lnTo>
                  <a:pt x="0" y="10679303"/>
                </a:lnTo>
                <a:close/>
              </a:path>
            </a:pathLst>
          </a:custGeom>
          <a:solidFill>
            <a:srgbClr val="114B8F"/>
          </a:solidFill>
          <a:ln>
            <a:noFill/>
          </a:ln>
        </p:spPr>
        <p:txBody>
          <a:bodyPr wrap="square" lIns="0" tIns="0" rIns="0" bIns="0" rtlCol="0"/>
          <a:lstStyle/>
          <a:p>
            <a:endParaRPr dirty="0"/>
          </a:p>
        </p:txBody>
      </p:sp>
      <p:sp>
        <p:nvSpPr>
          <p:cNvPr id="19" name="Rectangle 18">
            <a:extLst>
              <a:ext uri="{FF2B5EF4-FFF2-40B4-BE49-F238E27FC236}">
                <a16:creationId xmlns:a16="http://schemas.microsoft.com/office/drawing/2014/main" id="{A41D74FE-FF23-4A2E-9179-A103CE7792F6}"/>
              </a:ext>
            </a:extLst>
          </p:cNvPr>
          <p:cNvSpPr/>
          <p:nvPr/>
        </p:nvSpPr>
        <p:spPr>
          <a:xfrm>
            <a:off x="1" y="9236657"/>
            <a:ext cx="7559676" cy="145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id="{DC781586-D2F5-4EFA-B7F6-5DDDA279DC39}"/>
              </a:ext>
            </a:extLst>
          </p:cNvPr>
          <p:cNvSpPr txBox="1"/>
          <p:nvPr/>
        </p:nvSpPr>
        <p:spPr>
          <a:xfrm>
            <a:off x="462918" y="396115"/>
            <a:ext cx="6672400" cy="8176597"/>
          </a:xfrm>
          <a:prstGeom prst="rect">
            <a:avLst/>
          </a:prstGeom>
        </p:spPr>
        <p:txBody>
          <a:bodyPr vert="horz" wrap="square" lIns="0" tIns="12700" rIns="0" bIns="0" rtlCol="0">
            <a:spAutoFit/>
          </a:bodyPr>
          <a:lstStyle/>
          <a:p>
            <a:pPr marL="12700" algn="ctr">
              <a:lnSpc>
                <a:spcPct val="100000"/>
              </a:lnSpc>
              <a:spcBef>
                <a:spcPts val="100"/>
              </a:spcBef>
            </a:pPr>
            <a:r>
              <a:rPr sz="3600" spc="45" dirty="0">
                <a:solidFill>
                  <a:srgbClr val="FFFFFF"/>
                </a:solidFill>
                <a:latin typeface="Londrina Solid"/>
                <a:cs typeface="Londrina Solid"/>
              </a:rPr>
              <a:t>The </a:t>
            </a:r>
            <a:r>
              <a:rPr sz="3600" spc="50" dirty="0">
                <a:solidFill>
                  <a:srgbClr val="FFFFFF"/>
                </a:solidFill>
                <a:latin typeface="Londrina Solid"/>
                <a:cs typeface="Londrina Solid"/>
              </a:rPr>
              <a:t>Jack </a:t>
            </a:r>
            <a:r>
              <a:rPr sz="3600" spc="45" dirty="0">
                <a:solidFill>
                  <a:srgbClr val="FFFFFF"/>
                </a:solidFill>
                <a:latin typeface="Londrina Solid"/>
                <a:cs typeface="Londrina Solid"/>
              </a:rPr>
              <a:t>Petchey </a:t>
            </a:r>
            <a:r>
              <a:rPr sz="3600" spc="55" dirty="0">
                <a:solidFill>
                  <a:srgbClr val="F5B700"/>
                </a:solidFill>
                <a:latin typeface="Londrina Solid"/>
                <a:cs typeface="Londrina Solid"/>
              </a:rPr>
              <a:t>Spark</a:t>
            </a:r>
            <a:r>
              <a:rPr sz="3600" spc="229" dirty="0">
                <a:solidFill>
                  <a:srgbClr val="F5B700"/>
                </a:solidFill>
                <a:latin typeface="Londrina Solid"/>
                <a:cs typeface="Londrina Solid"/>
              </a:rPr>
              <a:t> </a:t>
            </a:r>
            <a:r>
              <a:rPr sz="3600" spc="70" dirty="0" err="1">
                <a:solidFill>
                  <a:srgbClr val="FFFFFF"/>
                </a:solidFill>
                <a:latin typeface="Londrina Solid"/>
                <a:cs typeface="Londrina Solid"/>
              </a:rPr>
              <a:t>Programme</a:t>
            </a:r>
            <a:r>
              <a:rPr lang="en-US" sz="3600" spc="70" dirty="0">
                <a:solidFill>
                  <a:srgbClr val="FFFFFF"/>
                </a:solidFill>
                <a:latin typeface="Londrina Solid"/>
                <a:cs typeface="Londrina Solid"/>
              </a:rPr>
              <a:t> </a:t>
            </a:r>
            <a:r>
              <a:rPr lang="en-US" sz="2600" spc="70" dirty="0">
                <a:solidFill>
                  <a:schemeClr val="accent5"/>
                </a:solidFill>
                <a:latin typeface="Londrina Solid"/>
                <a:cs typeface="Londrina Solid"/>
              </a:rPr>
              <a:t>a self-discovery </a:t>
            </a:r>
            <a:r>
              <a:rPr lang="en-US" sz="2600" spc="70" dirty="0" err="1">
                <a:solidFill>
                  <a:schemeClr val="accent5"/>
                </a:solidFill>
                <a:latin typeface="Londrina Solid"/>
                <a:cs typeface="Londrina Solid"/>
              </a:rPr>
              <a:t>programme</a:t>
            </a:r>
            <a:r>
              <a:rPr lang="en-US" sz="2600" spc="70" dirty="0">
                <a:solidFill>
                  <a:schemeClr val="accent5"/>
                </a:solidFill>
                <a:latin typeface="Londrina Solid"/>
                <a:cs typeface="Londrina Solid"/>
              </a:rPr>
              <a:t> for young people</a:t>
            </a: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r>
              <a:rPr lang="en-US" sz="3200" spc="70" dirty="0">
                <a:solidFill>
                  <a:schemeClr val="bg1"/>
                </a:solidFill>
                <a:latin typeface="Londrina Solid"/>
                <a:cs typeface="Londrina Solid"/>
              </a:rPr>
              <a:t>Discover how to be at your best </a:t>
            </a:r>
            <a:br>
              <a:rPr lang="en-US" sz="3200" spc="70" dirty="0">
                <a:solidFill>
                  <a:schemeClr val="bg1"/>
                </a:solidFill>
                <a:latin typeface="Londrina Solid"/>
                <a:cs typeface="Londrina Solid"/>
              </a:rPr>
            </a:br>
            <a:r>
              <a:rPr lang="en-US" sz="3200" spc="70" dirty="0">
                <a:solidFill>
                  <a:schemeClr val="bg1"/>
                </a:solidFill>
                <a:latin typeface="Londrina Solid"/>
                <a:cs typeface="Londrina Solid"/>
              </a:rPr>
              <a:t>more of the time!</a:t>
            </a:r>
          </a:p>
          <a:p>
            <a:pPr marL="12700" algn="ctr">
              <a:lnSpc>
                <a:spcPct val="100000"/>
              </a:lnSpc>
              <a:spcBef>
                <a:spcPts val="100"/>
              </a:spcBef>
            </a:pPr>
            <a:r>
              <a:rPr lang="en-US" sz="4000" spc="70" dirty="0">
                <a:solidFill>
                  <a:schemeClr val="accent4"/>
                </a:solidFill>
                <a:latin typeface="Londrina Solid"/>
                <a:cs typeface="Londrina Solid"/>
              </a:rPr>
              <a:t>Session 4: </a:t>
            </a:r>
          </a:p>
          <a:p>
            <a:pPr marL="12700" algn="ctr">
              <a:lnSpc>
                <a:spcPct val="100000"/>
              </a:lnSpc>
              <a:spcBef>
                <a:spcPts val="100"/>
              </a:spcBef>
            </a:pPr>
            <a:r>
              <a:rPr lang="en-US" sz="4000" spc="70" dirty="0" err="1">
                <a:solidFill>
                  <a:schemeClr val="accent4"/>
                </a:solidFill>
                <a:latin typeface="Londrina Solid"/>
                <a:cs typeface="Londrina Solid"/>
              </a:rPr>
              <a:t>Recognising</a:t>
            </a:r>
            <a:r>
              <a:rPr lang="en-US" sz="4000" spc="70" dirty="0">
                <a:solidFill>
                  <a:schemeClr val="accent4"/>
                </a:solidFill>
                <a:latin typeface="Londrina Solid"/>
                <a:cs typeface="Londrina Solid"/>
              </a:rPr>
              <a:t> my self-talk</a:t>
            </a:r>
            <a:endParaRPr sz="4000" dirty="0">
              <a:solidFill>
                <a:schemeClr val="accent4"/>
              </a:solidFill>
              <a:latin typeface="Londrina Solid"/>
              <a:cs typeface="Londrina Solid"/>
            </a:endParaRPr>
          </a:p>
        </p:txBody>
      </p:sp>
      <p:pic>
        <p:nvPicPr>
          <p:cNvPr id="16" name="Picture 15" descr="A group of people standing next to a fence&#10;&#10;Description automatically generated">
            <a:extLst>
              <a:ext uri="{FF2B5EF4-FFF2-40B4-BE49-F238E27FC236}">
                <a16:creationId xmlns:a16="http://schemas.microsoft.com/office/drawing/2014/main" id="{1B7C3DBC-9FD7-49E3-B62A-D198DDF0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20" y="1856728"/>
            <a:ext cx="5008634" cy="432746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A54EB93-A4C8-47FB-9F8E-6C008AB53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71" y="9461293"/>
            <a:ext cx="3167507" cy="879252"/>
          </a:xfrm>
          <a:prstGeom prst="rect">
            <a:avLst/>
          </a:prstGeom>
        </p:spPr>
      </p:pic>
      <p:pic>
        <p:nvPicPr>
          <p:cNvPr id="21" name="Picture 20" descr="A close up of a sign&#10;&#10;Description automatically generated">
            <a:extLst>
              <a:ext uri="{FF2B5EF4-FFF2-40B4-BE49-F238E27FC236}">
                <a16:creationId xmlns:a16="http://schemas.microsoft.com/office/drawing/2014/main" id="{050321F4-3A5A-4CED-B73C-1AEA6381C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635" y="9723886"/>
            <a:ext cx="2923469" cy="583411"/>
          </a:xfrm>
          <a:prstGeom prst="rect">
            <a:avLst/>
          </a:prstGeom>
        </p:spPr>
      </p:pic>
    </p:spTree>
    <p:extLst>
      <p:ext uri="{BB962C8B-B14F-4D97-AF65-F5344CB8AC3E}">
        <p14:creationId xmlns:p14="http://schemas.microsoft.com/office/powerpoint/2010/main" val="25051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743B70A-D571-4F5E-ABF5-B708A008EBFE}"/>
              </a:ext>
            </a:extLst>
          </p:cNvPr>
          <p:cNvSpPr>
            <a:spLocks noGrp="1"/>
          </p:cNvSpPr>
          <p:nvPr>
            <p:ph type="title"/>
          </p:nvPr>
        </p:nvSpPr>
        <p:spPr>
          <a:xfrm>
            <a:off x="519728" y="569241"/>
            <a:ext cx="6520220" cy="492515"/>
          </a:xfrm>
        </p:spPr>
        <p:txBody>
          <a:bodyPr/>
          <a:lstStyle/>
          <a:p>
            <a:r>
              <a:rPr lang="en-US" b="1" kern="0" spc="35" dirty="0">
                <a:solidFill>
                  <a:srgbClr val="231F20"/>
                </a:solidFill>
                <a:latin typeface="Londrina Solid Black"/>
              </a:rPr>
              <a:t>Chain reactions</a:t>
            </a:r>
            <a:endParaRPr lang="en-US" dirty="0"/>
          </a:p>
        </p:txBody>
      </p:sp>
      <p:sp>
        <p:nvSpPr>
          <p:cNvPr id="19" name="Rectangle 18">
            <a:extLst>
              <a:ext uri="{FF2B5EF4-FFF2-40B4-BE49-F238E27FC236}">
                <a16:creationId xmlns:a16="http://schemas.microsoft.com/office/drawing/2014/main" id="{9F054FD8-E2F0-40DD-AA9E-C6FD9655F2D7}"/>
              </a:ext>
            </a:extLst>
          </p:cNvPr>
          <p:cNvSpPr/>
          <p:nvPr/>
        </p:nvSpPr>
        <p:spPr>
          <a:xfrm>
            <a:off x="1890713" y="-34540036"/>
            <a:ext cx="3778250" cy="3705886"/>
          </a:xfrm>
          <a:prstGeom prst="rect">
            <a:avLst/>
          </a:prstGeom>
        </p:spPr>
        <p:txBody>
          <a:bodyPr>
            <a:spAutoFit/>
          </a:bodyPr>
          <a:lstStyle/>
          <a:p>
            <a:pPr marL="36513" indent="-36513">
              <a:lnSpc>
                <a:spcPct val="100000"/>
              </a:lnSpc>
              <a:spcBef>
                <a:spcPts val="1235"/>
              </a:spcBef>
            </a:pPr>
            <a:r>
              <a:rPr lang="en-US" b="1" spc="-5" dirty="0">
                <a:solidFill>
                  <a:srgbClr val="231F20"/>
                </a:solidFill>
                <a:latin typeface="Droid Sans"/>
                <a:cs typeface="Droid Sans"/>
              </a:rPr>
              <a:t>Malala </a:t>
            </a:r>
            <a:r>
              <a:rPr lang="en-US" b="1" spc="-15" dirty="0">
                <a:solidFill>
                  <a:srgbClr val="231F20"/>
                </a:solidFill>
                <a:latin typeface="Droid Sans"/>
                <a:cs typeface="Droid Sans"/>
              </a:rPr>
              <a:t>Yousafzai</a:t>
            </a:r>
            <a:endParaRPr lang="en-US" dirty="0">
              <a:latin typeface="Droid Sans"/>
              <a:cs typeface="Droid Sans"/>
            </a:endParaRPr>
          </a:p>
          <a:p>
            <a:pPr marL="36513" marR="319405" indent="-36513">
              <a:lnSpc>
                <a:spcPts val="1300"/>
              </a:lnSpc>
              <a:spcBef>
                <a:spcPts val="585"/>
              </a:spcBef>
            </a:pPr>
            <a:r>
              <a:rPr lang="en-US" spc="-5" dirty="0">
                <a:solidFill>
                  <a:srgbClr val="231F20"/>
                </a:solidFill>
                <a:latin typeface="Droid Sans"/>
                <a:cs typeface="Droid Sans"/>
              </a:rPr>
              <a:t>Malala </a:t>
            </a:r>
            <a:r>
              <a:rPr lang="en-US" dirty="0">
                <a:solidFill>
                  <a:srgbClr val="231F20"/>
                </a:solidFill>
                <a:latin typeface="Droid Sans"/>
                <a:cs typeface="Droid Sans"/>
              </a:rPr>
              <a:t>believes that </a:t>
            </a:r>
            <a:r>
              <a:rPr lang="en-US" spc="-5" dirty="0">
                <a:solidFill>
                  <a:srgbClr val="231F20"/>
                </a:solidFill>
                <a:latin typeface="Droid Sans"/>
                <a:cs typeface="Droid Sans"/>
              </a:rPr>
              <a:t>every girl  </a:t>
            </a:r>
            <a:r>
              <a:rPr lang="en-US" dirty="0">
                <a:solidFill>
                  <a:srgbClr val="231F20"/>
                </a:solidFill>
                <a:latin typeface="Droid Sans"/>
                <a:cs typeface="Droid Sans"/>
              </a:rPr>
              <a:t>has the right to be </a:t>
            </a:r>
            <a:r>
              <a:rPr lang="en-US" spc="-5" dirty="0">
                <a:solidFill>
                  <a:srgbClr val="231F20"/>
                </a:solidFill>
                <a:latin typeface="Droid Sans"/>
                <a:cs typeface="Droid Sans"/>
              </a:rPr>
              <a:t>educated,  </a:t>
            </a:r>
            <a:r>
              <a:rPr lang="en-US" dirty="0">
                <a:solidFill>
                  <a:srgbClr val="231F20"/>
                </a:solidFill>
                <a:latin typeface="Droid Sans"/>
                <a:cs typeface="Droid Sans"/>
              </a:rPr>
              <a:t>regardless </a:t>
            </a:r>
            <a:r>
              <a:rPr lang="en-US" spc="-5" dirty="0">
                <a:solidFill>
                  <a:srgbClr val="231F20"/>
                </a:solidFill>
                <a:latin typeface="Droid Sans"/>
                <a:cs typeface="Droid Sans"/>
              </a:rPr>
              <a:t>of </a:t>
            </a:r>
            <a:r>
              <a:rPr lang="en-US" dirty="0">
                <a:solidFill>
                  <a:srgbClr val="231F20"/>
                </a:solidFill>
                <a:latin typeface="Droid Sans"/>
                <a:cs typeface="Droid Sans"/>
              </a:rPr>
              <a:t>their religion </a:t>
            </a:r>
            <a:r>
              <a:rPr lang="en-US" spc="-5" dirty="0">
                <a:solidFill>
                  <a:srgbClr val="231F20"/>
                </a:solidFill>
                <a:latin typeface="Droid Sans"/>
                <a:cs typeface="Droid Sans"/>
              </a:rPr>
              <a:t>or  social standing. Malala</a:t>
            </a:r>
            <a:r>
              <a:rPr lang="en-US" spc="-50" dirty="0">
                <a:solidFill>
                  <a:srgbClr val="231F20"/>
                </a:solidFill>
                <a:latin typeface="Droid Sans"/>
                <a:cs typeface="Droid Sans"/>
              </a:rPr>
              <a:t> </a:t>
            </a:r>
            <a:r>
              <a:rPr lang="en-US" spc="-5" dirty="0">
                <a:solidFill>
                  <a:srgbClr val="231F20"/>
                </a:solidFill>
                <a:latin typeface="Droid Sans"/>
                <a:cs typeface="Droid Sans"/>
              </a:rPr>
              <a:t>grew</a:t>
            </a:r>
            <a:endParaRPr lang="en-US" dirty="0">
              <a:latin typeface="Droid Sans"/>
              <a:cs typeface="Droid Sans"/>
            </a:endParaRPr>
          </a:p>
          <a:p>
            <a:pPr marL="36513" marR="151765" indent="-36513">
              <a:lnSpc>
                <a:spcPts val="1300"/>
              </a:lnSpc>
            </a:pPr>
            <a:r>
              <a:rPr lang="en-US" dirty="0">
                <a:solidFill>
                  <a:srgbClr val="231F20"/>
                </a:solidFill>
                <a:latin typeface="Droid Sans"/>
                <a:cs typeface="Droid Sans"/>
              </a:rPr>
              <a:t>up in </a:t>
            </a:r>
            <a:r>
              <a:rPr lang="en-US" spc="-5" dirty="0">
                <a:solidFill>
                  <a:srgbClr val="231F20"/>
                </a:solidFill>
                <a:latin typeface="Droid Sans"/>
                <a:cs typeface="Droid Sans"/>
              </a:rPr>
              <a:t>Pakistan </a:t>
            </a:r>
            <a:r>
              <a:rPr lang="en-US" dirty="0">
                <a:solidFill>
                  <a:srgbClr val="231F20"/>
                </a:solidFill>
                <a:latin typeface="Droid Sans"/>
                <a:cs typeface="Droid Sans"/>
              </a:rPr>
              <a:t>and</a:t>
            </a:r>
            <a:r>
              <a:rPr lang="en-US" spc="-95" dirty="0">
                <a:solidFill>
                  <a:srgbClr val="231F20"/>
                </a:solidFill>
                <a:latin typeface="Droid Sans"/>
                <a:cs typeface="Droid Sans"/>
              </a:rPr>
              <a:t> </a:t>
            </a:r>
            <a:r>
              <a:rPr lang="en-US" dirty="0">
                <a:solidFill>
                  <a:srgbClr val="231F20"/>
                </a:solidFill>
                <a:latin typeface="Droid Sans"/>
                <a:cs typeface="Droid Sans"/>
              </a:rPr>
              <a:t>campaigned  publicly about girls’ right to  </a:t>
            </a:r>
            <a:r>
              <a:rPr lang="en-US" spc="-5" dirty="0">
                <a:solidFill>
                  <a:srgbClr val="231F20"/>
                </a:solidFill>
                <a:latin typeface="Droid Sans"/>
                <a:cs typeface="Droid Sans"/>
              </a:rPr>
              <a:t>education when she was still </a:t>
            </a:r>
            <a:r>
              <a:rPr lang="en-US" dirty="0">
                <a:solidFill>
                  <a:srgbClr val="231F20"/>
                </a:solidFill>
                <a:latin typeface="Droid Sans"/>
                <a:cs typeface="Droid Sans"/>
              </a:rPr>
              <a:t>a  </a:t>
            </a:r>
            <a:r>
              <a:rPr lang="en-US" spc="-5" dirty="0">
                <a:solidFill>
                  <a:srgbClr val="231F20"/>
                </a:solidFill>
                <a:latin typeface="Droid Sans"/>
                <a:cs typeface="Droid Sans"/>
              </a:rPr>
              <a:t>school</a:t>
            </a:r>
            <a:r>
              <a:rPr lang="en-US" spc="-10" dirty="0">
                <a:solidFill>
                  <a:srgbClr val="231F20"/>
                </a:solidFill>
                <a:latin typeface="Droid Sans"/>
                <a:cs typeface="Droid Sans"/>
              </a:rPr>
              <a:t> </a:t>
            </a:r>
            <a:r>
              <a:rPr lang="en-US" spc="-5" dirty="0">
                <a:solidFill>
                  <a:srgbClr val="231F20"/>
                </a:solidFill>
                <a:latin typeface="Droid Sans"/>
                <a:cs typeface="Droid Sans"/>
              </a:rPr>
              <a:t>student.</a:t>
            </a:r>
            <a:endParaRPr lang="en-US" dirty="0">
              <a:latin typeface="Droid Sans"/>
              <a:cs typeface="Droid Sans"/>
            </a:endParaRPr>
          </a:p>
          <a:p>
            <a:pPr marL="36513" marR="5080" indent="-36513">
              <a:lnSpc>
                <a:spcPts val="1300"/>
              </a:lnSpc>
              <a:spcBef>
                <a:spcPts val="570"/>
              </a:spcBef>
            </a:pPr>
            <a:r>
              <a:rPr lang="en-US" spc="-5" dirty="0">
                <a:solidFill>
                  <a:srgbClr val="231F20"/>
                </a:solidFill>
                <a:latin typeface="Droid Sans"/>
                <a:cs typeface="Droid Sans"/>
              </a:rPr>
              <a:t>This </a:t>
            </a:r>
            <a:r>
              <a:rPr lang="en-US" dirty="0">
                <a:solidFill>
                  <a:srgbClr val="231F20"/>
                </a:solidFill>
                <a:latin typeface="Droid Sans"/>
                <a:cs typeface="Droid Sans"/>
              </a:rPr>
              <a:t>made her a </a:t>
            </a:r>
            <a:r>
              <a:rPr lang="en-US" spc="-5" dirty="0">
                <a:solidFill>
                  <a:srgbClr val="231F20"/>
                </a:solidFill>
                <a:latin typeface="Droid Sans"/>
                <a:cs typeface="Droid Sans"/>
              </a:rPr>
              <a:t>target for </a:t>
            </a:r>
            <a:r>
              <a:rPr lang="en-US" dirty="0">
                <a:solidFill>
                  <a:srgbClr val="231F20"/>
                </a:solidFill>
                <a:latin typeface="Droid Sans"/>
                <a:cs typeface="Droid Sans"/>
              </a:rPr>
              <a:t>the  </a:t>
            </a:r>
            <a:r>
              <a:rPr lang="en-US" spc="-15" dirty="0">
                <a:solidFill>
                  <a:srgbClr val="231F20"/>
                </a:solidFill>
                <a:latin typeface="Droid Sans"/>
                <a:cs typeface="Droid Sans"/>
              </a:rPr>
              <a:t>Taliban </a:t>
            </a:r>
            <a:r>
              <a:rPr lang="en-US" dirty="0">
                <a:solidFill>
                  <a:srgbClr val="231F20"/>
                </a:solidFill>
                <a:latin typeface="Droid Sans"/>
                <a:cs typeface="Droid Sans"/>
              </a:rPr>
              <a:t>and </a:t>
            </a:r>
            <a:r>
              <a:rPr lang="en-US" spc="-5" dirty="0">
                <a:solidFill>
                  <a:srgbClr val="231F20"/>
                </a:solidFill>
                <a:latin typeface="Droid Sans"/>
                <a:cs typeface="Droid Sans"/>
              </a:rPr>
              <a:t>she was s</a:t>
            </a:r>
            <a:r>
              <a:rPr lang="en-US" sz="1000" spc="-5" dirty="0">
                <a:solidFill>
                  <a:srgbClr val="231F20"/>
                </a:solidFill>
                <a:latin typeface="Droid Sans"/>
                <a:cs typeface="Droid Sans"/>
              </a:rPr>
              <a:t>ho</a:t>
            </a:r>
            <a:r>
              <a:rPr lang="en-US" spc="-5" dirty="0">
                <a:solidFill>
                  <a:srgbClr val="231F20"/>
                </a:solidFill>
                <a:latin typeface="Droid Sans"/>
                <a:cs typeface="Droid Sans"/>
              </a:rPr>
              <a:t>t </a:t>
            </a:r>
            <a:r>
              <a:rPr lang="en-US" dirty="0">
                <a:solidFill>
                  <a:srgbClr val="231F20"/>
                </a:solidFill>
                <a:latin typeface="Droid Sans"/>
                <a:cs typeface="Droid Sans"/>
              </a:rPr>
              <a:t>in the  head aged just 15. </a:t>
            </a:r>
            <a:r>
              <a:rPr lang="en-US" spc="-5" dirty="0">
                <a:solidFill>
                  <a:srgbClr val="231F20"/>
                </a:solidFill>
                <a:latin typeface="Droid Sans"/>
                <a:cs typeface="Droid Sans"/>
              </a:rPr>
              <a:t>She </a:t>
            </a:r>
            <a:r>
              <a:rPr lang="en-US" dirty="0">
                <a:solidFill>
                  <a:srgbClr val="231F20"/>
                </a:solidFill>
                <a:latin typeface="Droid Sans"/>
                <a:cs typeface="Droid Sans"/>
              </a:rPr>
              <a:t>now  lives in the </a:t>
            </a:r>
            <a:r>
              <a:rPr lang="en-US" spc="-5" dirty="0">
                <a:solidFill>
                  <a:srgbClr val="231F20"/>
                </a:solidFill>
                <a:latin typeface="Droid Sans"/>
                <a:cs typeface="Droid Sans"/>
              </a:rPr>
              <a:t>UK, studies </a:t>
            </a:r>
            <a:r>
              <a:rPr lang="en-US" dirty="0">
                <a:solidFill>
                  <a:srgbClr val="231F20"/>
                </a:solidFill>
                <a:latin typeface="Droid Sans"/>
                <a:cs typeface="Droid Sans"/>
              </a:rPr>
              <a:t>at the  </a:t>
            </a:r>
            <a:r>
              <a:rPr lang="en-US" spc="-5" dirty="0">
                <a:solidFill>
                  <a:srgbClr val="231F20"/>
                </a:solidFill>
                <a:latin typeface="Droid Sans"/>
                <a:cs typeface="Droid Sans"/>
              </a:rPr>
              <a:t>University of Oxford </a:t>
            </a:r>
            <a:r>
              <a:rPr lang="en-US" dirty="0">
                <a:solidFill>
                  <a:srgbClr val="231F20"/>
                </a:solidFill>
                <a:latin typeface="Droid Sans"/>
                <a:cs typeface="Droid Sans"/>
              </a:rPr>
              <a:t>and </a:t>
            </a:r>
            <a:r>
              <a:rPr lang="en-US" spc="-5" dirty="0">
                <a:solidFill>
                  <a:srgbClr val="231F20"/>
                </a:solidFill>
                <a:latin typeface="Droid Sans"/>
                <a:cs typeface="Droid Sans"/>
              </a:rPr>
              <a:t>still  </a:t>
            </a:r>
            <a:r>
              <a:rPr lang="en-US" dirty="0">
                <a:solidFill>
                  <a:srgbClr val="231F20"/>
                </a:solidFill>
                <a:latin typeface="Droid Sans"/>
                <a:cs typeface="Droid Sans"/>
              </a:rPr>
              <a:t>campaigns </a:t>
            </a:r>
            <a:r>
              <a:rPr lang="en-US" spc="-5" dirty="0">
                <a:solidFill>
                  <a:srgbClr val="231F20"/>
                </a:solidFill>
                <a:latin typeface="Droid Sans"/>
                <a:cs typeface="Droid Sans"/>
              </a:rPr>
              <a:t>globally. Her </a:t>
            </a:r>
            <a:r>
              <a:rPr lang="en-US" dirty="0">
                <a:solidFill>
                  <a:srgbClr val="231F20"/>
                </a:solidFill>
                <a:latin typeface="Droid Sans"/>
                <a:cs typeface="Droid Sans"/>
              </a:rPr>
              <a:t>love </a:t>
            </a:r>
            <a:r>
              <a:rPr lang="en-US" spc="-5" dirty="0">
                <a:solidFill>
                  <a:srgbClr val="231F20"/>
                </a:solidFill>
                <a:latin typeface="Droid Sans"/>
                <a:cs typeface="Droid Sans"/>
              </a:rPr>
              <a:t>of  </a:t>
            </a:r>
            <a:r>
              <a:rPr lang="en-US" dirty="0">
                <a:solidFill>
                  <a:srgbClr val="231F20"/>
                </a:solidFill>
                <a:latin typeface="Droid Sans"/>
                <a:cs typeface="Droid Sans"/>
              </a:rPr>
              <a:t>learning (which is a </a:t>
            </a:r>
            <a:r>
              <a:rPr lang="en-US" spc="-5" dirty="0">
                <a:solidFill>
                  <a:srgbClr val="231F20"/>
                </a:solidFill>
                <a:latin typeface="Droid Sans"/>
                <a:cs typeface="Droid Sans"/>
              </a:rPr>
              <a:t>key </a:t>
            </a:r>
            <a:r>
              <a:rPr lang="en-US" dirty="0">
                <a:solidFill>
                  <a:srgbClr val="231F20"/>
                </a:solidFill>
                <a:latin typeface="Droid Sans"/>
                <a:cs typeface="Droid Sans"/>
              </a:rPr>
              <a:t>part </a:t>
            </a:r>
            <a:r>
              <a:rPr lang="en-US" spc="-5" dirty="0">
                <a:solidFill>
                  <a:srgbClr val="231F20"/>
                </a:solidFill>
                <a:latin typeface="Droid Sans"/>
                <a:cs typeface="Droid Sans"/>
              </a:rPr>
              <a:t>of  </a:t>
            </a:r>
            <a:r>
              <a:rPr lang="en-US" dirty="0">
                <a:solidFill>
                  <a:srgbClr val="231F20"/>
                </a:solidFill>
                <a:latin typeface="Droid Sans"/>
                <a:cs typeface="Droid Sans"/>
              </a:rPr>
              <a:t>a </a:t>
            </a:r>
            <a:r>
              <a:rPr lang="en-US" spc="-5" dirty="0">
                <a:solidFill>
                  <a:srgbClr val="231F20"/>
                </a:solidFill>
                <a:latin typeface="Droid Sans"/>
                <a:cs typeface="Droid Sans"/>
              </a:rPr>
              <a:t>growth </a:t>
            </a:r>
            <a:r>
              <a:rPr lang="en-US" dirty="0">
                <a:solidFill>
                  <a:srgbClr val="231F20"/>
                </a:solidFill>
                <a:latin typeface="Droid Sans"/>
                <a:cs typeface="Droid Sans"/>
              </a:rPr>
              <a:t>mindset) is </a:t>
            </a:r>
            <a:r>
              <a:rPr lang="en-US" spc="-5" dirty="0">
                <a:solidFill>
                  <a:srgbClr val="231F20"/>
                </a:solidFill>
                <a:latin typeface="Droid Sans"/>
                <a:cs typeface="Droid Sans"/>
              </a:rPr>
              <a:t>so</a:t>
            </a:r>
            <a:r>
              <a:rPr lang="en-US" spc="-55" dirty="0">
                <a:solidFill>
                  <a:srgbClr val="231F20"/>
                </a:solidFill>
                <a:latin typeface="Droid Sans"/>
                <a:cs typeface="Droid Sans"/>
              </a:rPr>
              <a:t> </a:t>
            </a:r>
            <a:r>
              <a:rPr lang="en-US" spc="-5" dirty="0">
                <a:solidFill>
                  <a:srgbClr val="231F20"/>
                </a:solidFill>
                <a:latin typeface="Droid Sans"/>
                <a:cs typeface="Droid Sans"/>
              </a:rPr>
              <a:t>strong</a:t>
            </a:r>
            <a:endParaRPr lang="en-US" dirty="0">
              <a:latin typeface="Droid Sans"/>
              <a:cs typeface="Droid Sans"/>
            </a:endParaRPr>
          </a:p>
          <a:p>
            <a:pPr marL="36513" marR="81915" indent="-36513">
              <a:lnSpc>
                <a:spcPts val="1300"/>
              </a:lnSpc>
            </a:pPr>
            <a:r>
              <a:rPr lang="en-US" dirty="0">
                <a:solidFill>
                  <a:srgbClr val="231F20"/>
                </a:solidFill>
                <a:latin typeface="Droid Sans"/>
                <a:cs typeface="Droid Sans"/>
              </a:rPr>
              <a:t>that </a:t>
            </a:r>
            <a:r>
              <a:rPr lang="en-US" spc="-5" dirty="0">
                <a:solidFill>
                  <a:srgbClr val="231F20"/>
                </a:solidFill>
                <a:latin typeface="Droid Sans"/>
                <a:cs typeface="Droid Sans"/>
              </a:rPr>
              <a:t>she </a:t>
            </a:r>
            <a:r>
              <a:rPr lang="en-US" dirty="0">
                <a:solidFill>
                  <a:srgbClr val="231F20"/>
                </a:solidFill>
                <a:latin typeface="Droid Sans"/>
                <a:cs typeface="Droid Sans"/>
              </a:rPr>
              <a:t>risked her life in  </a:t>
            </a:r>
            <a:r>
              <a:rPr lang="en-US" spc="-5" dirty="0">
                <a:solidFill>
                  <a:srgbClr val="231F20"/>
                </a:solidFill>
                <a:latin typeface="Droid Sans"/>
                <a:cs typeface="Droid Sans"/>
              </a:rPr>
              <a:t>Pakistan </a:t>
            </a:r>
            <a:r>
              <a:rPr lang="en-US" dirty="0">
                <a:solidFill>
                  <a:srgbClr val="231F20"/>
                </a:solidFill>
                <a:latin typeface="Droid Sans"/>
                <a:cs typeface="Droid Sans"/>
              </a:rPr>
              <a:t>to </a:t>
            </a:r>
            <a:r>
              <a:rPr lang="en-US" spc="-5" dirty="0">
                <a:solidFill>
                  <a:srgbClr val="231F20"/>
                </a:solidFill>
                <a:latin typeface="Droid Sans"/>
                <a:cs typeface="Droid Sans"/>
              </a:rPr>
              <a:t>stand </a:t>
            </a:r>
            <a:r>
              <a:rPr lang="en-US" dirty="0">
                <a:solidFill>
                  <a:srgbClr val="231F20"/>
                </a:solidFill>
                <a:latin typeface="Droid Sans"/>
                <a:cs typeface="Droid Sans"/>
              </a:rPr>
              <a:t>up </a:t>
            </a:r>
            <a:r>
              <a:rPr lang="en-US" spc="-5" dirty="0">
                <a:solidFill>
                  <a:srgbClr val="231F20"/>
                </a:solidFill>
                <a:latin typeface="Droid Sans"/>
                <a:cs typeface="Droid Sans"/>
              </a:rPr>
              <a:t>for what  she </a:t>
            </a:r>
            <a:r>
              <a:rPr lang="en-US" dirty="0">
                <a:solidFill>
                  <a:srgbClr val="231F20"/>
                </a:solidFill>
                <a:latin typeface="Droid Sans"/>
                <a:cs typeface="Droid Sans"/>
              </a:rPr>
              <a:t>believed</a:t>
            </a:r>
            <a:r>
              <a:rPr lang="en-US" spc="-10" dirty="0">
                <a:solidFill>
                  <a:srgbClr val="231F20"/>
                </a:solidFill>
                <a:latin typeface="Droid Sans"/>
                <a:cs typeface="Droid Sans"/>
              </a:rPr>
              <a:t> </a:t>
            </a:r>
            <a:r>
              <a:rPr lang="en-US" dirty="0">
                <a:solidFill>
                  <a:srgbClr val="231F20"/>
                </a:solidFill>
                <a:latin typeface="Droid Sans"/>
                <a:cs typeface="Droid Sans"/>
              </a:rPr>
              <a:t>in.</a:t>
            </a:r>
            <a:endParaRPr lang="en-US" dirty="0">
              <a:latin typeface="Droid Sans"/>
              <a:cs typeface="Droid Sans"/>
            </a:endParaRPr>
          </a:p>
        </p:txBody>
      </p:sp>
      <p:sp>
        <p:nvSpPr>
          <p:cNvPr id="2" name="Rectangle 1">
            <a:extLst>
              <a:ext uri="{FF2B5EF4-FFF2-40B4-BE49-F238E27FC236}">
                <a16:creationId xmlns:a16="http://schemas.microsoft.com/office/drawing/2014/main" id="{2C173604-B310-4AE0-B5FD-D39383531C8F}"/>
              </a:ext>
            </a:extLst>
          </p:cNvPr>
          <p:cNvSpPr/>
          <p:nvPr/>
        </p:nvSpPr>
        <p:spPr>
          <a:xfrm>
            <a:off x="412820" y="1095351"/>
            <a:ext cx="4296958" cy="1938992"/>
          </a:xfrm>
          <a:prstGeom prst="rect">
            <a:avLst/>
          </a:prstGeom>
        </p:spPr>
        <p:txBody>
          <a:bodyPr wrap="square">
            <a:spAutoFit/>
          </a:bodyPr>
          <a:lstStyle/>
          <a:p>
            <a:r>
              <a:rPr lang="en-US" sz="1200" dirty="0">
                <a:solidFill>
                  <a:schemeClr val="accent2"/>
                </a:solidFill>
                <a:latin typeface="Droid Sans"/>
                <a:cs typeface="Droid Sans"/>
              </a:rPr>
              <a:t>In session 3, we looked at what happens before we go In the Box (and are no longer at our best). The process starts with a specific trigger event which can set off a chain reaction resulting in our Fight, Flight or Freeze Response. In most situations today this response, which evolved to protect our ancestors from real danger, is an over-reaction.  Although we may not always notice them, it is our thoughts, which occur after the trigger, that determine whether we go In the Box or not, and lead to our feelings and </a:t>
            </a:r>
            <a:r>
              <a:rPr lang="en-US" sz="1200" dirty="0" err="1">
                <a:solidFill>
                  <a:schemeClr val="accent2"/>
                </a:solidFill>
                <a:latin typeface="Droid Sans"/>
                <a:cs typeface="Droid Sans"/>
              </a:rPr>
              <a:t>behaviours</a:t>
            </a:r>
            <a:r>
              <a:rPr lang="en-US" sz="1200" dirty="0">
                <a:solidFill>
                  <a:schemeClr val="accent2"/>
                </a:solidFill>
                <a:latin typeface="Droid Sans"/>
                <a:cs typeface="Droid Sans"/>
              </a:rPr>
              <a:t>. </a:t>
            </a:r>
            <a:r>
              <a:rPr lang="en-US" sz="1200" b="1" dirty="0">
                <a:solidFill>
                  <a:schemeClr val="accent2"/>
                </a:solidFill>
                <a:latin typeface="Droid Sans"/>
                <a:cs typeface="Droid Sans"/>
              </a:rPr>
              <a:t>Let’s look at some examples of this chain reaction:</a:t>
            </a:r>
            <a:endParaRPr lang="en-US" sz="1200" b="1" dirty="0">
              <a:solidFill>
                <a:schemeClr val="accent2"/>
              </a:solidFill>
            </a:endParaRPr>
          </a:p>
        </p:txBody>
      </p:sp>
      <p:grpSp>
        <p:nvGrpSpPr>
          <p:cNvPr id="24" name="Group 23">
            <a:extLst>
              <a:ext uri="{FF2B5EF4-FFF2-40B4-BE49-F238E27FC236}">
                <a16:creationId xmlns:a16="http://schemas.microsoft.com/office/drawing/2014/main" id="{A89A3234-1FEF-4E06-BBAF-41C61B019B9C}"/>
              </a:ext>
            </a:extLst>
          </p:cNvPr>
          <p:cNvGrpSpPr/>
          <p:nvPr/>
        </p:nvGrpSpPr>
        <p:grpSpPr>
          <a:xfrm>
            <a:off x="4843590" y="1711320"/>
            <a:ext cx="1984551" cy="1034294"/>
            <a:chOff x="284722" y="9056844"/>
            <a:chExt cx="3498568" cy="1243520"/>
          </a:xfrm>
        </p:grpSpPr>
        <p:sp>
          <p:nvSpPr>
            <p:cNvPr id="25" name="object 31">
              <a:extLst>
                <a:ext uri="{FF2B5EF4-FFF2-40B4-BE49-F238E27FC236}">
                  <a16:creationId xmlns:a16="http://schemas.microsoft.com/office/drawing/2014/main" id="{EA66A6C3-DACE-422C-9155-A8A7A81850E4}"/>
                </a:ext>
              </a:extLst>
            </p:cNvPr>
            <p:cNvSpPr/>
            <p:nvPr/>
          </p:nvSpPr>
          <p:spPr>
            <a:xfrm>
              <a:off x="453666" y="9089573"/>
              <a:ext cx="3329624" cy="1210791"/>
            </a:xfrm>
            <a:prstGeom prst="rect">
              <a:avLst/>
            </a:prstGeom>
            <a:blipFill>
              <a:blip r:embed="rId3" cstate="print"/>
              <a:stretch>
                <a:fillRect/>
              </a:stretch>
            </a:blipFill>
          </p:spPr>
          <p:txBody>
            <a:bodyPr wrap="square" lIns="0" tIns="0" rIns="0" bIns="0" rtlCol="0"/>
            <a:lstStyle/>
            <a:p>
              <a:endParaRPr dirty="0"/>
            </a:p>
          </p:txBody>
        </p:sp>
        <p:sp>
          <p:nvSpPr>
            <p:cNvPr id="26" name="Rectangle 25">
              <a:extLst>
                <a:ext uri="{FF2B5EF4-FFF2-40B4-BE49-F238E27FC236}">
                  <a16:creationId xmlns:a16="http://schemas.microsoft.com/office/drawing/2014/main" id="{FC40928C-8F1B-4BAC-A0D7-0351A614BE60}"/>
                </a:ext>
              </a:extLst>
            </p:cNvPr>
            <p:cNvSpPr/>
            <p:nvPr/>
          </p:nvSpPr>
          <p:spPr>
            <a:xfrm>
              <a:off x="489499" y="9056844"/>
              <a:ext cx="560333" cy="21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27" name="Rectangle 26">
              <a:extLst>
                <a:ext uri="{FF2B5EF4-FFF2-40B4-BE49-F238E27FC236}">
                  <a16:creationId xmlns:a16="http://schemas.microsoft.com/office/drawing/2014/main" id="{EFADE36E-FA6E-4BD5-91E6-54B2E25503F1}"/>
                </a:ext>
              </a:extLst>
            </p:cNvPr>
            <p:cNvSpPr/>
            <p:nvPr/>
          </p:nvSpPr>
          <p:spPr>
            <a:xfrm>
              <a:off x="284722" y="9115903"/>
              <a:ext cx="893592" cy="21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0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rPr>
                <a:t>FIGHT</a:t>
              </a:r>
              <a:endParaRPr lang="en-US" sz="10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28" name="Rectangle 27">
              <a:extLst>
                <a:ext uri="{FF2B5EF4-FFF2-40B4-BE49-F238E27FC236}">
                  <a16:creationId xmlns:a16="http://schemas.microsoft.com/office/drawing/2014/main" id="{6B9C8779-E856-48B3-A265-342A00D000B4}"/>
                </a:ext>
              </a:extLst>
            </p:cNvPr>
            <p:cNvSpPr/>
            <p:nvPr/>
          </p:nvSpPr>
          <p:spPr>
            <a:xfrm>
              <a:off x="2937965" y="9107381"/>
              <a:ext cx="771703" cy="180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0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rPr>
                <a:t>FREEZE</a:t>
              </a:r>
              <a:endParaRPr lang="en-US" sz="10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0" name="Rectangle 29">
              <a:extLst>
                <a:ext uri="{FF2B5EF4-FFF2-40B4-BE49-F238E27FC236}">
                  <a16:creationId xmlns:a16="http://schemas.microsoft.com/office/drawing/2014/main" id="{56635EA1-0812-4A1C-B832-44BC3E004E70}"/>
                </a:ext>
              </a:extLst>
            </p:cNvPr>
            <p:cNvSpPr/>
            <p:nvPr/>
          </p:nvSpPr>
          <p:spPr>
            <a:xfrm>
              <a:off x="1663829" y="9056844"/>
              <a:ext cx="560333" cy="21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1" name="Rectangle 30">
              <a:extLst>
                <a:ext uri="{FF2B5EF4-FFF2-40B4-BE49-F238E27FC236}">
                  <a16:creationId xmlns:a16="http://schemas.microsoft.com/office/drawing/2014/main" id="{B2B17C89-C169-42A0-B35B-A398757AA083}"/>
                </a:ext>
              </a:extLst>
            </p:cNvPr>
            <p:cNvSpPr/>
            <p:nvPr/>
          </p:nvSpPr>
          <p:spPr>
            <a:xfrm>
              <a:off x="1287697" y="9107381"/>
              <a:ext cx="905684" cy="21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0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rPr>
                <a:t>FLIGHT</a:t>
              </a:r>
              <a:endParaRPr lang="en-US" sz="10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grpSp>
      <p:grpSp>
        <p:nvGrpSpPr>
          <p:cNvPr id="32" name="Group 31">
            <a:extLst>
              <a:ext uri="{FF2B5EF4-FFF2-40B4-BE49-F238E27FC236}">
                <a16:creationId xmlns:a16="http://schemas.microsoft.com/office/drawing/2014/main" id="{73DA3C93-2EAA-4BAB-BE79-9568EE2584A0}"/>
              </a:ext>
            </a:extLst>
          </p:cNvPr>
          <p:cNvGrpSpPr>
            <a:grpSpLocks noChangeAspect="1"/>
          </p:cNvGrpSpPr>
          <p:nvPr/>
        </p:nvGrpSpPr>
        <p:grpSpPr>
          <a:xfrm>
            <a:off x="5787189" y="1046271"/>
            <a:ext cx="694003" cy="592977"/>
            <a:chOff x="3316128" y="3361639"/>
            <a:chExt cx="4644656" cy="3968534"/>
          </a:xfrm>
        </p:grpSpPr>
        <p:pic>
          <p:nvPicPr>
            <p:cNvPr id="34" name="Picture 33">
              <a:extLst>
                <a:ext uri="{FF2B5EF4-FFF2-40B4-BE49-F238E27FC236}">
                  <a16:creationId xmlns:a16="http://schemas.microsoft.com/office/drawing/2014/main" id="{D1F9B1D4-C369-4500-B6BA-35F066A625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16128" y="3361639"/>
              <a:ext cx="4644656" cy="3968534"/>
            </a:xfrm>
            <a:prstGeom prst="rect">
              <a:avLst/>
            </a:prstGeom>
          </p:spPr>
        </p:pic>
        <p:sp>
          <p:nvSpPr>
            <p:cNvPr id="36" name="Oval 35">
              <a:extLst>
                <a:ext uri="{FF2B5EF4-FFF2-40B4-BE49-F238E27FC236}">
                  <a16:creationId xmlns:a16="http://schemas.microsoft.com/office/drawing/2014/main" id="{C1D2C694-ADE4-4850-AA5B-78D71972E50A}"/>
                </a:ext>
              </a:extLst>
            </p:cNvPr>
            <p:cNvSpPr/>
            <p:nvPr/>
          </p:nvSpPr>
          <p:spPr>
            <a:xfrm>
              <a:off x="4078164" y="5046012"/>
              <a:ext cx="308531" cy="3085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4" name="Oval 43">
              <a:extLst>
                <a:ext uri="{FF2B5EF4-FFF2-40B4-BE49-F238E27FC236}">
                  <a16:creationId xmlns:a16="http://schemas.microsoft.com/office/drawing/2014/main" id="{F708BC04-F29C-47A4-937D-BEA2BA60325C}"/>
                </a:ext>
              </a:extLst>
            </p:cNvPr>
            <p:cNvSpPr/>
            <p:nvPr/>
          </p:nvSpPr>
          <p:spPr>
            <a:xfrm>
              <a:off x="3923684" y="4891533"/>
              <a:ext cx="617490" cy="617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5" name="Oval 44">
              <a:extLst>
                <a:ext uri="{FF2B5EF4-FFF2-40B4-BE49-F238E27FC236}">
                  <a16:creationId xmlns:a16="http://schemas.microsoft.com/office/drawing/2014/main" id="{30E2509E-0840-4CCE-867C-9227EFD7D5BA}"/>
                </a:ext>
              </a:extLst>
            </p:cNvPr>
            <p:cNvSpPr/>
            <p:nvPr/>
          </p:nvSpPr>
          <p:spPr>
            <a:xfrm>
              <a:off x="3662611" y="4630460"/>
              <a:ext cx="1139636" cy="1139636"/>
            </a:xfrm>
            <a:prstGeom prst="ellipse">
              <a:avLst/>
            </a:prstGeom>
            <a:noFill/>
            <a:ln>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6" name="Oval 45">
              <a:extLst>
                <a:ext uri="{FF2B5EF4-FFF2-40B4-BE49-F238E27FC236}">
                  <a16:creationId xmlns:a16="http://schemas.microsoft.com/office/drawing/2014/main" id="{4B79E1D3-48A8-4D88-B52D-701933D400C4}"/>
                </a:ext>
              </a:extLst>
            </p:cNvPr>
            <p:cNvSpPr/>
            <p:nvPr/>
          </p:nvSpPr>
          <p:spPr>
            <a:xfrm>
              <a:off x="3399310" y="4364425"/>
              <a:ext cx="1666238" cy="166623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47" name="object 15">
            <a:extLst>
              <a:ext uri="{FF2B5EF4-FFF2-40B4-BE49-F238E27FC236}">
                <a16:creationId xmlns:a16="http://schemas.microsoft.com/office/drawing/2014/main" id="{0C897900-B93E-44BE-9F46-745229A52B19}"/>
              </a:ext>
            </a:extLst>
          </p:cNvPr>
          <p:cNvSpPr/>
          <p:nvPr/>
        </p:nvSpPr>
        <p:spPr>
          <a:xfrm rot="-5100000">
            <a:off x="5489298" y="1167237"/>
            <a:ext cx="338410" cy="354129"/>
          </a:xfrm>
          <a:prstGeom prst="rect">
            <a:avLst/>
          </a:prstGeom>
          <a:blipFill>
            <a:blip r:embed="rId5" cstate="print"/>
            <a:stretch>
              <a:fillRect/>
            </a:stretch>
          </a:blipFill>
        </p:spPr>
        <p:txBody>
          <a:bodyPr wrap="square" lIns="0" tIns="0" rIns="0" bIns="0" rtlCol="0"/>
          <a:lstStyle/>
          <a:p>
            <a:endParaRPr/>
          </a:p>
        </p:txBody>
      </p:sp>
      <p:pic>
        <p:nvPicPr>
          <p:cNvPr id="48" name="Picture 47">
            <a:extLst>
              <a:ext uri="{FF2B5EF4-FFF2-40B4-BE49-F238E27FC236}">
                <a16:creationId xmlns:a16="http://schemas.microsoft.com/office/drawing/2014/main" id="{6AFC26C2-87E3-4355-907B-92199232DA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780"/>
          <a:stretch/>
        </p:blipFill>
        <p:spPr>
          <a:xfrm>
            <a:off x="4955915" y="1066230"/>
            <a:ext cx="520259" cy="548144"/>
          </a:xfrm>
          <a:prstGeom prst="rect">
            <a:avLst/>
          </a:prstGeom>
        </p:spPr>
      </p:pic>
      <p:sp>
        <p:nvSpPr>
          <p:cNvPr id="49" name="object 15">
            <a:extLst>
              <a:ext uri="{FF2B5EF4-FFF2-40B4-BE49-F238E27FC236}">
                <a16:creationId xmlns:a16="http://schemas.microsoft.com/office/drawing/2014/main" id="{C0493B4F-386C-43BF-94AE-E5D7C13BE866}"/>
              </a:ext>
            </a:extLst>
          </p:cNvPr>
          <p:cNvSpPr/>
          <p:nvPr/>
        </p:nvSpPr>
        <p:spPr>
          <a:xfrm rot="-960000">
            <a:off x="6269922" y="1333662"/>
            <a:ext cx="363628" cy="338032"/>
          </a:xfrm>
          <a:prstGeom prst="rect">
            <a:avLst/>
          </a:prstGeom>
          <a:blipFill>
            <a:blip r:embed="rId5"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D4A14B5B-15F0-4F14-BC21-5C597ACB19FA}"/>
              </a:ext>
            </a:extLst>
          </p:cNvPr>
          <p:cNvSpPr/>
          <p:nvPr/>
        </p:nvSpPr>
        <p:spPr>
          <a:xfrm>
            <a:off x="515787" y="3457380"/>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Jack’s mum says “</a:t>
            </a:r>
            <a:r>
              <a:rPr lang="en-US" sz="900" i="1" dirty="0">
                <a:latin typeface="Droid Sans" panose="020B0606030804020204" pitchFamily="34" charset="0"/>
                <a:ea typeface="Droid Sans" panose="020B0606030804020204" pitchFamily="34" charset="0"/>
                <a:cs typeface="Droid Sans" panose="020B0606030804020204" pitchFamily="34" charset="0"/>
              </a:rPr>
              <a:t>Bring those dirty cups down from your room right now</a:t>
            </a:r>
            <a:r>
              <a:rPr lang="en-US" sz="900" dirty="0">
                <a:latin typeface="Droid Sans" panose="020B0606030804020204" pitchFamily="34" charset="0"/>
                <a:ea typeface="Droid Sans" panose="020B0606030804020204" pitchFamily="34" charset="0"/>
                <a:cs typeface="Droid Sans" panose="020B0606030804020204" pitchFamily="34" charset="0"/>
              </a:rPr>
              <a:t>!”</a:t>
            </a:r>
          </a:p>
        </p:txBody>
      </p:sp>
      <p:sp>
        <p:nvSpPr>
          <p:cNvPr id="50" name="Rectangle 49">
            <a:extLst>
              <a:ext uri="{FF2B5EF4-FFF2-40B4-BE49-F238E27FC236}">
                <a16:creationId xmlns:a16="http://schemas.microsoft.com/office/drawing/2014/main" id="{BC09C9A5-1473-4743-B11B-F7B6EDB8271D}"/>
              </a:ext>
            </a:extLst>
          </p:cNvPr>
          <p:cNvSpPr/>
          <p:nvPr/>
        </p:nvSpPr>
        <p:spPr>
          <a:xfrm>
            <a:off x="1887082" y="3457380"/>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Jack thinks</a:t>
            </a:r>
          </a:p>
          <a:p>
            <a:pPr algn="ctr"/>
            <a:r>
              <a:rPr lang="en-US" sz="900" dirty="0">
                <a:latin typeface="Droid Sans" panose="020B0606030804020204" pitchFamily="34" charset="0"/>
                <a:ea typeface="Droid Sans" panose="020B0606030804020204" pitchFamily="34" charset="0"/>
                <a:cs typeface="Droid Sans" panose="020B0606030804020204" pitchFamily="34" charset="0"/>
              </a:rPr>
              <a:t>’</a:t>
            </a:r>
            <a:r>
              <a:rPr lang="en-US" sz="900" i="1" dirty="0">
                <a:latin typeface="Droid Sans" panose="020B0606030804020204" pitchFamily="34" charset="0"/>
                <a:ea typeface="Droid Sans" panose="020B0606030804020204" pitchFamily="34" charset="0"/>
                <a:cs typeface="Droid Sans" panose="020B0606030804020204" pitchFamily="34" charset="0"/>
              </a:rPr>
              <a:t>Give me a break! Why are you always nagging me?’</a:t>
            </a:r>
          </a:p>
        </p:txBody>
      </p:sp>
      <p:sp>
        <p:nvSpPr>
          <p:cNvPr id="51" name="Rectangle 50">
            <a:extLst>
              <a:ext uri="{FF2B5EF4-FFF2-40B4-BE49-F238E27FC236}">
                <a16:creationId xmlns:a16="http://schemas.microsoft.com/office/drawing/2014/main" id="{CADB978A-B037-4670-B8EB-B58E728CFAB2}"/>
              </a:ext>
            </a:extLst>
          </p:cNvPr>
          <p:cNvSpPr/>
          <p:nvPr/>
        </p:nvSpPr>
        <p:spPr>
          <a:xfrm>
            <a:off x="3250135" y="3446182"/>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Annoyed</a:t>
            </a:r>
          </a:p>
        </p:txBody>
      </p:sp>
      <p:sp>
        <p:nvSpPr>
          <p:cNvPr id="52" name="Rectangle 51">
            <a:extLst>
              <a:ext uri="{FF2B5EF4-FFF2-40B4-BE49-F238E27FC236}">
                <a16:creationId xmlns:a16="http://schemas.microsoft.com/office/drawing/2014/main" id="{FE948EAC-67BF-4420-A794-9FEBC519B21D}"/>
              </a:ext>
            </a:extLst>
          </p:cNvPr>
          <p:cNvSpPr/>
          <p:nvPr/>
        </p:nvSpPr>
        <p:spPr>
          <a:xfrm>
            <a:off x="4629672" y="3441631"/>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Jack ignores the situation.  Keeps playing on games console</a:t>
            </a:r>
          </a:p>
        </p:txBody>
      </p:sp>
      <p:sp>
        <p:nvSpPr>
          <p:cNvPr id="53" name="Rectangle 52">
            <a:extLst>
              <a:ext uri="{FF2B5EF4-FFF2-40B4-BE49-F238E27FC236}">
                <a16:creationId xmlns:a16="http://schemas.microsoft.com/office/drawing/2014/main" id="{AD169628-BBC1-4813-8570-EB98F6F3C998}"/>
              </a:ext>
            </a:extLst>
          </p:cNvPr>
          <p:cNvSpPr/>
          <p:nvPr/>
        </p:nvSpPr>
        <p:spPr>
          <a:xfrm>
            <a:off x="6000967" y="3441631"/>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Jack’s mum gets frustrated and an argument follows</a:t>
            </a:r>
          </a:p>
        </p:txBody>
      </p:sp>
      <p:sp>
        <p:nvSpPr>
          <p:cNvPr id="54" name="Rectangle 53">
            <a:extLst>
              <a:ext uri="{FF2B5EF4-FFF2-40B4-BE49-F238E27FC236}">
                <a16:creationId xmlns:a16="http://schemas.microsoft.com/office/drawing/2014/main" id="{CA7C1783-A6D9-4F0E-8C7C-07C515184D2F}"/>
              </a:ext>
            </a:extLst>
          </p:cNvPr>
          <p:cNvSpPr/>
          <p:nvPr/>
        </p:nvSpPr>
        <p:spPr>
          <a:xfrm>
            <a:off x="515787" y="4283008"/>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latin typeface="Droid Sans" panose="020B0606030804020204" pitchFamily="34" charset="0"/>
                <a:ea typeface="Droid Sans" panose="020B0606030804020204" pitchFamily="34" charset="0"/>
                <a:cs typeface="Droid Sans" panose="020B0606030804020204" pitchFamily="34" charset="0"/>
              </a:rPr>
              <a:t>Kyrah</a:t>
            </a:r>
            <a:r>
              <a:rPr lang="en-US" sz="900" dirty="0">
                <a:latin typeface="Droid Sans" panose="020B0606030804020204" pitchFamily="34" charset="0"/>
                <a:ea typeface="Droid Sans" panose="020B0606030804020204" pitchFamily="34" charset="0"/>
                <a:cs typeface="Droid Sans" panose="020B0606030804020204" pitchFamily="34" charset="0"/>
              </a:rPr>
              <a:t> reads a negative comment on a social media post</a:t>
            </a:r>
          </a:p>
        </p:txBody>
      </p:sp>
      <p:sp>
        <p:nvSpPr>
          <p:cNvPr id="55" name="Rectangle 54">
            <a:extLst>
              <a:ext uri="{FF2B5EF4-FFF2-40B4-BE49-F238E27FC236}">
                <a16:creationId xmlns:a16="http://schemas.microsoft.com/office/drawing/2014/main" id="{1145521E-8A81-42FE-BE78-F2C2E368063A}"/>
              </a:ext>
            </a:extLst>
          </p:cNvPr>
          <p:cNvSpPr/>
          <p:nvPr/>
        </p:nvSpPr>
        <p:spPr>
          <a:xfrm>
            <a:off x="1887082" y="4283008"/>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She thinks </a:t>
            </a:r>
            <a:endParaRPr lang="en-US" sz="900" i="1" dirty="0">
              <a:latin typeface="Droid Sans" panose="020B0606030804020204" pitchFamily="34" charset="0"/>
              <a:ea typeface="Droid Sans" panose="020B0606030804020204" pitchFamily="34" charset="0"/>
              <a:cs typeface="Droid Sans" panose="020B0606030804020204" pitchFamily="34" charset="0"/>
            </a:endParaRPr>
          </a:p>
          <a:p>
            <a:pPr algn="ctr"/>
            <a:r>
              <a:rPr lang="en-US" sz="900" i="1" dirty="0">
                <a:latin typeface="Droid Sans" panose="020B0606030804020204" pitchFamily="34" charset="0"/>
                <a:ea typeface="Droid Sans" panose="020B0606030804020204" pitchFamily="34" charset="0"/>
                <a:cs typeface="Droid Sans" panose="020B0606030804020204" pitchFamily="34" charset="0"/>
              </a:rPr>
              <a:t>‘I look terrible. I shouldn’t have posted that picture.’</a:t>
            </a:r>
          </a:p>
        </p:txBody>
      </p:sp>
      <p:sp>
        <p:nvSpPr>
          <p:cNvPr id="56" name="Rectangle 55">
            <a:extLst>
              <a:ext uri="{FF2B5EF4-FFF2-40B4-BE49-F238E27FC236}">
                <a16:creationId xmlns:a16="http://schemas.microsoft.com/office/drawing/2014/main" id="{774BCF0B-0296-449D-B245-288DA6C4012A}"/>
              </a:ext>
            </a:extLst>
          </p:cNvPr>
          <p:cNvSpPr/>
          <p:nvPr/>
        </p:nvSpPr>
        <p:spPr>
          <a:xfrm>
            <a:off x="3250135" y="4271810"/>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Self-conscious and embarrassed</a:t>
            </a:r>
          </a:p>
        </p:txBody>
      </p:sp>
      <p:sp>
        <p:nvSpPr>
          <p:cNvPr id="57" name="Rectangle 56">
            <a:extLst>
              <a:ext uri="{FF2B5EF4-FFF2-40B4-BE49-F238E27FC236}">
                <a16:creationId xmlns:a16="http://schemas.microsoft.com/office/drawing/2014/main" id="{DED89F14-A38C-4F4F-8A84-E15D34652C10}"/>
              </a:ext>
            </a:extLst>
          </p:cNvPr>
          <p:cNvSpPr/>
          <p:nvPr/>
        </p:nvSpPr>
        <p:spPr>
          <a:xfrm>
            <a:off x="4629672" y="4267259"/>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latin typeface="Droid Sans" panose="020B0606030804020204" pitchFamily="34" charset="0"/>
                <a:ea typeface="Droid Sans" panose="020B0606030804020204" pitchFamily="34" charset="0"/>
                <a:cs typeface="Droid Sans" panose="020B0606030804020204" pitchFamily="34" charset="0"/>
              </a:rPr>
              <a:t>Kyrah</a:t>
            </a:r>
            <a:r>
              <a:rPr lang="en-US" sz="900" dirty="0">
                <a:latin typeface="Droid Sans" panose="020B0606030804020204" pitchFamily="34" charset="0"/>
                <a:ea typeface="Droid Sans" panose="020B0606030804020204" pitchFamily="34" charset="0"/>
                <a:cs typeface="Droid Sans" panose="020B0606030804020204" pitchFamily="34" charset="0"/>
              </a:rPr>
              <a:t> stays home instead of going out to see friends</a:t>
            </a:r>
          </a:p>
        </p:txBody>
      </p:sp>
      <p:sp>
        <p:nvSpPr>
          <p:cNvPr id="58" name="Rectangle 57">
            <a:extLst>
              <a:ext uri="{FF2B5EF4-FFF2-40B4-BE49-F238E27FC236}">
                <a16:creationId xmlns:a16="http://schemas.microsoft.com/office/drawing/2014/main" id="{89B84719-FADA-4742-A04C-DF52D9F3ED91}"/>
              </a:ext>
            </a:extLst>
          </p:cNvPr>
          <p:cNvSpPr/>
          <p:nvPr/>
        </p:nvSpPr>
        <p:spPr>
          <a:xfrm>
            <a:off x="6000967" y="4267259"/>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latin typeface="Droid Sans" panose="020B0606030804020204" pitchFamily="34" charset="0"/>
                <a:ea typeface="Droid Sans" panose="020B0606030804020204" pitchFamily="34" charset="0"/>
                <a:cs typeface="Droid Sans" panose="020B0606030804020204" pitchFamily="34" charset="0"/>
              </a:rPr>
              <a:t>Kyrah</a:t>
            </a:r>
            <a:r>
              <a:rPr lang="en-US" sz="900" dirty="0">
                <a:latin typeface="Droid Sans" panose="020B0606030804020204" pitchFamily="34" charset="0"/>
                <a:ea typeface="Droid Sans" panose="020B0606030804020204" pitchFamily="34" charset="0"/>
                <a:cs typeface="Droid Sans" panose="020B0606030804020204" pitchFamily="34" charset="0"/>
              </a:rPr>
              <a:t> spends more time on social media</a:t>
            </a:r>
          </a:p>
        </p:txBody>
      </p:sp>
      <p:sp>
        <p:nvSpPr>
          <p:cNvPr id="59" name="Rectangle 58">
            <a:extLst>
              <a:ext uri="{FF2B5EF4-FFF2-40B4-BE49-F238E27FC236}">
                <a16:creationId xmlns:a16="http://schemas.microsoft.com/office/drawing/2014/main" id="{BD31205E-EDB3-4371-919F-31556EA39164}"/>
              </a:ext>
            </a:extLst>
          </p:cNvPr>
          <p:cNvSpPr/>
          <p:nvPr/>
        </p:nvSpPr>
        <p:spPr>
          <a:xfrm>
            <a:off x="509995" y="8423331"/>
            <a:ext cx="1060979" cy="7183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60" name="Rectangle 59">
            <a:extLst>
              <a:ext uri="{FF2B5EF4-FFF2-40B4-BE49-F238E27FC236}">
                <a16:creationId xmlns:a16="http://schemas.microsoft.com/office/drawing/2014/main" id="{225F2081-BF93-41E7-87A0-9A73601687D9}"/>
              </a:ext>
            </a:extLst>
          </p:cNvPr>
          <p:cNvSpPr/>
          <p:nvPr/>
        </p:nvSpPr>
        <p:spPr>
          <a:xfrm>
            <a:off x="1882540" y="8423331"/>
            <a:ext cx="1060979" cy="7183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61" name="Rectangle 60">
            <a:extLst>
              <a:ext uri="{FF2B5EF4-FFF2-40B4-BE49-F238E27FC236}">
                <a16:creationId xmlns:a16="http://schemas.microsoft.com/office/drawing/2014/main" id="{FE38BB8C-478F-4630-B8D3-81FD85AB9E68}"/>
              </a:ext>
            </a:extLst>
          </p:cNvPr>
          <p:cNvSpPr/>
          <p:nvPr/>
        </p:nvSpPr>
        <p:spPr>
          <a:xfrm>
            <a:off x="3255085" y="8412212"/>
            <a:ext cx="1060979" cy="7183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62" name="Rectangle 61">
            <a:extLst>
              <a:ext uri="{FF2B5EF4-FFF2-40B4-BE49-F238E27FC236}">
                <a16:creationId xmlns:a16="http://schemas.microsoft.com/office/drawing/2014/main" id="{1FDBAD4C-7CE7-4956-AB86-7BFD806876DD}"/>
              </a:ext>
            </a:extLst>
          </p:cNvPr>
          <p:cNvSpPr/>
          <p:nvPr/>
        </p:nvSpPr>
        <p:spPr>
          <a:xfrm>
            <a:off x="4627630" y="8407661"/>
            <a:ext cx="1060979" cy="7183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63" name="Rectangle 62">
            <a:extLst>
              <a:ext uri="{FF2B5EF4-FFF2-40B4-BE49-F238E27FC236}">
                <a16:creationId xmlns:a16="http://schemas.microsoft.com/office/drawing/2014/main" id="{FD1EBDE3-A7A1-4EC9-9956-6014A291F796}"/>
              </a:ext>
            </a:extLst>
          </p:cNvPr>
          <p:cNvSpPr/>
          <p:nvPr/>
        </p:nvSpPr>
        <p:spPr>
          <a:xfrm>
            <a:off x="6000178" y="8407661"/>
            <a:ext cx="1060979" cy="7183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4" name="Arrow: Right 3">
            <a:extLst>
              <a:ext uri="{FF2B5EF4-FFF2-40B4-BE49-F238E27FC236}">
                <a16:creationId xmlns:a16="http://schemas.microsoft.com/office/drawing/2014/main" id="{02D1D72A-B39A-412B-B353-5227A3262C0A}"/>
              </a:ext>
            </a:extLst>
          </p:cNvPr>
          <p:cNvSpPr/>
          <p:nvPr/>
        </p:nvSpPr>
        <p:spPr>
          <a:xfrm>
            <a:off x="1618635" y="3776001"/>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Arrow: Right 63">
            <a:extLst>
              <a:ext uri="{FF2B5EF4-FFF2-40B4-BE49-F238E27FC236}">
                <a16:creationId xmlns:a16="http://schemas.microsoft.com/office/drawing/2014/main" id="{5A921E58-BAA6-4324-BCE2-F7DDF6C9C406}"/>
              </a:ext>
            </a:extLst>
          </p:cNvPr>
          <p:cNvSpPr/>
          <p:nvPr/>
        </p:nvSpPr>
        <p:spPr>
          <a:xfrm>
            <a:off x="2989727" y="3776001"/>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Arrow: Right 64">
            <a:extLst>
              <a:ext uri="{FF2B5EF4-FFF2-40B4-BE49-F238E27FC236}">
                <a16:creationId xmlns:a16="http://schemas.microsoft.com/office/drawing/2014/main" id="{B2CBD090-3179-4257-8F73-F087EBA4D157}"/>
              </a:ext>
            </a:extLst>
          </p:cNvPr>
          <p:cNvSpPr/>
          <p:nvPr/>
        </p:nvSpPr>
        <p:spPr>
          <a:xfrm>
            <a:off x="4361225" y="3776001"/>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Arrow: Right 65">
            <a:extLst>
              <a:ext uri="{FF2B5EF4-FFF2-40B4-BE49-F238E27FC236}">
                <a16:creationId xmlns:a16="http://schemas.microsoft.com/office/drawing/2014/main" id="{0929445D-3C1F-4621-AC85-9B2AE6200C91}"/>
              </a:ext>
            </a:extLst>
          </p:cNvPr>
          <p:cNvSpPr/>
          <p:nvPr/>
        </p:nvSpPr>
        <p:spPr>
          <a:xfrm>
            <a:off x="5732520" y="3776001"/>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Arrow: Right 66">
            <a:extLst>
              <a:ext uri="{FF2B5EF4-FFF2-40B4-BE49-F238E27FC236}">
                <a16:creationId xmlns:a16="http://schemas.microsoft.com/office/drawing/2014/main" id="{4772371C-CD04-434B-9565-166383DBCD7A}"/>
              </a:ext>
            </a:extLst>
          </p:cNvPr>
          <p:cNvSpPr/>
          <p:nvPr/>
        </p:nvSpPr>
        <p:spPr>
          <a:xfrm>
            <a:off x="1618635" y="4522908"/>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Arrow: Right 67">
            <a:extLst>
              <a:ext uri="{FF2B5EF4-FFF2-40B4-BE49-F238E27FC236}">
                <a16:creationId xmlns:a16="http://schemas.microsoft.com/office/drawing/2014/main" id="{3E78908A-90B1-4238-A7DE-6A32ED3B916A}"/>
              </a:ext>
            </a:extLst>
          </p:cNvPr>
          <p:cNvSpPr/>
          <p:nvPr/>
        </p:nvSpPr>
        <p:spPr>
          <a:xfrm>
            <a:off x="2989727" y="4522908"/>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Arrow: Right 68">
            <a:extLst>
              <a:ext uri="{FF2B5EF4-FFF2-40B4-BE49-F238E27FC236}">
                <a16:creationId xmlns:a16="http://schemas.microsoft.com/office/drawing/2014/main" id="{2A99A5E0-8FE3-45DD-BE83-715ECC1D7C2E}"/>
              </a:ext>
            </a:extLst>
          </p:cNvPr>
          <p:cNvSpPr/>
          <p:nvPr/>
        </p:nvSpPr>
        <p:spPr>
          <a:xfrm>
            <a:off x="4361225" y="4522908"/>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Arrow: Right 69">
            <a:extLst>
              <a:ext uri="{FF2B5EF4-FFF2-40B4-BE49-F238E27FC236}">
                <a16:creationId xmlns:a16="http://schemas.microsoft.com/office/drawing/2014/main" id="{85D3ED02-2694-4F43-BBA7-7BC0AF27D8CD}"/>
              </a:ext>
            </a:extLst>
          </p:cNvPr>
          <p:cNvSpPr/>
          <p:nvPr/>
        </p:nvSpPr>
        <p:spPr>
          <a:xfrm>
            <a:off x="5732520" y="4522908"/>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1" name="Arrow: Right 70">
            <a:extLst>
              <a:ext uri="{FF2B5EF4-FFF2-40B4-BE49-F238E27FC236}">
                <a16:creationId xmlns:a16="http://schemas.microsoft.com/office/drawing/2014/main" id="{032A9C01-2390-482C-919D-A88CB1A8415D}"/>
              </a:ext>
            </a:extLst>
          </p:cNvPr>
          <p:cNvSpPr/>
          <p:nvPr/>
        </p:nvSpPr>
        <p:spPr>
          <a:xfrm>
            <a:off x="1613468" y="8654428"/>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38718AE3-C1CA-4ED2-8CFF-1BB9614B3A5E}"/>
              </a:ext>
            </a:extLst>
          </p:cNvPr>
          <p:cNvSpPr/>
          <p:nvPr/>
        </p:nvSpPr>
        <p:spPr>
          <a:xfrm>
            <a:off x="2986013" y="8654507"/>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74ECFA5F-93D0-48D1-948B-76072F3D794E}"/>
              </a:ext>
            </a:extLst>
          </p:cNvPr>
          <p:cNvSpPr/>
          <p:nvPr/>
        </p:nvSpPr>
        <p:spPr>
          <a:xfrm>
            <a:off x="4358558" y="8654507"/>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99CCD3DC-EAB4-4452-A16B-DECD63E6A464}"/>
              </a:ext>
            </a:extLst>
          </p:cNvPr>
          <p:cNvSpPr/>
          <p:nvPr/>
        </p:nvSpPr>
        <p:spPr>
          <a:xfrm>
            <a:off x="5731103" y="8654507"/>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EA104E-2E36-4776-B900-B81531751A2A}"/>
              </a:ext>
            </a:extLst>
          </p:cNvPr>
          <p:cNvSpPr/>
          <p:nvPr/>
        </p:nvSpPr>
        <p:spPr>
          <a:xfrm>
            <a:off x="509801" y="3049684"/>
            <a:ext cx="6546637" cy="369332"/>
          </a:xfrm>
          <a:prstGeom prst="rect">
            <a:avLst/>
          </a:prstGeom>
        </p:spPr>
        <p:txBody>
          <a:bodyPr wrap="square">
            <a:spAutoFit/>
          </a:bodyPr>
          <a:lstStyle/>
          <a:p>
            <a:r>
              <a:rPr lang="en-US" spc="30" dirty="0">
                <a:solidFill>
                  <a:srgbClr val="2CACE1"/>
                </a:solidFill>
                <a:latin typeface="Londrina Solid"/>
              </a:rPr>
              <a:t>   Trigger	           Thought	  Feeling	         </a:t>
            </a:r>
            <a:r>
              <a:rPr lang="en-US" spc="30" dirty="0" err="1">
                <a:solidFill>
                  <a:srgbClr val="2CACE1"/>
                </a:solidFill>
                <a:latin typeface="Londrina Solid"/>
              </a:rPr>
              <a:t>Behaviour</a:t>
            </a:r>
            <a:r>
              <a:rPr lang="en-US" spc="30" dirty="0">
                <a:solidFill>
                  <a:srgbClr val="2CACE1"/>
                </a:solidFill>
                <a:latin typeface="Londrina Solid"/>
              </a:rPr>
              <a:t>           Results</a:t>
            </a:r>
            <a:endParaRPr lang="en-US" dirty="0"/>
          </a:p>
        </p:txBody>
      </p:sp>
      <p:sp>
        <p:nvSpPr>
          <p:cNvPr id="10" name="Rectangle 9">
            <a:extLst>
              <a:ext uri="{FF2B5EF4-FFF2-40B4-BE49-F238E27FC236}">
                <a16:creationId xmlns:a16="http://schemas.microsoft.com/office/drawing/2014/main" id="{200D6CD0-95A5-45E1-8B97-70F0C9A16BD0}"/>
              </a:ext>
            </a:extLst>
          </p:cNvPr>
          <p:cNvSpPr/>
          <p:nvPr/>
        </p:nvSpPr>
        <p:spPr>
          <a:xfrm>
            <a:off x="412820" y="5901818"/>
            <a:ext cx="6627127" cy="646331"/>
          </a:xfrm>
          <a:prstGeom prst="rect">
            <a:avLst/>
          </a:prstGeom>
        </p:spPr>
        <p:txBody>
          <a:bodyPr wrap="square">
            <a:spAutoFit/>
          </a:bodyPr>
          <a:lstStyle/>
          <a:p>
            <a:r>
              <a:rPr lang="en-US" sz="1200" dirty="0">
                <a:solidFill>
                  <a:srgbClr val="2CACE1"/>
                </a:solidFill>
                <a:latin typeface="Droid Sans"/>
                <a:cs typeface="Droid Sans"/>
              </a:rPr>
              <a:t>These thoughts and feelings can happen in a split second, without us really noticing, and before we know it, we’re In the Box.  We may feel confused, uncertain, unmotivated or angry, and definitely not at our best. We are likely to respond to the situation in an unhelpful way.</a:t>
            </a:r>
          </a:p>
        </p:txBody>
      </p:sp>
      <p:pic>
        <p:nvPicPr>
          <p:cNvPr id="75" name="Picture 2" descr="I'm a Celebrity...Get Me Out of Here! (Australian TV series ...">
            <a:extLst>
              <a:ext uri="{FF2B5EF4-FFF2-40B4-BE49-F238E27FC236}">
                <a16:creationId xmlns:a16="http://schemas.microsoft.com/office/drawing/2014/main" id="{2B9E48BB-961E-4E96-8E19-FA7CD340F4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755" y="6711697"/>
            <a:ext cx="2195284" cy="1230611"/>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DADAEAEF-5678-42BA-8C25-B86E4A4A80FE}"/>
              </a:ext>
            </a:extLst>
          </p:cNvPr>
          <p:cNvSpPr/>
          <p:nvPr/>
        </p:nvSpPr>
        <p:spPr>
          <a:xfrm>
            <a:off x="509801" y="7018577"/>
            <a:ext cx="4170708" cy="1015663"/>
          </a:xfrm>
          <a:prstGeom prst="rect">
            <a:avLst/>
          </a:prstGeom>
        </p:spPr>
        <p:txBody>
          <a:bodyPr wrap="square" lIns="0" rIns="0">
            <a:spAutoFit/>
          </a:bodyPr>
          <a:lstStyle/>
          <a:p>
            <a:r>
              <a:rPr lang="en-US" sz="1200" dirty="0">
                <a:solidFill>
                  <a:srgbClr val="2CACE1"/>
                </a:solidFill>
                <a:latin typeface="Droid Sans"/>
                <a:cs typeface="Droid Sans"/>
              </a:rPr>
              <a:t>Have a look at another of Helen Flanagan’s I’m a Celebrity Get Me Out of Here trials to see a real-life example of this chain reaction.  Watch the video </a:t>
            </a:r>
            <a:r>
              <a:rPr lang="en-US" sz="1200" i="1" u="sng" dirty="0">
                <a:solidFill>
                  <a:srgbClr val="2CACE1"/>
                </a:solidFill>
                <a:latin typeface="Droid Sans"/>
                <a:cs typeface="Droid Sans"/>
                <a:hlinkClick r:id="rId8"/>
              </a:rPr>
              <a:t>here</a:t>
            </a:r>
            <a:r>
              <a:rPr lang="en-US" sz="1200" dirty="0">
                <a:solidFill>
                  <a:srgbClr val="2CACE1"/>
                </a:solidFill>
                <a:latin typeface="Droid Sans"/>
                <a:cs typeface="Droid Sans"/>
              </a:rPr>
              <a:t>. </a:t>
            </a:r>
            <a:r>
              <a:rPr lang="en-US" sz="1200" b="1" dirty="0">
                <a:solidFill>
                  <a:srgbClr val="2CACE1"/>
                </a:solidFill>
                <a:latin typeface="Droid Sans"/>
                <a:cs typeface="Droid Sans"/>
              </a:rPr>
              <a:t>Fill in the boxes below with the steps involved, including Helen’s likely thoughts and feelings, her </a:t>
            </a:r>
            <a:r>
              <a:rPr lang="en-US" sz="1200" b="1" dirty="0" err="1">
                <a:solidFill>
                  <a:srgbClr val="2CACE1"/>
                </a:solidFill>
                <a:latin typeface="Droid Sans"/>
                <a:cs typeface="Droid Sans"/>
              </a:rPr>
              <a:t>behaviour</a:t>
            </a:r>
            <a:r>
              <a:rPr lang="en-US" sz="1200" b="1" dirty="0">
                <a:solidFill>
                  <a:srgbClr val="2CACE1"/>
                </a:solidFill>
                <a:latin typeface="Droid Sans"/>
                <a:cs typeface="Droid Sans"/>
              </a:rPr>
              <a:t> and the result.</a:t>
            </a:r>
            <a:endParaRPr lang="en-US" sz="1200" b="1" dirty="0"/>
          </a:p>
        </p:txBody>
      </p:sp>
      <p:sp>
        <p:nvSpPr>
          <p:cNvPr id="77" name="Rectangle 76">
            <a:extLst>
              <a:ext uri="{FF2B5EF4-FFF2-40B4-BE49-F238E27FC236}">
                <a16:creationId xmlns:a16="http://schemas.microsoft.com/office/drawing/2014/main" id="{919CEEC9-DD02-43E7-9D50-97D578C91610}"/>
              </a:ext>
            </a:extLst>
          </p:cNvPr>
          <p:cNvSpPr/>
          <p:nvPr/>
        </p:nvSpPr>
        <p:spPr>
          <a:xfrm>
            <a:off x="515787" y="5129099"/>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Leia sees an announcement for student council elections</a:t>
            </a:r>
          </a:p>
        </p:txBody>
      </p:sp>
      <p:sp>
        <p:nvSpPr>
          <p:cNvPr id="78" name="Rectangle 77">
            <a:extLst>
              <a:ext uri="{FF2B5EF4-FFF2-40B4-BE49-F238E27FC236}">
                <a16:creationId xmlns:a16="http://schemas.microsoft.com/office/drawing/2014/main" id="{510C687F-7BDF-4C24-8BF2-35D4249C3C18}"/>
              </a:ext>
            </a:extLst>
          </p:cNvPr>
          <p:cNvSpPr/>
          <p:nvPr/>
        </p:nvSpPr>
        <p:spPr>
          <a:xfrm>
            <a:off x="1887082" y="5129099"/>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Leia thinks</a:t>
            </a:r>
          </a:p>
          <a:p>
            <a:pPr algn="ctr"/>
            <a:r>
              <a:rPr lang="en-US" sz="900" i="1" dirty="0">
                <a:latin typeface="Droid Sans" panose="020B0606030804020204" pitchFamily="34" charset="0"/>
                <a:ea typeface="Droid Sans" panose="020B0606030804020204" pitchFamily="34" charset="0"/>
                <a:cs typeface="Droid Sans" panose="020B0606030804020204" pitchFamily="34" charset="0"/>
              </a:rPr>
              <a:t>‘’</a:t>
            </a:r>
            <a:r>
              <a:rPr lang="en-US" sz="900" i="1" dirty="0" err="1">
                <a:latin typeface="Droid Sans" panose="020B0606030804020204" pitchFamily="34" charset="0"/>
                <a:ea typeface="Droid Sans" panose="020B0606030804020204" pitchFamily="34" charset="0"/>
                <a:cs typeface="Droid Sans" panose="020B0606030804020204" pitchFamily="34" charset="0"/>
              </a:rPr>
              <a:t>Ihere’s</a:t>
            </a:r>
            <a:r>
              <a:rPr lang="en-US" sz="900" i="1" dirty="0">
                <a:latin typeface="Droid Sans" panose="020B0606030804020204" pitchFamily="34" charset="0"/>
                <a:ea typeface="Droid Sans" panose="020B0606030804020204" pitchFamily="34" charset="0"/>
                <a:cs typeface="Droid Sans" panose="020B0606030804020204" pitchFamily="34" charset="0"/>
              </a:rPr>
              <a:t> no way they’ll choose me’</a:t>
            </a:r>
          </a:p>
        </p:txBody>
      </p:sp>
      <p:sp>
        <p:nvSpPr>
          <p:cNvPr id="79" name="Rectangle 78">
            <a:extLst>
              <a:ext uri="{FF2B5EF4-FFF2-40B4-BE49-F238E27FC236}">
                <a16:creationId xmlns:a16="http://schemas.microsoft.com/office/drawing/2014/main" id="{4140CEA1-D326-4813-B558-F4AFD9EC6232}"/>
              </a:ext>
            </a:extLst>
          </p:cNvPr>
          <p:cNvSpPr/>
          <p:nvPr/>
        </p:nvSpPr>
        <p:spPr>
          <a:xfrm>
            <a:off x="3250135" y="5117901"/>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Unhappy and unconfident</a:t>
            </a:r>
          </a:p>
        </p:txBody>
      </p:sp>
      <p:sp>
        <p:nvSpPr>
          <p:cNvPr id="80" name="Rectangle 79">
            <a:extLst>
              <a:ext uri="{FF2B5EF4-FFF2-40B4-BE49-F238E27FC236}">
                <a16:creationId xmlns:a16="http://schemas.microsoft.com/office/drawing/2014/main" id="{CECF5F7B-7C9E-409A-A04E-0241AAB13B08}"/>
              </a:ext>
            </a:extLst>
          </p:cNvPr>
          <p:cNvSpPr/>
          <p:nvPr/>
        </p:nvSpPr>
        <p:spPr>
          <a:xfrm>
            <a:off x="4629469" y="5113350"/>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Leia snaps at her friend and spends break by herself </a:t>
            </a:r>
          </a:p>
        </p:txBody>
      </p:sp>
      <p:sp>
        <p:nvSpPr>
          <p:cNvPr id="81" name="Rectangle 80">
            <a:extLst>
              <a:ext uri="{FF2B5EF4-FFF2-40B4-BE49-F238E27FC236}">
                <a16:creationId xmlns:a16="http://schemas.microsoft.com/office/drawing/2014/main" id="{79AB0109-EB24-455F-A997-957E642C051E}"/>
              </a:ext>
            </a:extLst>
          </p:cNvPr>
          <p:cNvSpPr/>
          <p:nvPr/>
        </p:nvSpPr>
        <p:spPr>
          <a:xfrm>
            <a:off x="6000967" y="5113350"/>
            <a:ext cx="1060979" cy="7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Droid Sans" panose="020B0606030804020204" pitchFamily="34" charset="0"/>
                <a:ea typeface="Droid Sans" panose="020B0606030804020204" pitchFamily="34" charset="0"/>
                <a:cs typeface="Droid Sans" panose="020B0606030804020204" pitchFamily="34" charset="0"/>
              </a:rPr>
              <a:t>Leia feels distant from her friends and more unhappy</a:t>
            </a:r>
          </a:p>
        </p:txBody>
      </p:sp>
      <p:sp>
        <p:nvSpPr>
          <p:cNvPr id="82" name="Arrow: Right 81">
            <a:extLst>
              <a:ext uri="{FF2B5EF4-FFF2-40B4-BE49-F238E27FC236}">
                <a16:creationId xmlns:a16="http://schemas.microsoft.com/office/drawing/2014/main" id="{4F8C220B-D440-4E02-A646-52ED98583D6D}"/>
              </a:ext>
            </a:extLst>
          </p:cNvPr>
          <p:cNvSpPr/>
          <p:nvPr/>
        </p:nvSpPr>
        <p:spPr>
          <a:xfrm>
            <a:off x="1618635" y="5368999"/>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Arrow: Right 82">
            <a:extLst>
              <a:ext uri="{FF2B5EF4-FFF2-40B4-BE49-F238E27FC236}">
                <a16:creationId xmlns:a16="http://schemas.microsoft.com/office/drawing/2014/main" id="{CDB15CA3-CAC9-4004-82E9-2777DC2D3E31}"/>
              </a:ext>
            </a:extLst>
          </p:cNvPr>
          <p:cNvSpPr/>
          <p:nvPr/>
        </p:nvSpPr>
        <p:spPr>
          <a:xfrm>
            <a:off x="2989727" y="5368999"/>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Arrow: Right 83">
            <a:extLst>
              <a:ext uri="{FF2B5EF4-FFF2-40B4-BE49-F238E27FC236}">
                <a16:creationId xmlns:a16="http://schemas.microsoft.com/office/drawing/2014/main" id="{7292D998-422F-4B36-9046-31A4754148D4}"/>
              </a:ext>
            </a:extLst>
          </p:cNvPr>
          <p:cNvSpPr/>
          <p:nvPr/>
        </p:nvSpPr>
        <p:spPr>
          <a:xfrm>
            <a:off x="4361225" y="5368999"/>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Arrow: Right 84">
            <a:extLst>
              <a:ext uri="{FF2B5EF4-FFF2-40B4-BE49-F238E27FC236}">
                <a16:creationId xmlns:a16="http://schemas.microsoft.com/office/drawing/2014/main" id="{8BD38B6E-2867-40B0-BF65-D07B0C598843}"/>
              </a:ext>
            </a:extLst>
          </p:cNvPr>
          <p:cNvSpPr/>
          <p:nvPr/>
        </p:nvSpPr>
        <p:spPr>
          <a:xfrm>
            <a:off x="5732520" y="5368999"/>
            <a:ext cx="226578" cy="1738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A0986017-150C-4201-A5ED-E6854F9E96D1}"/>
              </a:ext>
            </a:extLst>
          </p:cNvPr>
          <p:cNvSpPr/>
          <p:nvPr/>
        </p:nvSpPr>
        <p:spPr>
          <a:xfrm>
            <a:off x="487737" y="8025659"/>
            <a:ext cx="6568701" cy="369332"/>
          </a:xfrm>
          <a:prstGeom prst="rect">
            <a:avLst/>
          </a:prstGeom>
        </p:spPr>
        <p:txBody>
          <a:bodyPr wrap="square">
            <a:spAutoFit/>
          </a:bodyPr>
          <a:lstStyle/>
          <a:p>
            <a:r>
              <a:rPr lang="en-US" spc="30" dirty="0">
                <a:solidFill>
                  <a:srgbClr val="2CACE1"/>
                </a:solidFill>
                <a:latin typeface="Londrina Solid"/>
              </a:rPr>
              <a:t>   Trigger	           Thought	   Feeling	          </a:t>
            </a:r>
            <a:r>
              <a:rPr lang="en-US" spc="30" dirty="0" err="1">
                <a:solidFill>
                  <a:srgbClr val="2CACE1"/>
                </a:solidFill>
                <a:latin typeface="Londrina Solid"/>
              </a:rPr>
              <a:t>Behaviour</a:t>
            </a:r>
            <a:r>
              <a:rPr lang="en-US" spc="30" dirty="0">
                <a:solidFill>
                  <a:srgbClr val="2CACE1"/>
                </a:solidFill>
                <a:latin typeface="Londrina Solid"/>
              </a:rPr>
              <a:t>           Results</a:t>
            </a:r>
            <a:endParaRPr lang="en-US" dirty="0"/>
          </a:p>
        </p:txBody>
      </p:sp>
      <p:sp>
        <p:nvSpPr>
          <p:cNvPr id="87" name="Title 16">
            <a:extLst>
              <a:ext uri="{FF2B5EF4-FFF2-40B4-BE49-F238E27FC236}">
                <a16:creationId xmlns:a16="http://schemas.microsoft.com/office/drawing/2014/main" id="{235B7BEB-2131-4B7B-BBB7-D33C7336562C}"/>
              </a:ext>
            </a:extLst>
          </p:cNvPr>
          <p:cNvSpPr txBox="1">
            <a:spLocks/>
          </p:cNvSpPr>
          <p:nvPr/>
        </p:nvSpPr>
        <p:spPr>
          <a:xfrm>
            <a:off x="509801" y="6647206"/>
            <a:ext cx="6520220" cy="49251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r>
              <a:rPr lang="en-US" sz="2400" b="1" kern="0" spc="35" dirty="0">
                <a:solidFill>
                  <a:schemeClr val="accent2"/>
                </a:solidFill>
                <a:latin typeface="Londrina Solid Black"/>
                <a:cs typeface="Londrina Solid Black"/>
              </a:rPr>
              <a:t>Exercise: a real life chain reaction</a:t>
            </a:r>
            <a:endParaRPr lang="en-US" sz="2400" i="1" kern="0" spc="35" dirty="0">
              <a:solidFill>
                <a:schemeClr val="accent2"/>
              </a:solidFill>
              <a:latin typeface="Londrina Solid" panose="02000506000000020003" pitchFamily="50" charset="0"/>
              <a:cs typeface="Londrina Solid Black"/>
            </a:endParaRPr>
          </a:p>
        </p:txBody>
      </p:sp>
      <p:sp>
        <p:nvSpPr>
          <p:cNvPr id="88" name="TextBox 87">
            <a:extLst>
              <a:ext uri="{FF2B5EF4-FFF2-40B4-BE49-F238E27FC236}">
                <a16:creationId xmlns:a16="http://schemas.microsoft.com/office/drawing/2014/main" id="{091E79CA-1418-4052-8A35-BBBD4F99CB3A}"/>
              </a:ext>
            </a:extLst>
          </p:cNvPr>
          <p:cNvSpPr txBox="1"/>
          <p:nvPr/>
        </p:nvSpPr>
        <p:spPr>
          <a:xfrm>
            <a:off x="503238" y="9280929"/>
            <a:ext cx="6553200" cy="989215"/>
          </a:xfrm>
          <a:prstGeom prst="rect">
            <a:avLst/>
          </a:prstGeom>
          <a:solidFill>
            <a:srgbClr val="C9FEDF">
              <a:alpha val="43922"/>
            </a:srgbClr>
          </a:solidFill>
          <a:ln w="28575">
            <a:noFill/>
          </a:ln>
        </p:spPr>
        <p:txBody>
          <a:bodyPr wrap="square" rtlCol="0">
            <a:noAutofit/>
          </a:bodyPr>
          <a:lstStyle/>
          <a:p>
            <a:r>
              <a:rPr lang="en-US" sz="1000" dirty="0">
                <a:latin typeface="Droid Sans" panose="020B0606030804020204" pitchFamily="34" charset="0"/>
                <a:ea typeface="Droid Sans" panose="020B0606030804020204" pitchFamily="34" charset="0"/>
                <a:cs typeface="Droid Sans" panose="020B0606030804020204" pitchFamily="34" charset="0"/>
              </a:rPr>
              <a:t>If it was you in the Jungle, facing the same trial, how do you think you would get on?  </a:t>
            </a:r>
            <a:r>
              <a:rPr lang="en-US" sz="1000" b="1" dirty="0">
                <a:latin typeface="Droid Sans" panose="020B0606030804020204" pitchFamily="34" charset="0"/>
                <a:ea typeface="Droid Sans" panose="020B0606030804020204" pitchFamily="34" charset="0"/>
                <a:cs typeface="Droid Sans" panose="020B0606030804020204" pitchFamily="34" charset="0"/>
              </a:rPr>
              <a:t>Write down some of the Growth Mindset thoughts </a:t>
            </a:r>
            <a:r>
              <a:rPr lang="en-US" sz="1000" i="1" dirty="0">
                <a:latin typeface="Droid Sans" panose="020B0606030804020204" pitchFamily="34" charset="0"/>
                <a:ea typeface="Droid Sans" panose="020B0606030804020204" pitchFamily="34" charset="0"/>
                <a:cs typeface="Droid Sans" panose="020B0606030804020204" pitchFamily="34" charset="0"/>
              </a:rPr>
              <a:t>(see session 1 if you need a reminder about this) </a:t>
            </a:r>
            <a:r>
              <a:rPr lang="en-US" sz="1000" b="1" dirty="0">
                <a:latin typeface="Droid Sans" panose="020B0606030804020204" pitchFamily="34" charset="0"/>
                <a:ea typeface="Droid Sans" panose="020B0606030804020204" pitchFamily="34" charset="0"/>
                <a:cs typeface="Droid Sans" panose="020B0606030804020204" pitchFamily="34" charset="0"/>
              </a:rPr>
              <a:t> that could help you succeed: </a:t>
            </a:r>
            <a:endParaRPr lang="en-US" sz="1000" b="1" i="1" dirty="0">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41518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6">
            <a:extLst>
              <a:ext uri="{FF2B5EF4-FFF2-40B4-BE49-F238E27FC236}">
                <a16:creationId xmlns:a16="http://schemas.microsoft.com/office/drawing/2014/main" id="{6B4A9F3F-761C-4806-8C9C-1B02DF662BE0}"/>
              </a:ext>
            </a:extLst>
          </p:cNvPr>
          <p:cNvSpPr/>
          <p:nvPr/>
        </p:nvSpPr>
        <p:spPr>
          <a:xfrm>
            <a:off x="503238" y="6359645"/>
            <a:ext cx="4587051" cy="3929491"/>
          </a:xfrm>
          <a:custGeom>
            <a:avLst/>
            <a:gdLst/>
            <a:ahLst/>
            <a:cxnLst/>
            <a:rect l="l" t="t" r="r" b="b"/>
            <a:pathLst>
              <a:path w="4282440" h="3765550">
                <a:moveTo>
                  <a:pt x="0" y="3765080"/>
                </a:moveTo>
                <a:lnTo>
                  <a:pt x="4282097" y="3765080"/>
                </a:lnTo>
                <a:lnTo>
                  <a:pt x="4282097" y="0"/>
                </a:lnTo>
                <a:lnTo>
                  <a:pt x="0" y="0"/>
                </a:lnTo>
                <a:lnTo>
                  <a:pt x="0" y="3765080"/>
                </a:lnTo>
                <a:close/>
              </a:path>
            </a:pathLst>
          </a:custGeom>
          <a:solidFill>
            <a:srgbClr val="F5B700">
              <a:alpha val="19999"/>
            </a:srgbClr>
          </a:solidFill>
        </p:spPr>
        <p:txBody>
          <a:bodyPr wrap="square" lIns="0" tIns="0" rIns="0" bIns="0" rtlCol="0"/>
          <a:lstStyle/>
          <a:p>
            <a:endParaRPr dirty="0"/>
          </a:p>
        </p:txBody>
      </p:sp>
      <p:sp>
        <p:nvSpPr>
          <p:cNvPr id="21" name="Title 16">
            <a:extLst>
              <a:ext uri="{FF2B5EF4-FFF2-40B4-BE49-F238E27FC236}">
                <a16:creationId xmlns:a16="http://schemas.microsoft.com/office/drawing/2014/main" id="{42D0835E-D3EB-4D5D-8880-1885ECC8B59F}"/>
              </a:ext>
            </a:extLst>
          </p:cNvPr>
          <p:cNvSpPr txBox="1">
            <a:spLocks/>
          </p:cNvSpPr>
          <p:nvPr/>
        </p:nvSpPr>
        <p:spPr>
          <a:xfrm>
            <a:off x="503238" y="309323"/>
            <a:ext cx="6271148" cy="49251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r>
              <a:rPr lang="en-US" b="1" kern="0" spc="35" dirty="0">
                <a:solidFill>
                  <a:srgbClr val="231F20"/>
                </a:solidFill>
                <a:latin typeface="Londrina Solid Black"/>
                <a:cs typeface="Londrina Solid Black"/>
              </a:rPr>
              <a:t>The voices in our heads</a:t>
            </a:r>
            <a:endParaRPr lang="en-US" dirty="0"/>
          </a:p>
        </p:txBody>
      </p:sp>
      <p:grpSp>
        <p:nvGrpSpPr>
          <p:cNvPr id="22" name="Group 21">
            <a:extLst>
              <a:ext uri="{FF2B5EF4-FFF2-40B4-BE49-F238E27FC236}">
                <a16:creationId xmlns:a16="http://schemas.microsoft.com/office/drawing/2014/main" id="{69F757F0-C007-46AA-B884-0EC537A3B9ED}"/>
              </a:ext>
            </a:extLst>
          </p:cNvPr>
          <p:cNvGrpSpPr/>
          <p:nvPr/>
        </p:nvGrpSpPr>
        <p:grpSpPr>
          <a:xfrm>
            <a:off x="3591398" y="3797829"/>
            <a:ext cx="1371534" cy="1779449"/>
            <a:chOff x="2989191" y="4558351"/>
            <a:chExt cx="1744073" cy="2254858"/>
          </a:xfrm>
        </p:grpSpPr>
        <p:pic>
          <p:nvPicPr>
            <p:cNvPr id="23" name="Picture 22">
              <a:extLst>
                <a:ext uri="{FF2B5EF4-FFF2-40B4-BE49-F238E27FC236}">
                  <a16:creationId xmlns:a16="http://schemas.microsoft.com/office/drawing/2014/main" id="{E5FEB8CF-39EB-4A8D-B329-F3F3164055D0}"/>
                </a:ext>
              </a:extLst>
            </p:cNvPr>
            <p:cNvPicPr>
              <a:picLocks noChangeAspect="1"/>
            </p:cNvPicPr>
            <p:nvPr/>
          </p:nvPicPr>
          <p:blipFill rotWithShape="1">
            <a:blip r:embed="rId2">
              <a:extLst>
                <a:ext uri="{28A0092B-C50C-407E-A947-70E740481C1C}">
                  <a14:useLocalDpi xmlns:a14="http://schemas.microsoft.com/office/drawing/2010/main" val="0"/>
                </a:ext>
              </a:extLst>
            </a:blip>
            <a:srcRect l="66275" t="40935" b="13357"/>
            <a:stretch/>
          </p:blipFill>
          <p:spPr>
            <a:xfrm>
              <a:off x="2989191" y="4558351"/>
              <a:ext cx="1744073" cy="2111286"/>
            </a:xfrm>
            <a:prstGeom prst="rect">
              <a:avLst/>
            </a:prstGeom>
          </p:spPr>
        </p:pic>
        <p:sp>
          <p:nvSpPr>
            <p:cNvPr id="25" name="Freeform: Shape 24">
              <a:extLst>
                <a:ext uri="{FF2B5EF4-FFF2-40B4-BE49-F238E27FC236}">
                  <a16:creationId xmlns:a16="http://schemas.microsoft.com/office/drawing/2014/main" id="{B31E7D33-6794-4BFE-8BC3-13CFD7DE8C67}"/>
                </a:ext>
              </a:extLst>
            </p:cNvPr>
            <p:cNvSpPr/>
            <p:nvPr/>
          </p:nvSpPr>
          <p:spPr>
            <a:xfrm>
              <a:off x="3370047" y="6133608"/>
              <a:ext cx="1138987" cy="679601"/>
            </a:xfrm>
            <a:custGeom>
              <a:avLst/>
              <a:gdLst>
                <a:gd name="connsiteX0" fmla="*/ 491948 w 1138987"/>
                <a:gd name="connsiteY0" fmla="*/ 250026 h 679601"/>
                <a:gd name="connsiteX1" fmla="*/ 637177 w 1138987"/>
                <a:gd name="connsiteY1" fmla="*/ 325329 h 679601"/>
                <a:gd name="connsiteX2" fmla="*/ 637177 w 1138987"/>
                <a:gd name="connsiteY2" fmla="*/ 325329 h 679601"/>
                <a:gd name="connsiteX3" fmla="*/ 760889 w 1138987"/>
                <a:gd name="connsiteY3" fmla="*/ 449042 h 679601"/>
                <a:gd name="connsiteX4" fmla="*/ 906118 w 1138987"/>
                <a:gd name="connsiteY4" fmla="*/ 502831 h 679601"/>
                <a:gd name="connsiteX5" fmla="*/ 1078240 w 1138987"/>
                <a:gd name="connsiteY5" fmla="*/ 508209 h 679601"/>
                <a:gd name="connsiteX6" fmla="*/ 1078240 w 1138987"/>
                <a:gd name="connsiteY6" fmla="*/ 642680 h 679601"/>
                <a:gd name="connsiteX7" fmla="*/ 352099 w 1138987"/>
                <a:gd name="connsiteY7" fmla="*/ 621165 h 679601"/>
                <a:gd name="connsiteX8" fmla="*/ 2475 w 1138987"/>
                <a:gd name="connsiteY8" fmla="*/ 13358 h 679601"/>
                <a:gd name="connsiteX9" fmla="*/ 491948 w 1138987"/>
                <a:gd name="connsiteY9" fmla="*/ 250026 h 67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987" h="679601">
                  <a:moveTo>
                    <a:pt x="491948" y="250026"/>
                  </a:moveTo>
                  <a:lnTo>
                    <a:pt x="637177" y="325329"/>
                  </a:lnTo>
                  <a:lnTo>
                    <a:pt x="637177" y="325329"/>
                  </a:lnTo>
                  <a:cubicBezTo>
                    <a:pt x="657796" y="345948"/>
                    <a:pt x="716065" y="419458"/>
                    <a:pt x="760889" y="449042"/>
                  </a:cubicBezTo>
                  <a:cubicBezTo>
                    <a:pt x="805713" y="478626"/>
                    <a:pt x="853226" y="492970"/>
                    <a:pt x="906118" y="502831"/>
                  </a:cubicBezTo>
                  <a:cubicBezTo>
                    <a:pt x="959010" y="512692"/>
                    <a:pt x="1049553" y="484901"/>
                    <a:pt x="1078240" y="508209"/>
                  </a:cubicBezTo>
                  <a:cubicBezTo>
                    <a:pt x="1106927" y="531517"/>
                    <a:pt x="1199263" y="623854"/>
                    <a:pt x="1078240" y="642680"/>
                  </a:cubicBezTo>
                  <a:cubicBezTo>
                    <a:pt x="957217" y="661506"/>
                    <a:pt x="531393" y="726052"/>
                    <a:pt x="352099" y="621165"/>
                  </a:cubicBezTo>
                  <a:cubicBezTo>
                    <a:pt x="172805" y="516278"/>
                    <a:pt x="-24419" y="73421"/>
                    <a:pt x="2475" y="13358"/>
                  </a:cubicBezTo>
                  <a:cubicBezTo>
                    <a:pt x="29369" y="-46705"/>
                    <a:pt x="271416" y="107039"/>
                    <a:pt x="491948" y="2500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6521DE2-5A5C-4FE0-837F-3060E918EDEC}"/>
              </a:ext>
            </a:extLst>
          </p:cNvPr>
          <p:cNvGrpSpPr/>
          <p:nvPr/>
        </p:nvGrpSpPr>
        <p:grpSpPr>
          <a:xfrm>
            <a:off x="1975860" y="3136022"/>
            <a:ext cx="1485282" cy="2314966"/>
            <a:chOff x="954339" y="4172952"/>
            <a:chExt cx="1888718" cy="2933447"/>
          </a:xfrm>
        </p:grpSpPr>
        <p:pic>
          <p:nvPicPr>
            <p:cNvPr id="33" name="Picture 32">
              <a:extLst>
                <a:ext uri="{FF2B5EF4-FFF2-40B4-BE49-F238E27FC236}">
                  <a16:creationId xmlns:a16="http://schemas.microsoft.com/office/drawing/2014/main" id="{6147C7FF-B1A2-4499-9C8F-699398B56C01}"/>
                </a:ext>
              </a:extLst>
            </p:cNvPr>
            <p:cNvPicPr>
              <a:picLocks noChangeAspect="1"/>
            </p:cNvPicPr>
            <p:nvPr/>
          </p:nvPicPr>
          <p:blipFill rotWithShape="1">
            <a:blip r:embed="rId2">
              <a:extLst>
                <a:ext uri="{28A0092B-C50C-407E-A947-70E740481C1C}">
                  <a14:useLocalDpi xmlns:a14="http://schemas.microsoft.com/office/drawing/2010/main" val="0"/>
                </a:ext>
              </a:extLst>
            </a:blip>
            <a:srcRect r="63478" b="42430"/>
            <a:stretch/>
          </p:blipFill>
          <p:spPr>
            <a:xfrm>
              <a:off x="954339" y="4172952"/>
              <a:ext cx="1888718" cy="2659193"/>
            </a:xfrm>
            <a:prstGeom prst="rect">
              <a:avLst/>
            </a:prstGeom>
          </p:spPr>
        </p:pic>
        <p:sp>
          <p:nvSpPr>
            <p:cNvPr id="34" name="Freeform: Shape 33">
              <a:extLst>
                <a:ext uri="{FF2B5EF4-FFF2-40B4-BE49-F238E27FC236}">
                  <a16:creationId xmlns:a16="http://schemas.microsoft.com/office/drawing/2014/main" id="{544F4F95-20DA-43C8-BC81-0B13717C7228}"/>
                </a:ext>
              </a:extLst>
            </p:cNvPr>
            <p:cNvSpPr/>
            <p:nvPr/>
          </p:nvSpPr>
          <p:spPr>
            <a:xfrm>
              <a:off x="1044495" y="6633542"/>
              <a:ext cx="1195019" cy="472857"/>
            </a:xfrm>
            <a:custGeom>
              <a:avLst/>
              <a:gdLst>
                <a:gd name="connsiteX0" fmla="*/ 160362 w 1195019"/>
                <a:gd name="connsiteY0" fmla="*/ 11054 h 472857"/>
                <a:gd name="connsiteX1" fmla="*/ 574531 w 1195019"/>
                <a:gd name="connsiteY1" fmla="*/ 129388 h 472857"/>
                <a:gd name="connsiteX2" fmla="*/ 854230 w 1195019"/>
                <a:gd name="connsiteY2" fmla="*/ 150903 h 472857"/>
                <a:gd name="connsiteX3" fmla="*/ 1042489 w 1195019"/>
                <a:gd name="connsiteY3" fmla="*/ 113251 h 472857"/>
                <a:gd name="connsiteX4" fmla="*/ 1133929 w 1195019"/>
                <a:gd name="connsiteY4" fmla="*/ 403708 h 472857"/>
                <a:gd name="connsiteX5" fmla="*/ 68922 w 1195019"/>
                <a:gd name="connsiteY5" fmla="*/ 441360 h 472857"/>
                <a:gd name="connsiteX6" fmla="*/ 160362 w 1195019"/>
                <a:gd name="connsiteY6" fmla="*/ 11054 h 4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019" h="472857">
                  <a:moveTo>
                    <a:pt x="160362" y="11054"/>
                  </a:moveTo>
                  <a:cubicBezTo>
                    <a:pt x="244630" y="-40941"/>
                    <a:pt x="458886" y="106080"/>
                    <a:pt x="574531" y="129388"/>
                  </a:cubicBezTo>
                  <a:cubicBezTo>
                    <a:pt x="690176" y="152696"/>
                    <a:pt x="776237" y="153593"/>
                    <a:pt x="854230" y="150903"/>
                  </a:cubicBezTo>
                  <a:cubicBezTo>
                    <a:pt x="932223" y="148214"/>
                    <a:pt x="995873" y="71117"/>
                    <a:pt x="1042489" y="113251"/>
                  </a:cubicBezTo>
                  <a:cubicBezTo>
                    <a:pt x="1089106" y="155385"/>
                    <a:pt x="1296190" y="349023"/>
                    <a:pt x="1133929" y="403708"/>
                  </a:cubicBezTo>
                  <a:cubicBezTo>
                    <a:pt x="971668" y="458393"/>
                    <a:pt x="233873" y="506802"/>
                    <a:pt x="68922" y="441360"/>
                  </a:cubicBezTo>
                  <a:cubicBezTo>
                    <a:pt x="-96029" y="375918"/>
                    <a:pt x="76094" y="63049"/>
                    <a:pt x="160362" y="110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EC520122-F60A-4E4E-8FCA-EADC81262323}"/>
              </a:ext>
            </a:extLst>
          </p:cNvPr>
          <p:cNvSpPr/>
          <p:nvPr/>
        </p:nvSpPr>
        <p:spPr>
          <a:xfrm>
            <a:off x="2685688" y="3143050"/>
            <a:ext cx="266282" cy="266282"/>
          </a:xfrm>
          <a:prstGeom prst="ellipse">
            <a:avLst/>
          </a:prstGeom>
          <a:solidFill>
            <a:srgbClr val="F6E7F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EAA18B4-EDB6-4FF1-BBDE-C009C62A0A43}"/>
              </a:ext>
            </a:extLst>
          </p:cNvPr>
          <p:cNvSpPr/>
          <p:nvPr/>
        </p:nvSpPr>
        <p:spPr>
          <a:xfrm>
            <a:off x="3020066" y="3421696"/>
            <a:ext cx="152400" cy="152400"/>
          </a:xfrm>
          <a:prstGeom prst="ellipse">
            <a:avLst/>
          </a:prstGeom>
          <a:solidFill>
            <a:srgbClr val="F6E7F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bject 5">
            <a:extLst>
              <a:ext uri="{FF2B5EF4-FFF2-40B4-BE49-F238E27FC236}">
                <a16:creationId xmlns:a16="http://schemas.microsoft.com/office/drawing/2014/main" id="{1C1AAA11-5253-479C-941A-3F9F056B6E65}"/>
              </a:ext>
            </a:extLst>
          </p:cNvPr>
          <p:cNvSpPr txBox="1"/>
          <p:nvPr/>
        </p:nvSpPr>
        <p:spPr>
          <a:xfrm>
            <a:off x="503238" y="880924"/>
            <a:ext cx="6553200" cy="1234696"/>
          </a:xfrm>
          <a:prstGeom prst="rect">
            <a:avLst/>
          </a:prstGeom>
          <a:solidFill>
            <a:srgbClr val="D9FBE7"/>
          </a:solidFill>
        </p:spPr>
        <p:txBody>
          <a:bodyPr vert="horz" wrap="square" lIns="0" tIns="46355" rIns="0" bIns="0" rtlCol="0" anchor="t" anchorCtr="0">
            <a:noAutofit/>
          </a:bodyPr>
          <a:lstStyle/>
          <a:p>
            <a:pPr marL="71755" marR="292100">
              <a:lnSpc>
                <a:spcPts val="1400"/>
              </a:lnSpc>
              <a:spcBef>
                <a:spcPts val="365"/>
              </a:spcBef>
            </a:pPr>
            <a:r>
              <a:rPr lang="en-US" sz="1100" b="1" spc="-15" dirty="0">
                <a:solidFill>
                  <a:srgbClr val="231F20"/>
                </a:solidFill>
                <a:latin typeface="Droid Sans"/>
                <a:cs typeface="Droid Sans"/>
              </a:rPr>
              <a:t>In this section, we’re going to explore further the thoughts that take us into the box. </a:t>
            </a:r>
          </a:p>
          <a:p>
            <a:pPr marL="71755" marR="292100">
              <a:lnSpc>
                <a:spcPts val="1400"/>
              </a:lnSpc>
              <a:spcBef>
                <a:spcPts val="365"/>
              </a:spcBef>
            </a:pPr>
            <a:r>
              <a:rPr sz="1100" spc="-15" dirty="0">
                <a:solidFill>
                  <a:srgbClr val="231F20"/>
                </a:solidFill>
                <a:latin typeface="Droid Sans"/>
                <a:cs typeface="Droid Sans"/>
              </a:rPr>
              <a:t>We </a:t>
            </a:r>
            <a:r>
              <a:rPr sz="1100" dirty="0">
                <a:solidFill>
                  <a:srgbClr val="231F20"/>
                </a:solidFill>
                <a:latin typeface="Droid Sans"/>
                <a:cs typeface="Droid Sans"/>
              </a:rPr>
              <a:t>all have voices (self talk) in </a:t>
            </a:r>
            <a:r>
              <a:rPr sz="1100" spc="-5" dirty="0">
                <a:solidFill>
                  <a:srgbClr val="231F20"/>
                </a:solidFill>
                <a:latin typeface="Droid Sans"/>
                <a:cs typeface="Droid Sans"/>
              </a:rPr>
              <a:t>our </a:t>
            </a:r>
            <a:r>
              <a:rPr sz="1100" dirty="0">
                <a:solidFill>
                  <a:srgbClr val="231F20"/>
                </a:solidFill>
                <a:latin typeface="Droid Sans"/>
                <a:cs typeface="Droid Sans"/>
              </a:rPr>
              <a:t>head. When </a:t>
            </a:r>
            <a:r>
              <a:rPr sz="1100" spc="-5" dirty="0">
                <a:solidFill>
                  <a:srgbClr val="231F20"/>
                </a:solidFill>
                <a:latin typeface="Droid Sans"/>
                <a:cs typeface="Droid Sans"/>
              </a:rPr>
              <a:t>we </a:t>
            </a:r>
            <a:r>
              <a:rPr sz="1100" dirty="0">
                <a:solidFill>
                  <a:srgbClr val="231F20"/>
                </a:solidFill>
                <a:latin typeface="Droid Sans"/>
                <a:cs typeface="Droid Sans"/>
              </a:rPr>
              <a:t>are </a:t>
            </a:r>
            <a:r>
              <a:rPr sz="1100" spc="-5" dirty="0">
                <a:solidFill>
                  <a:srgbClr val="231F20"/>
                </a:solidFill>
                <a:latin typeface="Droid Sans"/>
                <a:cs typeface="Droid Sans"/>
              </a:rPr>
              <a:t>Out of </a:t>
            </a:r>
            <a:r>
              <a:rPr sz="1100" dirty="0">
                <a:solidFill>
                  <a:srgbClr val="231F20"/>
                </a:solidFill>
                <a:latin typeface="Droid Sans"/>
                <a:cs typeface="Droid Sans"/>
              </a:rPr>
              <a:t>the </a:t>
            </a:r>
            <a:r>
              <a:rPr sz="1100" spc="-15" dirty="0">
                <a:solidFill>
                  <a:srgbClr val="231F20"/>
                </a:solidFill>
                <a:latin typeface="Droid Sans"/>
                <a:cs typeface="Droid Sans"/>
              </a:rPr>
              <a:t>Box </a:t>
            </a:r>
            <a:r>
              <a:rPr sz="1100" dirty="0">
                <a:solidFill>
                  <a:srgbClr val="231F20"/>
                </a:solidFill>
                <a:latin typeface="Droid Sans"/>
                <a:cs typeface="Droid Sans"/>
              </a:rPr>
              <a:t>and </a:t>
            </a:r>
            <a:r>
              <a:rPr sz="1100" spc="-5" dirty="0">
                <a:solidFill>
                  <a:srgbClr val="231F20"/>
                </a:solidFill>
                <a:latin typeface="Droid Sans"/>
                <a:cs typeface="Droid Sans"/>
              </a:rPr>
              <a:t>feeling </a:t>
            </a:r>
            <a:r>
              <a:rPr sz="1100" dirty="0">
                <a:solidFill>
                  <a:srgbClr val="231F20"/>
                </a:solidFill>
                <a:latin typeface="Droid Sans"/>
                <a:cs typeface="Droid Sans"/>
              </a:rPr>
              <a:t>At </a:t>
            </a:r>
            <a:r>
              <a:rPr sz="1100" spc="-5" dirty="0">
                <a:solidFill>
                  <a:srgbClr val="231F20"/>
                </a:solidFill>
                <a:latin typeface="Droid Sans"/>
                <a:cs typeface="Droid Sans"/>
              </a:rPr>
              <a:t>Our  Best, </a:t>
            </a:r>
            <a:r>
              <a:rPr sz="1100" dirty="0">
                <a:solidFill>
                  <a:srgbClr val="231F20"/>
                </a:solidFill>
                <a:latin typeface="Droid Sans"/>
                <a:cs typeface="Droid Sans"/>
              </a:rPr>
              <a:t>this </a:t>
            </a:r>
            <a:r>
              <a:rPr sz="1100" spc="-5" dirty="0">
                <a:solidFill>
                  <a:srgbClr val="231F20"/>
                </a:solidFill>
                <a:latin typeface="Droid Sans"/>
                <a:cs typeface="Droid Sans"/>
              </a:rPr>
              <a:t>self-talk </a:t>
            </a:r>
            <a:r>
              <a:rPr sz="1100" dirty="0">
                <a:solidFill>
                  <a:srgbClr val="231F20"/>
                </a:solidFill>
                <a:latin typeface="Droid Sans"/>
                <a:cs typeface="Droid Sans"/>
              </a:rPr>
              <a:t>may be </a:t>
            </a:r>
            <a:r>
              <a:rPr sz="1100" spc="-5" dirty="0">
                <a:solidFill>
                  <a:srgbClr val="231F20"/>
                </a:solidFill>
                <a:latin typeface="Droid Sans"/>
                <a:cs typeface="Droid Sans"/>
              </a:rPr>
              <a:t>encouraging </a:t>
            </a:r>
            <a:r>
              <a:rPr sz="1100" dirty="0">
                <a:solidFill>
                  <a:srgbClr val="231F20"/>
                </a:solidFill>
                <a:latin typeface="Droid Sans"/>
                <a:cs typeface="Droid Sans"/>
              </a:rPr>
              <a:t>and </a:t>
            </a:r>
            <a:r>
              <a:rPr sz="1100" spc="-5" dirty="0">
                <a:solidFill>
                  <a:srgbClr val="231F20"/>
                </a:solidFill>
                <a:latin typeface="Droid Sans"/>
                <a:cs typeface="Droid Sans"/>
              </a:rPr>
              <a:t>optimistic </a:t>
            </a:r>
            <a:r>
              <a:rPr sz="1100" dirty="0">
                <a:solidFill>
                  <a:srgbClr val="231F20"/>
                </a:solidFill>
                <a:latin typeface="Droid Sans"/>
                <a:cs typeface="Droid Sans"/>
              </a:rPr>
              <a:t>(eg. </a:t>
            </a:r>
            <a:r>
              <a:rPr sz="1100" spc="5" dirty="0">
                <a:solidFill>
                  <a:srgbClr val="231F20"/>
                </a:solidFill>
                <a:latin typeface="Droid Sans"/>
                <a:cs typeface="Droid Sans"/>
              </a:rPr>
              <a:t>“</a:t>
            </a:r>
            <a:r>
              <a:rPr sz="1100" i="1" spc="5" dirty="0">
                <a:solidFill>
                  <a:srgbClr val="231F20"/>
                </a:solidFill>
                <a:latin typeface="Droid Sans"/>
                <a:cs typeface="Droid Sans"/>
              </a:rPr>
              <a:t>I’ll </a:t>
            </a:r>
            <a:r>
              <a:rPr sz="1100" i="1" spc="-5" dirty="0">
                <a:solidFill>
                  <a:srgbClr val="231F20"/>
                </a:solidFill>
                <a:latin typeface="Droid Sans"/>
                <a:cs typeface="Droid Sans"/>
              </a:rPr>
              <a:t>give </a:t>
            </a:r>
            <a:r>
              <a:rPr sz="1100" i="1" dirty="0">
                <a:solidFill>
                  <a:srgbClr val="231F20"/>
                </a:solidFill>
                <a:latin typeface="Droid Sans"/>
                <a:cs typeface="Droid Sans"/>
              </a:rPr>
              <a:t>it a </a:t>
            </a:r>
            <a:r>
              <a:rPr sz="1100" i="1" spc="5" dirty="0">
                <a:solidFill>
                  <a:srgbClr val="231F20"/>
                </a:solidFill>
                <a:latin typeface="Droid Sans"/>
                <a:cs typeface="Droid Sans"/>
              </a:rPr>
              <a:t>shot</a:t>
            </a:r>
            <a:r>
              <a:rPr sz="1100" spc="5" dirty="0">
                <a:solidFill>
                  <a:srgbClr val="231F20"/>
                </a:solidFill>
                <a:latin typeface="Droid Sans"/>
                <a:cs typeface="Droid Sans"/>
              </a:rPr>
              <a:t>” </a:t>
            </a:r>
            <a:r>
              <a:rPr sz="1100" spc="-5" dirty="0">
                <a:solidFill>
                  <a:srgbClr val="231F20"/>
                </a:solidFill>
                <a:latin typeface="Droid Sans"/>
                <a:cs typeface="Droid Sans"/>
              </a:rPr>
              <a:t>or </a:t>
            </a:r>
            <a:r>
              <a:rPr sz="1100" spc="5" dirty="0">
                <a:solidFill>
                  <a:srgbClr val="231F20"/>
                </a:solidFill>
                <a:latin typeface="Droid Sans"/>
                <a:cs typeface="Droid Sans"/>
              </a:rPr>
              <a:t>“</a:t>
            </a:r>
            <a:r>
              <a:rPr sz="1100" i="1" spc="5" dirty="0">
                <a:solidFill>
                  <a:srgbClr val="231F20"/>
                </a:solidFill>
                <a:latin typeface="Droid Sans"/>
                <a:cs typeface="Droid Sans"/>
              </a:rPr>
              <a:t>That </a:t>
            </a:r>
            <a:r>
              <a:rPr sz="1100" i="1" spc="-5" dirty="0">
                <a:solidFill>
                  <a:srgbClr val="231F20"/>
                </a:solidFill>
                <a:latin typeface="Droid Sans"/>
                <a:cs typeface="Droid Sans"/>
              </a:rPr>
              <a:t>sounds  exciting</a:t>
            </a:r>
            <a:r>
              <a:rPr sz="1100" spc="-5" dirty="0">
                <a:solidFill>
                  <a:srgbClr val="231F20"/>
                </a:solidFill>
                <a:latin typeface="Droid Sans"/>
                <a:cs typeface="Droid Sans"/>
              </a:rPr>
              <a:t>”) </a:t>
            </a:r>
            <a:r>
              <a:rPr sz="1100" spc="-15" dirty="0">
                <a:solidFill>
                  <a:srgbClr val="231F20"/>
                </a:solidFill>
                <a:latin typeface="Droid Sans"/>
                <a:cs typeface="Droid Sans"/>
              </a:rPr>
              <a:t>We </a:t>
            </a:r>
            <a:r>
              <a:rPr sz="1100" dirty="0">
                <a:solidFill>
                  <a:srgbClr val="231F20"/>
                </a:solidFill>
                <a:latin typeface="Droid Sans"/>
                <a:cs typeface="Droid Sans"/>
              </a:rPr>
              <a:t>call this voice the</a:t>
            </a:r>
            <a:r>
              <a:rPr sz="1100" spc="5" dirty="0">
                <a:solidFill>
                  <a:srgbClr val="231F20"/>
                </a:solidFill>
                <a:latin typeface="Droid Sans"/>
                <a:cs typeface="Droid Sans"/>
              </a:rPr>
              <a:t> </a:t>
            </a:r>
            <a:r>
              <a:rPr sz="1100" b="1" spc="-5" dirty="0">
                <a:solidFill>
                  <a:srgbClr val="231F20"/>
                </a:solidFill>
                <a:latin typeface="Droid Sans"/>
                <a:cs typeface="Droid Sans"/>
              </a:rPr>
              <a:t>Realist</a:t>
            </a:r>
            <a:r>
              <a:rPr sz="1100" spc="-5" dirty="0">
                <a:solidFill>
                  <a:srgbClr val="231F20"/>
                </a:solidFill>
                <a:latin typeface="Droid Sans"/>
                <a:cs typeface="Droid Sans"/>
              </a:rPr>
              <a:t>.</a:t>
            </a:r>
            <a:r>
              <a:rPr lang="en-US" sz="1100" spc="-5" dirty="0">
                <a:latin typeface="Droid Sans"/>
                <a:cs typeface="Droid Sans"/>
              </a:rPr>
              <a:t> </a:t>
            </a:r>
            <a:r>
              <a:rPr lang="en-US" sz="1100" dirty="0">
                <a:solidFill>
                  <a:srgbClr val="231F20"/>
                </a:solidFill>
                <a:latin typeface="Droid Sans"/>
                <a:cs typeface="Droid Sans"/>
              </a:rPr>
              <a:t>But w</a:t>
            </a:r>
            <a:r>
              <a:rPr sz="1100" dirty="0">
                <a:solidFill>
                  <a:srgbClr val="231F20"/>
                </a:solidFill>
                <a:latin typeface="Droid Sans"/>
                <a:cs typeface="Droid Sans"/>
              </a:rPr>
              <a:t>hen </a:t>
            </a:r>
            <a:r>
              <a:rPr sz="1100" spc="-5" dirty="0">
                <a:solidFill>
                  <a:srgbClr val="231F20"/>
                </a:solidFill>
                <a:latin typeface="Droid Sans"/>
                <a:cs typeface="Droid Sans"/>
              </a:rPr>
              <a:t>we </a:t>
            </a:r>
            <a:r>
              <a:rPr sz="1100" dirty="0">
                <a:solidFill>
                  <a:srgbClr val="231F20"/>
                </a:solidFill>
                <a:latin typeface="Droid Sans"/>
                <a:cs typeface="Droid Sans"/>
              </a:rPr>
              <a:t>are In the </a:t>
            </a:r>
            <a:r>
              <a:rPr sz="1100" spc="-15" dirty="0">
                <a:solidFill>
                  <a:srgbClr val="231F20"/>
                </a:solidFill>
                <a:latin typeface="Droid Sans"/>
                <a:cs typeface="Droid Sans"/>
              </a:rPr>
              <a:t>Box </a:t>
            </a:r>
            <a:r>
              <a:rPr sz="1100" dirty="0">
                <a:solidFill>
                  <a:srgbClr val="231F20"/>
                </a:solidFill>
                <a:latin typeface="Droid Sans"/>
                <a:cs typeface="Droid Sans"/>
              </a:rPr>
              <a:t>(Not At </a:t>
            </a:r>
            <a:r>
              <a:rPr sz="1100" spc="-5" dirty="0">
                <a:solidFill>
                  <a:srgbClr val="231F20"/>
                </a:solidFill>
                <a:latin typeface="Droid Sans"/>
                <a:cs typeface="Droid Sans"/>
              </a:rPr>
              <a:t>Our Best), our self-talk </a:t>
            </a:r>
            <a:r>
              <a:rPr sz="1100" dirty="0">
                <a:solidFill>
                  <a:srgbClr val="231F20"/>
                </a:solidFill>
                <a:latin typeface="Droid Sans"/>
                <a:cs typeface="Droid Sans"/>
              </a:rPr>
              <a:t>is much more likely to be negative and  </a:t>
            </a:r>
            <a:r>
              <a:rPr sz="1100" spc="-5" dirty="0">
                <a:solidFill>
                  <a:srgbClr val="231F20"/>
                </a:solidFill>
                <a:latin typeface="Droid Sans"/>
                <a:cs typeface="Droid Sans"/>
              </a:rPr>
              <a:t>worried. </a:t>
            </a:r>
            <a:r>
              <a:rPr sz="1100" dirty="0">
                <a:solidFill>
                  <a:srgbClr val="231F20"/>
                </a:solidFill>
                <a:latin typeface="Droid Sans"/>
                <a:cs typeface="Droid Sans"/>
              </a:rPr>
              <a:t>In </a:t>
            </a:r>
            <a:r>
              <a:rPr sz="1100" spc="-5" dirty="0">
                <a:solidFill>
                  <a:srgbClr val="231F20"/>
                </a:solidFill>
                <a:latin typeface="Droid Sans"/>
                <a:cs typeface="Droid Sans"/>
              </a:rPr>
              <a:t>fact, when we </a:t>
            </a:r>
            <a:r>
              <a:rPr sz="1100" dirty="0">
                <a:solidFill>
                  <a:srgbClr val="231F20"/>
                </a:solidFill>
                <a:latin typeface="Droid Sans"/>
                <a:cs typeface="Droid Sans"/>
              </a:rPr>
              <a:t>are In the </a:t>
            </a:r>
            <a:r>
              <a:rPr sz="1100" spc="-10" dirty="0">
                <a:solidFill>
                  <a:srgbClr val="231F20"/>
                </a:solidFill>
                <a:latin typeface="Droid Sans"/>
                <a:cs typeface="Droid Sans"/>
              </a:rPr>
              <a:t>Box, </a:t>
            </a:r>
            <a:r>
              <a:rPr sz="1100" dirty="0">
                <a:solidFill>
                  <a:srgbClr val="231F20"/>
                </a:solidFill>
                <a:latin typeface="Droid Sans"/>
                <a:cs typeface="Droid Sans"/>
              </a:rPr>
              <a:t>two particular types </a:t>
            </a:r>
            <a:r>
              <a:rPr sz="1100" spc="-5" dirty="0">
                <a:solidFill>
                  <a:srgbClr val="231F20"/>
                </a:solidFill>
                <a:latin typeface="Droid Sans"/>
                <a:cs typeface="Droid Sans"/>
              </a:rPr>
              <a:t>of </a:t>
            </a:r>
            <a:r>
              <a:rPr sz="1100" dirty="0">
                <a:solidFill>
                  <a:srgbClr val="231F20"/>
                </a:solidFill>
                <a:latin typeface="Droid Sans"/>
                <a:cs typeface="Droid Sans"/>
              </a:rPr>
              <a:t>voices </a:t>
            </a:r>
            <a:r>
              <a:rPr sz="1100" spc="-5" dirty="0">
                <a:solidFill>
                  <a:srgbClr val="231F20"/>
                </a:solidFill>
                <a:latin typeface="Droid Sans"/>
                <a:cs typeface="Droid Sans"/>
              </a:rPr>
              <a:t>show </a:t>
            </a:r>
            <a:r>
              <a:rPr sz="1100" dirty="0">
                <a:solidFill>
                  <a:srgbClr val="231F20"/>
                </a:solidFill>
                <a:latin typeface="Droid Sans"/>
                <a:cs typeface="Droid Sans"/>
              </a:rPr>
              <a:t>up. </a:t>
            </a:r>
            <a:r>
              <a:rPr sz="1100" spc="-15" dirty="0">
                <a:solidFill>
                  <a:srgbClr val="231F20"/>
                </a:solidFill>
                <a:latin typeface="Droid Sans"/>
                <a:cs typeface="Droid Sans"/>
              </a:rPr>
              <a:t>We </a:t>
            </a:r>
            <a:r>
              <a:rPr sz="1100" dirty="0">
                <a:solidFill>
                  <a:srgbClr val="231F20"/>
                </a:solidFill>
                <a:latin typeface="Droid Sans"/>
                <a:cs typeface="Droid Sans"/>
              </a:rPr>
              <a:t>call them the </a:t>
            </a:r>
            <a:r>
              <a:rPr sz="1100" b="1" spc="-5" dirty="0">
                <a:solidFill>
                  <a:srgbClr val="231F20"/>
                </a:solidFill>
                <a:latin typeface="Droid Sans"/>
                <a:cs typeface="Droid Sans"/>
              </a:rPr>
              <a:t>Pessimist </a:t>
            </a:r>
            <a:r>
              <a:rPr sz="1100" dirty="0">
                <a:solidFill>
                  <a:srgbClr val="231F20"/>
                </a:solidFill>
                <a:latin typeface="Droid Sans"/>
                <a:cs typeface="Droid Sans"/>
              </a:rPr>
              <a:t>and the</a:t>
            </a:r>
            <a:r>
              <a:rPr sz="1100" spc="-10" dirty="0">
                <a:solidFill>
                  <a:srgbClr val="231F20"/>
                </a:solidFill>
                <a:latin typeface="Droid Sans"/>
                <a:cs typeface="Droid Sans"/>
              </a:rPr>
              <a:t> </a:t>
            </a:r>
            <a:r>
              <a:rPr sz="1100" b="1" spc="-5" dirty="0">
                <a:solidFill>
                  <a:srgbClr val="231F20"/>
                </a:solidFill>
                <a:latin typeface="Droid Sans"/>
                <a:cs typeface="Droid Sans"/>
              </a:rPr>
              <a:t>Judge</a:t>
            </a:r>
            <a:r>
              <a:rPr sz="1100" spc="-5" dirty="0">
                <a:solidFill>
                  <a:srgbClr val="231F20"/>
                </a:solidFill>
                <a:latin typeface="Droid Sans"/>
                <a:cs typeface="Droid Sans"/>
              </a:rPr>
              <a:t>.</a:t>
            </a:r>
            <a:endParaRPr sz="1100" dirty="0">
              <a:latin typeface="Droid Sans"/>
              <a:cs typeface="Droid Sans"/>
            </a:endParaRPr>
          </a:p>
        </p:txBody>
      </p:sp>
      <p:sp>
        <p:nvSpPr>
          <p:cNvPr id="39" name="object 9">
            <a:extLst>
              <a:ext uri="{FF2B5EF4-FFF2-40B4-BE49-F238E27FC236}">
                <a16:creationId xmlns:a16="http://schemas.microsoft.com/office/drawing/2014/main" id="{D482AD90-26D9-4A59-9DE6-7D85FE1A504F}"/>
              </a:ext>
            </a:extLst>
          </p:cNvPr>
          <p:cNvSpPr txBox="1"/>
          <p:nvPr/>
        </p:nvSpPr>
        <p:spPr>
          <a:xfrm>
            <a:off x="506700" y="2267716"/>
            <a:ext cx="2094047" cy="1336580"/>
          </a:xfrm>
          <a:prstGeom prst="rect">
            <a:avLst/>
          </a:prstGeom>
          <a:solidFill>
            <a:srgbClr val="F6E7F9"/>
          </a:solidFill>
          <a:ln w="3175">
            <a:solidFill>
              <a:schemeClr val="accent2">
                <a:lumMod val="20000"/>
                <a:lumOff val="80000"/>
              </a:schemeClr>
            </a:solidFill>
          </a:ln>
        </p:spPr>
        <p:txBody>
          <a:bodyPr vert="horz" wrap="square" lIns="0" tIns="53975" rIns="0" bIns="0" rtlCol="0">
            <a:noAutofit/>
          </a:bodyPr>
          <a:lstStyle/>
          <a:p>
            <a:pPr marL="94615">
              <a:lnSpc>
                <a:spcPct val="100000"/>
              </a:lnSpc>
              <a:spcBef>
                <a:spcPts val="425"/>
              </a:spcBef>
            </a:pPr>
            <a:r>
              <a:rPr sz="2400" spc="30" dirty="0">
                <a:solidFill>
                  <a:srgbClr val="EE2A59"/>
                </a:solidFill>
                <a:latin typeface="Londrina Solid"/>
                <a:cs typeface="Londrina Solid"/>
              </a:rPr>
              <a:t>The </a:t>
            </a:r>
            <a:r>
              <a:rPr sz="2400" spc="35" dirty="0">
                <a:solidFill>
                  <a:srgbClr val="EE2A59"/>
                </a:solidFill>
                <a:latin typeface="Londrina Solid"/>
                <a:cs typeface="Londrina Solid"/>
              </a:rPr>
              <a:t>Judge </a:t>
            </a:r>
            <a:r>
              <a:rPr sz="2400" dirty="0">
                <a:solidFill>
                  <a:srgbClr val="EE2A59"/>
                </a:solidFill>
                <a:latin typeface="Londrina Solid"/>
                <a:cs typeface="Londrina Solid"/>
              </a:rPr>
              <a:t>. .</a:t>
            </a:r>
            <a:r>
              <a:rPr sz="2400" spc="235" dirty="0">
                <a:solidFill>
                  <a:srgbClr val="EE2A59"/>
                </a:solidFill>
                <a:latin typeface="Londrina Solid"/>
                <a:cs typeface="Londrina Solid"/>
              </a:rPr>
              <a:t> </a:t>
            </a:r>
            <a:r>
              <a:rPr sz="2400" dirty="0">
                <a:solidFill>
                  <a:srgbClr val="EE2A59"/>
                </a:solidFill>
                <a:latin typeface="Londrina Solid"/>
                <a:cs typeface="Londrina Solid"/>
              </a:rPr>
              <a:t>.</a:t>
            </a:r>
            <a:endParaRPr sz="2400" dirty="0">
              <a:latin typeface="Londrina Solid"/>
              <a:cs typeface="Londrina Solid"/>
            </a:endParaRPr>
          </a:p>
          <a:p>
            <a:pPr marL="94615" marR="142875">
              <a:lnSpc>
                <a:spcPts val="1400"/>
              </a:lnSpc>
              <a:spcBef>
                <a:spcPts val="365"/>
              </a:spcBef>
            </a:pPr>
            <a:r>
              <a:rPr lang="en-US" sz="1200" spc="-5" dirty="0">
                <a:solidFill>
                  <a:srgbClr val="231F20"/>
                </a:solidFill>
                <a:latin typeface="Droid Sans"/>
                <a:cs typeface="Droid Sans"/>
              </a:rPr>
              <a:t>m</a:t>
            </a:r>
            <a:r>
              <a:rPr sz="1200" spc="-5" dirty="0">
                <a:solidFill>
                  <a:srgbClr val="231F20"/>
                </a:solidFill>
                <a:latin typeface="Droid Sans"/>
                <a:cs typeface="Droid Sans"/>
              </a:rPr>
              <a:t>akes </a:t>
            </a:r>
            <a:r>
              <a:rPr sz="1200" dirty="0">
                <a:solidFill>
                  <a:srgbClr val="231F20"/>
                </a:solidFill>
                <a:latin typeface="Droid Sans"/>
                <a:cs typeface="Droid Sans"/>
              </a:rPr>
              <a:t>judgements about  </a:t>
            </a:r>
            <a:r>
              <a:rPr sz="1200" spc="-5" dirty="0">
                <a:solidFill>
                  <a:srgbClr val="231F20"/>
                </a:solidFill>
                <a:latin typeface="Droid Sans"/>
                <a:cs typeface="Droid Sans"/>
              </a:rPr>
              <a:t>ourselves </a:t>
            </a:r>
            <a:r>
              <a:rPr sz="1200" dirty="0">
                <a:solidFill>
                  <a:srgbClr val="231F20"/>
                </a:solidFill>
                <a:latin typeface="Droid Sans"/>
                <a:cs typeface="Droid Sans"/>
              </a:rPr>
              <a:t>and</a:t>
            </a:r>
            <a:r>
              <a:rPr sz="1200" spc="-5" dirty="0">
                <a:solidFill>
                  <a:srgbClr val="231F20"/>
                </a:solidFill>
                <a:latin typeface="Droid Sans"/>
                <a:cs typeface="Droid Sans"/>
              </a:rPr>
              <a:t> </a:t>
            </a:r>
            <a:r>
              <a:rPr sz="1200" dirty="0">
                <a:solidFill>
                  <a:srgbClr val="231F20"/>
                </a:solidFill>
                <a:latin typeface="Droid Sans"/>
                <a:cs typeface="Droid Sans"/>
              </a:rPr>
              <a:t>about  </a:t>
            </a:r>
            <a:r>
              <a:rPr sz="1200" spc="-5" dirty="0">
                <a:solidFill>
                  <a:srgbClr val="231F20"/>
                </a:solidFill>
                <a:latin typeface="Droid Sans"/>
                <a:cs typeface="Droid Sans"/>
              </a:rPr>
              <a:t>others </a:t>
            </a:r>
            <a:r>
              <a:rPr sz="1200" dirty="0">
                <a:solidFill>
                  <a:srgbClr val="231F20"/>
                </a:solidFill>
                <a:latin typeface="Droid Sans"/>
                <a:cs typeface="Droid Sans"/>
              </a:rPr>
              <a:t>(e.g. </a:t>
            </a:r>
            <a:r>
              <a:rPr sz="1200" i="1" spc="10" dirty="0">
                <a:solidFill>
                  <a:srgbClr val="231F20"/>
                </a:solidFill>
                <a:latin typeface="Droid Sans"/>
                <a:cs typeface="Droid Sans"/>
              </a:rPr>
              <a:t>‘That’s</a:t>
            </a:r>
            <a:r>
              <a:rPr sz="1200" i="1" spc="-85" dirty="0">
                <a:solidFill>
                  <a:srgbClr val="231F20"/>
                </a:solidFill>
                <a:latin typeface="Droid Sans"/>
                <a:cs typeface="Droid Sans"/>
              </a:rPr>
              <a:t> </a:t>
            </a:r>
            <a:r>
              <a:rPr sz="1200" i="1" dirty="0">
                <a:solidFill>
                  <a:srgbClr val="231F20"/>
                </a:solidFill>
                <a:latin typeface="Droid Sans"/>
                <a:cs typeface="Droid Sans"/>
              </a:rPr>
              <a:t>rubbish’ </a:t>
            </a:r>
            <a:r>
              <a:rPr lang="en-US" sz="1200" spc="-5" dirty="0" err="1">
                <a:solidFill>
                  <a:srgbClr val="231F20"/>
                </a:solidFill>
                <a:latin typeface="Droid Sans"/>
                <a:cs typeface="Droid Sans"/>
              </a:rPr>
              <a:t>or</a:t>
            </a:r>
            <a:r>
              <a:rPr lang="en-US" sz="1200" i="1" spc="-5" dirty="0" err="1">
                <a:solidFill>
                  <a:srgbClr val="231F20"/>
                </a:solidFill>
                <a:latin typeface="Droid Sans"/>
                <a:cs typeface="Droid Sans"/>
              </a:rPr>
              <a:t>‘</a:t>
            </a:r>
            <a:r>
              <a:rPr sz="1200" i="1" spc="-5" dirty="0" err="1">
                <a:solidFill>
                  <a:srgbClr val="231F20"/>
                </a:solidFill>
                <a:latin typeface="Droid Sans"/>
                <a:cs typeface="Droid Sans"/>
              </a:rPr>
              <a:t>You</a:t>
            </a:r>
            <a:r>
              <a:rPr sz="1200" i="1" spc="-10" dirty="0">
                <a:solidFill>
                  <a:srgbClr val="231F20"/>
                </a:solidFill>
                <a:latin typeface="Droid Sans"/>
                <a:cs typeface="Droid Sans"/>
              </a:rPr>
              <a:t> </a:t>
            </a:r>
            <a:r>
              <a:rPr sz="1200" i="1" dirty="0">
                <a:solidFill>
                  <a:srgbClr val="231F20"/>
                </a:solidFill>
                <a:latin typeface="Droid Sans"/>
                <a:cs typeface="Droid Sans"/>
              </a:rPr>
              <a:t>idiot!</a:t>
            </a:r>
            <a:r>
              <a:rPr lang="en-GB" sz="1200" i="1" dirty="0">
                <a:solidFill>
                  <a:srgbClr val="231F20"/>
                </a:solidFill>
                <a:latin typeface="Droid Sans"/>
                <a:cs typeface="Droid Sans"/>
              </a:rPr>
              <a:t>’ </a:t>
            </a:r>
            <a:r>
              <a:rPr lang="en-GB" sz="1200" dirty="0">
                <a:solidFill>
                  <a:srgbClr val="231F20"/>
                </a:solidFill>
                <a:latin typeface="Droid Sans"/>
                <a:cs typeface="Droid Sans"/>
              </a:rPr>
              <a:t>)</a:t>
            </a:r>
            <a:endParaRPr sz="1200" dirty="0">
              <a:latin typeface="Droid Sans"/>
              <a:cs typeface="Droid Sans"/>
            </a:endParaRPr>
          </a:p>
        </p:txBody>
      </p:sp>
      <p:sp>
        <p:nvSpPr>
          <p:cNvPr id="40" name="object 13">
            <a:extLst>
              <a:ext uri="{FF2B5EF4-FFF2-40B4-BE49-F238E27FC236}">
                <a16:creationId xmlns:a16="http://schemas.microsoft.com/office/drawing/2014/main" id="{062B437D-9B59-40C2-AC24-88D4CD57542D}"/>
              </a:ext>
            </a:extLst>
          </p:cNvPr>
          <p:cNvSpPr txBox="1"/>
          <p:nvPr/>
        </p:nvSpPr>
        <p:spPr>
          <a:xfrm>
            <a:off x="4719044" y="2248409"/>
            <a:ext cx="2337394" cy="1841530"/>
          </a:xfrm>
          <a:prstGeom prst="rect">
            <a:avLst/>
          </a:prstGeom>
          <a:solidFill>
            <a:schemeClr val="accent5">
              <a:lumMod val="20000"/>
              <a:lumOff val="80000"/>
            </a:schemeClr>
          </a:solidFill>
          <a:ln w="3175">
            <a:solidFill>
              <a:schemeClr val="accent1">
                <a:lumMod val="40000"/>
                <a:lumOff val="60000"/>
              </a:schemeClr>
            </a:solidFill>
          </a:ln>
        </p:spPr>
        <p:txBody>
          <a:bodyPr vert="horz" wrap="square" lIns="0" tIns="15240" rIns="0" bIns="0" rtlCol="0">
            <a:spAutoFit/>
          </a:bodyPr>
          <a:lstStyle/>
          <a:p>
            <a:pPr marL="119380">
              <a:lnSpc>
                <a:spcPct val="100000"/>
              </a:lnSpc>
              <a:spcBef>
                <a:spcPts val="120"/>
              </a:spcBef>
            </a:pPr>
            <a:r>
              <a:rPr sz="2400" spc="30" dirty="0">
                <a:solidFill>
                  <a:srgbClr val="2CACE1"/>
                </a:solidFill>
                <a:latin typeface="Londrina Solid"/>
                <a:cs typeface="Londrina Solid"/>
              </a:rPr>
              <a:t>The </a:t>
            </a:r>
            <a:r>
              <a:rPr sz="2400" spc="35" dirty="0">
                <a:solidFill>
                  <a:srgbClr val="2CACE1"/>
                </a:solidFill>
                <a:latin typeface="Londrina Solid"/>
                <a:cs typeface="Londrina Solid"/>
              </a:rPr>
              <a:t>Pessimist </a:t>
            </a:r>
            <a:r>
              <a:rPr sz="2400" dirty="0">
                <a:solidFill>
                  <a:srgbClr val="2CACE1"/>
                </a:solidFill>
                <a:latin typeface="Londrina Solid"/>
                <a:cs typeface="Londrina Solid"/>
              </a:rPr>
              <a:t>. .</a:t>
            </a:r>
            <a:r>
              <a:rPr sz="2400" spc="235" dirty="0">
                <a:solidFill>
                  <a:srgbClr val="2CACE1"/>
                </a:solidFill>
                <a:latin typeface="Londrina Solid"/>
                <a:cs typeface="Londrina Solid"/>
              </a:rPr>
              <a:t> </a:t>
            </a:r>
            <a:r>
              <a:rPr sz="2400" dirty="0">
                <a:solidFill>
                  <a:srgbClr val="2CACE1"/>
                </a:solidFill>
                <a:latin typeface="Londrina Solid"/>
                <a:cs typeface="Londrina Solid"/>
              </a:rPr>
              <a:t>.</a:t>
            </a:r>
            <a:endParaRPr sz="2400" dirty="0">
              <a:latin typeface="Londrina Solid"/>
              <a:cs typeface="Londrina Solid"/>
            </a:endParaRPr>
          </a:p>
          <a:p>
            <a:pPr marL="83820" marR="56515" indent="116205" algn="r">
              <a:lnSpc>
                <a:spcPts val="1400"/>
              </a:lnSpc>
              <a:spcBef>
                <a:spcPts val="370"/>
              </a:spcBef>
            </a:pPr>
            <a:r>
              <a:rPr lang="en-US" sz="1200" dirty="0">
                <a:solidFill>
                  <a:srgbClr val="231F20"/>
                </a:solidFill>
                <a:latin typeface="Droid Sans"/>
                <a:cs typeface="Droid Sans"/>
              </a:rPr>
              <a:t>i</a:t>
            </a:r>
            <a:r>
              <a:rPr sz="1200" dirty="0">
                <a:solidFill>
                  <a:srgbClr val="231F20"/>
                </a:solidFill>
                <a:latin typeface="Droid Sans"/>
                <a:cs typeface="Droid Sans"/>
              </a:rPr>
              <a:t>magines the</a:t>
            </a:r>
            <a:r>
              <a:rPr sz="1200" spc="-65" dirty="0">
                <a:solidFill>
                  <a:srgbClr val="231F20"/>
                </a:solidFill>
                <a:latin typeface="Droid Sans"/>
                <a:cs typeface="Droid Sans"/>
              </a:rPr>
              <a:t> </a:t>
            </a:r>
            <a:r>
              <a:rPr sz="1200" spc="-5" dirty="0">
                <a:solidFill>
                  <a:srgbClr val="231F20"/>
                </a:solidFill>
                <a:latin typeface="Droid Sans"/>
                <a:cs typeface="Droid Sans"/>
              </a:rPr>
              <a:t>worst,</a:t>
            </a:r>
            <a:r>
              <a:rPr sz="1200" spc="-30" dirty="0">
                <a:solidFill>
                  <a:srgbClr val="231F20"/>
                </a:solidFill>
                <a:latin typeface="Droid Sans"/>
                <a:cs typeface="Droid Sans"/>
              </a:rPr>
              <a:t> </a:t>
            </a:r>
            <a:r>
              <a:rPr sz="1200" dirty="0">
                <a:solidFill>
                  <a:srgbClr val="231F20"/>
                </a:solidFill>
                <a:latin typeface="Droid Sans"/>
                <a:cs typeface="Droid Sans"/>
              </a:rPr>
              <a:t>picturing  the potential negatives</a:t>
            </a:r>
            <a:r>
              <a:rPr lang="en-US" sz="1200" spc="-65" dirty="0">
                <a:solidFill>
                  <a:srgbClr val="231F20"/>
                </a:solidFill>
                <a:latin typeface="Droid Sans"/>
                <a:cs typeface="Droid Sans"/>
              </a:rPr>
              <a:t> </a:t>
            </a:r>
            <a:r>
              <a:rPr sz="1200" dirty="0">
                <a:solidFill>
                  <a:srgbClr val="231F20"/>
                </a:solidFill>
                <a:latin typeface="Droid Sans"/>
                <a:cs typeface="Droid Sans"/>
              </a:rPr>
              <a:t>(e.g.</a:t>
            </a:r>
            <a:r>
              <a:rPr sz="1200" spc="-20" dirty="0">
                <a:solidFill>
                  <a:srgbClr val="231F20"/>
                </a:solidFill>
                <a:latin typeface="Droid Sans"/>
                <a:cs typeface="Droid Sans"/>
              </a:rPr>
              <a:t> </a:t>
            </a:r>
            <a:r>
              <a:rPr sz="1200" spc="5" dirty="0">
                <a:solidFill>
                  <a:srgbClr val="231F20"/>
                </a:solidFill>
                <a:latin typeface="Droid Sans"/>
                <a:cs typeface="Droid Sans"/>
              </a:rPr>
              <a:t>‘</a:t>
            </a:r>
            <a:r>
              <a:rPr sz="1200" i="1" spc="5" dirty="0">
                <a:solidFill>
                  <a:srgbClr val="231F20"/>
                </a:solidFill>
                <a:latin typeface="Droid Sans"/>
                <a:cs typeface="Droid Sans"/>
              </a:rPr>
              <a:t>I’ll </a:t>
            </a:r>
            <a:r>
              <a:rPr sz="1200" i="1" dirty="0">
                <a:solidFill>
                  <a:srgbClr val="231F20"/>
                </a:solidFill>
                <a:latin typeface="Droid Sans"/>
                <a:cs typeface="Droid Sans"/>
              </a:rPr>
              <a:t> never be able to do</a:t>
            </a:r>
            <a:r>
              <a:rPr sz="1200" i="1" spc="-85" dirty="0">
                <a:solidFill>
                  <a:srgbClr val="231F20"/>
                </a:solidFill>
                <a:latin typeface="Droid Sans"/>
                <a:cs typeface="Droid Sans"/>
              </a:rPr>
              <a:t> </a:t>
            </a:r>
            <a:r>
              <a:rPr sz="1200" i="1" spc="5" dirty="0">
                <a:solidFill>
                  <a:srgbClr val="231F20"/>
                </a:solidFill>
                <a:latin typeface="Droid Sans"/>
                <a:cs typeface="Droid Sans"/>
              </a:rPr>
              <a:t>that</a:t>
            </a:r>
            <a:r>
              <a:rPr sz="1200" spc="5" dirty="0">
                <a:solidFill>
                  <a:srgbClr val="231F20"/>
                </a:solidFill>
                <a:latin typeface="Droid Sans"/>
                <a:cs typeface="Droid Sans"/>
              </a:rPr>
              <a:t>’)</a:t>
            </a:r>
            <a:endParaRPr sz="1200" dirty="0">
              <a:latin typeface="Droid Sans"/>
              <a:cs typeface="Droid Sans"/>
            </a:endParaRPr>
          </a:p>
          <a:p>
            <a:pPr marR="57785" algn="r">
              <a:lnSpc>
                <a:spcPct val="100000"/>
              </a:lnSpc>
              <a:spcBef>
                <a:spcPts val="484"/>
              </a:spcBef>
            </a:pPr>
            <a:r>
              <a:rPr sz="1200" spc="-5" dirty="0">
                <a:solidFill>
                  <a:srgbClr val="231F20"/>
                </a:solidFill>
                <a:latin typeface="Droid Sans"/>
                <a:cs typeface="Droid Sans"/>
              </a:rPr>
              <a:t>OR</a:t>
            </a:r>
            <a:r>
              <a:rPr lang="en-US" sz="1200" spc="-5" dirty="0">
                <a:latin typeface="Droid Sans"/>
                <a:cs typeface="Droid Sans"/>
              </a:rPr>
              <a:t>         </a:t>
            </a:r>
            <a:r>
              <a:rPr lang="en-US" sz="1200" spc="-5" dirty="0">
                <a:solidFill>
                  <a:srgbClr val="231F20"/>
                </a:solidFill>
                <a:latin typeface="Droid Sans"/>
                <a:cs typeface="Droid Sans"/>
              </a:rPr>
              <a:t>w</a:t>
            </a:r>
            <a:r>
              <a:rPr sz="1200" dirty="0">
                <a:solidFill>
                  <a:srgbClr val="231F20"/>
                </a:solidFill>
                <a:latin typeface="Droid Sans"/>
                <a:cs typeface="Droid Sans"/>
              </a:rPr>
              <a:t>ill immediately </a:t>
            </a:r>
            <a:r>
              <a:rPr sz="1200" spc="-5" dirty="0">
                <a:solidFill>
                  <a:srgbClr val="231F20"/>
                </a:solidFill>
                <a:latin typeface="Droid Sans"/>
                <a:cs typeface="Droid Sans"/>
              </a:rPr>
              <a:t>see</a:t>
            </a:r>
            <a:r>
              <a:rPr sz="1200" spc="-100" dirty="0">
                <a:solidFill>
                  <a:srgbClr val="231F20"/>
                </a:solidFill>
                <a:latin typeface="Droid Sans"/>
                <a:cs typeface="Droid Sans"/>
              </a:rPr>
              <a:t> </a:t>
            </a:r>
            <a:r>
              <a:rPr sz="1200" dirty="0">
                <a:solidFill>
                  <a:srgbClr val="231F20"/>
                </a:solidFill>
                <a:latin typeface="Droid Sans"/>
                <a:cs typeface="Droid Sans"/>
              </a:rPr>
              <a:t>the  problems associated </a:t>
            </a:r>
            <a:r>
              <a:rPr sz="1200" spc="-5" dirty="0">
                <a:solidFill>
                  <a:srgbClr val="231F20"/>
                </a:solidFill>
                <a:latin typeface="Droid Sans"/>
                <a:cs typeface="Droid Sans"/>
              </a:rPr>
              <a:t>with </a:t>
            </a:r>
            <a:r>
              <a:rPr sz="1200" dirty="0">
                <a:solidFill>
                  <a:srgbClr val="231F20"/>
                </a:solidFill>
                <a:latin typeface="Droid Sans"/>
                <a:cs typeface="Droid Sans"/>
              </a:rPr>
              <a:t>a  </a:t>
            </a:r>
            <a:r>
              <a:rPr sz="1200" spc="-5" dirty="0">
                <a:solidFill>
                  <a:srgbClr val="231F20"/>
                </a:solidFill>
                <a:latin typeface="Droid Sans"/>
                <a:cs typeface="Droid Sans"/>
              </a:rPr>
              <a:t>situation</a:t>
            </a:r>
            <a:r>
              <a:rPr lang="en-US" sz="1200" spc="-5" dirty="0">
                <a:solidFill>
                  <a:srgbClr val="231F20"/>
                </a:solidFill>
                <a:latin typeface="Droid Sans"/>
                <a:cs typeface="Droid Sans"/>
              </a:rPr>
              <a:t> </a:t>
            </a:r>
            <a:r>
              <a:rPr sz="1200" dirty="0">
                <a:solidFill>
                  <a:srgbClr val="231F20"/>
                </a:solidFill>
                <a:latin typeface="Droid Sans"/>
                <a:cs typeface="Droid Sans"/>
              </a:rPr>
              <a:t>(e.g.</a:t>
            </a:r>
            <a:r>
              <a:rPr sz="1200" spc="-75" dirty="0">
                <a:solidFill>
                  <a:srgbClr val="231F20"/>
                </a:solidFill>
                <a:latin typeface="Droid Sans"/>
                <a:cs typeface="Droid Sans"/>
              </a:rPr>
              <a:t> </a:t>
            </a:r>
            <a:r>
              <a:rPr sz="1200" dirty="0">
                <a:solidFill>
                  <a:srgbClr val="231F20"/>
                </a:solidFill>
                <a:latin typeface="Droid Sans"/>
                <a:cs typeface="Droid Sans"/>
              </a:rPr>
              <a:t>‘</a:t>
            </a:r>
            <a:r>
              <a:rPr sz="1200" i="1" dirty="0">
                <a:solidFill>
                  <a:srgbClr val="231F20"/>
                </a:solidFill>
                <a:latin typeface="Droid Sans"/>
                <a:cs typeface="Droid Sans"/>
              </a:rPr>
              <a:t>There’s</a:t>
            </a:r>
            <a:r>
              <a:rPr lang="en-US" sz="1200" i="1" dirty="0">
                <a:latin typeface="Droid Sans"/>
                <a:cs typeface="Droid Sans"/>
              </a:rPr>
              <a:t> </a:t>
            </a:r>
            <a:r>
              <a:rPr sz="1200" i="1" dirty="0">
                <a:solidFill>
                  <a:srgbClr val="231F20"/>
                </a:solidFill>
                <a:latin typeface="Droid Sans"/>
                <a:cs typeface="Droid Sans"/>
              </a:rPr>
              <a:t>not </a:t>
            </a:r>
            <a:r>
              <a:rPr lang="en-US" sz="1200" i="1" dirty="0">
                <a:solidFill>
                  <a:srgbClr val="231F20"/>
                </a:solidFill>
                <a:latin typeface="Droid Sans"/>
                <a:cs typeface="Droid Sans"/>
              </a:rPr>
              <a:t>       </a:t>
            </a:r>
            <a:r>
              <a:rPr sz="1200" i="1" spc="-5" dirty="0">
                <a:solidFill>
                  <a:srgbClr val="231F20"/>
                </a:solidFill>
                <a:latin typeface="Droid Sans"/>
                <a:cs typeface="Droid Sans"/>
              </a:rPr>
              <a:t>enough</a:t>
            </a:r>
            <a:r>
              <a:rPr sz="1200" i="1" spc="-100" dirty="0">
                <a:solidFill>
                  <a:srgbClr val="231F20"/>
                </a:solidFill>
                <a:latin typeface="Droid Sans"/>
                <a:cs typeface="Droid Sans"/>
              </a:rPr>
              <a:t> </a:t>
            </a:r>
            <a:r>
              <a:rPr sz="1200" i="1" dirty="0">
                <a:solidFill>
                  <a:srgbClr val="231F20"/>
                </a:solidFill>
                <a:latin typeface="Droid Sans"/>
                <a:cs typeface="Droid Sans"/>
              </a:rPr>
              <a:t>time</a:t>
            </a:r>
            <a:r>
              <a:rPr sz="1200" dirty="0">
                <a:solidFill>
                  <a:srgbClr val="231F20"/>
                </a:solidFill>
                <a:latin typeface="Droid Sans"/>
                <a:cs typeface="Droid Sans"/>
              </a:rPr>
              <a:t>’)</a:t>
            </a:r>
            <a:endParaRPr sz="1400" dirty="0">
              <a:latin typeface="Droid Sans"/>
              <a:cs typeface="Droid Sans"/>
            </a:endParaRPr>
          </a:p>
        </p:txBody>
      </p:sp>
      <p:sp>
        <p:nvSpPr>
          <p:cNvPr id="42" name="Oval 41">
            <a:extLst>
              <a:ext uri="{FF2B5EF4-FFF2-40B4-BE49-F238E27FC236}">
                <a16:creationId xmlns:a16="http://schemas.microsoft.com/office/drawing/2014/main" id="{01312243-FBCA-4727-97C0-E67C89F8A227}"/>
              </a:ext>
            </a:extLst>
          </p:cNvPr>
          <p:cNvSpPr/>
          <p:nvPr/>
        </p:nvSpPr>
        <p:spPr>
          <a:xfrm flipH="1">
            <a:off x="4357819" y="3367297"/>
            <a:ext cx="266282" cy="266282"/>
          </a:xfrm>
          <a:prstGeom prst="ellipse">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76D219E-1B23-4DFB-9A93-21D5EC6982EE}"/>
              </a:ext>
            </a:extLst>
          </p:cNvPr>
          <p:cNvSpPr/>
          <p:nvPr/>
        </p:nvSpPr>
        <p:spPr>
          <a:xfrm flipH="1">
            <a:off x="4176913" y="3613695"/>
            <a:ext cx="152400" cy="152400"/>
          </a:xfrm>
          <a:prstGeom prst="ellipse">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bject 3">
            <a:extLst>
              <a:ext uri="{FF2B5EF4-FFF2-40B4-BE49-F238E27FC236}">
                <a16:creationId xmlns:a16="http://schemas.microsoft.com/office/drawing/2014/main" id="{F62D257B-0E96-4EDA-98C5-B4C56F91490A}"/>
              </a:ext>
            </a:extLst>
          </p:cNvPr>
          <p:cNvSpPr txBox="1">
            <a:spLocks noGrp="1"/>
          </p:cNvSpPr>
          <p:nvPr>
            <p:ph type="title"/>
          </p:nvPr>
        </p:nvSpPr>
        <p:spPr>
          <a:xfrm>
            <a:off x="503237" y="5439089"/>
            <a:ext cx="6766247" cy="861694"/>
          </a:xfrm>
          <a:prstGeom prst="rect">
            <a:avLst/>
          </a:prstGeom>
        </p:spPr>
        <p:txBody>
          <a:bodyPr vert="horz" wrap="square" lIns="0" tIns="85090" rIns="0" bIns="0" rtlCol="0">
            <a:spAutoFit/>
          </a:bodyPr>
          <a:lstStyle/>
          <a:p>
            <a:pPr marL="12700">
              <a:lnSpc>
                <a:spcPct val="100000"/>
              </a:lnSpc>
              <a:spcBef>
                <a:spcPts val="670"/>
              </a:spcBef>
            </a:pPr>
            <a:r>
              <a:rPr sz="2400" spc="35" dirty="0">
                <a:solidFill>
                  <a:srgbClr val="5F176C"/>
                </a:solidFill>
              </a:rPr>
              <a:t>Exercise</a:t>
            </a:r>
            <a:r>
              <a:rPr sz="2400" spc="20" dirty="0">
                <a:solidFill>
                  <a:srgbClr val="5F176C"/>
                </a:solidFill>
              </a:rPr>
              <a:t>: </a:t>
            </a:r>
            <a:r>
              <a:rPr sz="2400" spc="35" dirty="0">
                <a:solidFill>
                  <a:srgbClr val="5F176C"/>
                </a:solidFill>
              </a:rPr>
              <a:t>Judge </a:t>
            </a:r>
            <a:r>
              <a:rPr sz="2400" spc="30" dirty="0">
                <a:solidFill>
                  <a:srgbClr val="5F176C"/>
                </a:solidFill>
              </a:rPr>
              <a:t>and </a:t>
            </a:r>
            <a:r>
              <a:rPr sz="2400" spc="35" dirty="0">
                <a:solidFill>
                  <a:srgbClr val="5F176C"/>
                </a:solidFill>
              </a:rPr>
              <a:t>Pessimist</a:t>
            </a:r>
            <a:r>
              <a:rPr sz="2400" spc="300" dirty="0">
                <a:solidFill>
                  <a:srgbClr val="5F176C"/>
                </a:solidFill>
              </a:rPr>
              <a:t> </a:t>
            </a:r>
            <a:r>
              <a:rPr lang="en-US" sz="2400" spc="45" dirty="0">
                <a:solidFill>
                  <a:srgbClr val="5F176C"/>
                </a:solidFill>
              </a:rPr>
              <a:t>examples</a:t>
            </a:r>
            <a:endParaRPr sz="2400" dirty="0"/>
          </a:p>
          <a:p>
            <a:pPr marL="12700" marR="5080">
              <a:lnSpc>
                <a:spcPts val="1400"/>
              </a:lnSpc>
              <a:spcBef>
                <a:spcPts val="370"/>
              </a:spcBef>
            </a:pPr>
            <a:r>
              <a:rPr sz="1200" spc="-5" dirty="0">
                <a:solidFill>
                  <a:schemeClr val="accent5"/>
                </a:solidFill>
                <a:latin typeface="Droid Sans"/>
                <a:cs typeface="Droid Sans"/>
              </a:rPr>
              <a:t>Have </a:t>
            </a:r>
            <a:r>
              <a:rPr sz="1200" dirty="0">
                <a:solidFill>
                  <a:schemeClr val="accent5"/>
                </a:solidFill>
                <a:latin typeface="Droid Sans"/>
                <a:cs typeface="Droid Sans"/>
              </a:rPr>
              <a:t>a look at this </a:t>
            </a:r>
            <a:r>
              <a:rPr sz="1200" spc="-5" dirty="0">
                <a:solidFill>
                  <a:schemeClr val="accent5"/>
                </a:solidFill>
                <a:latin typeface="Droid Sans"/>
                <a:cs typeface="Droid Sans"/>
              </a:rPr>
              <a:t>scenario </a:t>
            </a:r>
            <a:r>
              <a:rPr sz="1200" dirty="0">
                <a:solidFill>
                  <a:schemeClr val="accent5"/>
                </a:solidFill>
                <a:latin typeface="Droid Sans"/>
                <a:cs typeface="Droid Sans"/>
              </a:rPr>
              <a:t>below. </a:t>
            </a:r>
            <a:r>
              <a:rPr sz="1200" b="1" spc="-5" dirty="0">
                <a:solidFill>
                  <a:schemeClr val="accent5"/>
                </a:solidFill>
                <a:latin typeface="Droid Sans"/>
                <a:cs typeface="Droid Sans"/>
              </a:rPr>
              <a:t>Fill </a:t>
            </a:r>
            <a:r>
              <a:rPr sz="1200" b="1" dirty="0">
                <a:solidFill>
                  <a:schemeClr val="accent5"/>
                </a:solidFill>
                <a:latin typeface="Droid Sans"/>
                <a:cs typeface="Droid Sans"/>
              </a:rPr>
              <a:t>in the </a:t>
            </a:r>
            <a:r>
              <a:rPr sz="1200" b="1" spc="-10" dirty="0">
                <a:solidFill>
                  <a:schemeClr val="accent5"/>
                </a:solidFill>
                <a:latin typeface="Droid Sans"/>
                <a:cs typeface="Droid Sans"/>
              </a:rPr>
              <a:t>boxes </a:t>
            </a:r>
            <a:r>
              <a:rPr sz="1200" b="1" dirty="0">
                <a:solidFill>
                  <a:schemeClr val="accent5"/>
                </a:solidFill>
                <a:latin typeface="Droid Sans"/>
                <a:cs typeface="Droid Sans"/>
              </a:rPr>
              <a:t>to </a:t>
            </a:r>
            <a:r>
              <a:rPr sz="1200" b="1" spc="-5" dirty="0">
                <a:solidFill>
                  <a:schemeClr val="accent5"/>
                </a:solidFill>
                <a:latin typeface="Droid Sans"/>
                <a:cs typeface="Droid Sans"/>
              </a:rPr>
              <a:t>show what </a:t>
            </a:r>
            <a:r>
              <a:rPr sz="1200" b="1" dirty="0">
                <a:solidFill>
                  <a:schemeClr val="accent5"/>
                </a:solidFill>
                <a:latin typeface="Droid Sans"/>
                <a:cs typeface="Droid Sans"/>
              </a:rPr>
              <a:t>your ‘Judge’ and ‘Pessimist’  might be </a:t>
            </a:r>
            <a:r>
              <a:rPr sz="1200" b="1" spc="-5" dirty="0">
                <a:solidFill>
                  <a:schemeClr val="accent5"/>
                </a:solidFill>
                <a:latin typeface="Droid Sans"/>
                <a:cs typeface="Droid Sans"/>
              </a:rPr>
              <a:t>saying </a:t>
            </a:r>
            <a:r>
              <a:rPr sz="1200" b="1" dirty="0">
                <a:solidFill>
                  <a:schemeClr val="accent5"/>
                </a:solidFill>
                <a:latin typeface="Droid Sans"/>
                <a:cs typeface="Droid Sans"/>
              </a:rPr>
              <a:t>if this happened to</a:t>
            </a:r>
            <a:r>
              <a:rPr sz="1200" b="1" spc="-10" dirty="0">
                <a:solidFill>
                  <a:schemeClr val="accent5"/>
                </a:solidFill>
                <a:latin typeface="Droid Sans"/>
                <a:cs typeface="Droid Sans"/>
              </a:rPr>
              <a:t> </a:t>
            </a:r>
            <a:r>
              <a:rPr sz="1200" b="1" dirty="0">
                <a:solidFill>
                  <a:schemeClr val="accent5"/>
                </a:solidFill>
                <a:latin typeface="Droid Sans"/>
                <a:cs typeface="Droid Sans"/>
              </a:rPr>
              <a:t>you:</a:t>
            </a:r>
          </a:p>
        </p:txBody>
      </p:sp>
      <p:sp>
        <p:nvSpPr>
          <p:cNvPr id="48" name="object 8">
            <a:extLst>
              <a:ext uri="{FF2B5EF4-FFF2-40B4-BE49-F238E27FC236}">
                <a16:creationId xmlns:a16="http://schemas.microsoft.com/office/drawing/2014/main" id="{0796ABE9-C0BC-464F-BD76-09E9442E461F}"/>
              </a:ext>
            </a:extLst>
          </p:cNvPr>
          <p:cNvSpPr txBox="1"/>
          <p:nvPr/>
        </p:nvSpPr>
        <p:spPr>
          <a:xfrm>
            <a:off x="503238" y="8891168"/>
            <a:ext cx="4587051" cy="1323340"/>
          </a:xfrm>
          <a:prstGeom prst="rect">
            <a:avLst/>
          </a:prstGeom>
        </p:spPr>
        <p:txBody>
          <a:bodyPr vert="horz" wrap="square" lIns="0" tIns="90170" rIns="0" bIns="0" rtlCol="0">
            <a:spAutoFit/>
          </a:bodyPr>
          <a:lstStyle/>
          <a:p>
            <a:pPr marL="76200" algn="just">
              <a:lnSpc>
                <a:spcPct val="100000"/>
              </a:lnSpc>
              <a:spcBef>
                <a:spcPts val="710"/>
              </a:spcBef>
            </a:pPr>
            <a:r>
              <a:rPr sz="1800" spc="30" dirty="0">
                <a:solidFill>
                  <a:srgbClr val="231F20"/>
                </a:solidFill>
                <a:latin typeface="Londrina Solid"/>
                <a:cs typeface="Londrina Solid"/>
              </a:rPr>
              <a:t>Scenario</a:t>
            </a:r>
            <a:r>
              <a:rPr lang="en-US" spc="65" dirty="0">
                <a:solidFill>
                  <a:srgbClr val="231F20"/>
                </a:solidFill>
                <a:latin typeface="Londrina Solid"/>
                <a:cs typeface="Londrina Solid"/>
              </a:rPr>
              <a:t>:</a:t>
            </a:r>
            <a:endParaRPr sz="1800" dirty="0">
              <a:latin typeface="Londrina Solid"/>
              <a:cs typeface="Londrina Solid"/>
            </a:endParaRPr>
          </a:p>
          <a:p>
            <a:pPr marL="76200" marR="210820" algn="just">
              <a:lnSpc>
                <a:spcPts val="1400"/>
              </a:lnSpc>
              <a:spcBef>
                <a:spcPts val="484"/>
              </a:spcBef>
            </a:pPr>
            <a:r>
              <a:rPr sz="1200" spc="-25" dirty="0">
                <a:solidFill>
                  <a:srgbClr val="231F20"/>
                </a:solidFill>
                <a:latin typeface="Droid Sans"/>
                <a:cs typeface="Droid Sans"/>
              </a:rPr>
              <a:t>You </a:t>
            </a:r>
            <a:r>
              <a:rPr sz="1200" dirty="0">
                <a:solidFill>
                  <a:srgbClr val="231F20"/>
                </a:solidFill>
                <a:latin typeface="Droid Sans"/>
                <a:cs typeface="Droid Sans"/>
              </a:rPr>
              <a:t>are in a different </a:t>
            </a:r>
            <a:r>
              <a:rPr sz="1200" spc="-5" dirty="0">
                <a:solidFill>
                  <a:srgbClr val="231F20"/>
                </a:solidFill>
                <a:latin typeface="Droid Sans"/>
                <a:cs typeface="Droid Sans"/>
              </a:rPr>
              <a:t>group </a:t>
            </a:r>
            <a:r>
              <a:rPr sz="1200" dirty="0">
                <a:solidFill>
                  <a:srgbClr val="231F20"/>
                </a:solidFill>
                <a:latin typeface="Droid Sans"/>
                <a:cs typeface="Droid Sans"/>
              </a:rPr>
              <a:t>to </a:t>
            </a:r>
            <a:r>
              <a:rPr sz="1200" spc="-5" dirty="0">
                <a:solidFill>
                  <a:srgbClr val="231F20"/>
                </a:solidFill>
                <a:latin typeface="Droid Sans"/>
                <a:cs typeface="Droid Sans"/>
              </a:rPr>
              <a:t>one of </a:t>
            </a:r>
            <a:r>
              <a:rPr sz="1200" dirty="0">
                <a:solidFill>
                  <a:srgbClr val="231F20"/>
                </a:solidFill>
                <a:latin typeface="Droid Sans"/>
                <a:cs typeface="Droid Sans"/>
              </a:rPr>
              <a:t>your </a:t>
            </a:r>
            <a:r>
              <a:rPr sz="1200" spc="-5" dirty="0">
                <a:solidFill>
                  <a:srgbClr val="231F20"/>
                </a:solidFill>
                <a:latin typeface="Droid Sans"/>
                <a:cs typeface="Droid Sans"/>
              </a:rPr>
              <a:t>friends </a:t>
            </a:r>
            <a:r>
              <a:rPr sz="1200" dirty="0">
                <a:solidFill>
                  <a:srgbClr val="231F20"/>
                </a:solidFill>
                <a:latin typeface="Droid Sans"/>
                <a:cs typeface="Droid Sans"/>
              </a:rPr>
              <a:t>during  a </a:t>
            </a:r>
            <a:r>
              <a:rPr sz="1200" spc="-5" dirty="0">
                <a:solidFill>
                  <a:srgbClr val="231F20"/>
                </a:solidFill>
                <a:latin typeface="Droid Sans"/>
                <a:cs typeface="Droid Sans"/>
              </a:rPr>
              <a:t>science </a:t>
            </a:r>
            <a:r>
              <a:rPr sz="1200" dirty="0">
                <a:solidFill>
                  <a:srgbClr val="231F20"/>
                </a:solidFill>
                <a:latin typeface="Droid Sans"/>
                <a:cs typeface="Droid Sans"/>
              </a:rPr>
              <a:t>lesson. </a:t>
            </a:r>
            <a:r>
              <a:rPr sz="1200" spc="-25" dirty="0">
                <a:solidFill>
                  <a:srgbClr val="231F20"/>
                </a:solidFill>
                <a:latin typeface="Droid Sans"/>
                <a:cs typeface="Droid Sans"/>
              </a:rPr>
              <a:t>You </a:t>
            </a:r>
            <a:r>
              <a:rPr sz="1200" dirty="0">
                <a:solidFill>
                  <a:srgbClr val="231F20"/>
                </a:solidFill>
                <a:latin typeface="Droid Sans"/>
                <a:cs typeface="Droid Sans"/>
              </a:rPr>
              <a:t>heard him / her mention your name to the person </a:t>
            </a:r>
            <a:r>
              <a:rPr sz="1200" spc="-5" dirty="0">
                <a:solidFill>
                  <a:srgbClr val="231F20"/>
                </a:solidFill>
                <a:latin typeface="Droid Sans"/>
                <a:cs typeface="Droid Sans"/>
              </a:rPr>
              <a:t>s/he was </a:t>
            </a:r>
            <a:r>
              <a:rPr sz="1200" dirty="0">
                <a:solidFill>
                  <a:srgbClr val="231F20"/>
                </a:solidFill>
                <a:latin typeface="Droid Sans"/>
                <a:cs typeface="Droid Sans"/>
              </a:rPr>
              <a:t>sitting next to. After the lesson</a:t>
            </a:r>
            <a:r>
              <a:rPr sz="1200" spc="-85" dirty="0">
                <a:solidFill>
                  <a:srgbClr val="231F20"/>
                </a:solidFill>
                <a:latin typeface="Droid Sans"/>
                <a:cs typeface="Droid Sans"/>
              </a:rPr>
              <a:t> </a:t>
            </a:r>
            <a:r>
              <a:rPr sz="1200" dirty="0">
                <a:solidFill>
                  <a:srgbClr val="231F20"/>
                </a:solidFill>
                <a:latin typeface="Droid Sans"/>
                <a:cs typeface="Droid Sans"/>
              </a:rPr>
              <a:t>you asked your </a:t>
            </a:r>
            <a:r>
              <a:rPr sz="1200" spc="-5" dirty="0">
                <a:solidFill>
                  <a:srgbClr val="231F20"/>
                </a:solidFill>
                <a:latin typeface="Droid Sans"/>
                <a:cs typeface="Droid Sans"/>
              </a:rPr>
              <a:t>friend what </a:t>
            </a:r>
            <a:r>
              <a:rPr sz="1200" dirty="0">
                <a:solidFill>
                  <a:srgbClr val="231F20"/>
                </a:solidFill>
                <a:latin typeface="Droid Sans"/>
                <a:cs typeface="Droid Sans"/>
              </a:rPr>
              <a:t>it </a:t>
            </a:r>
            <a:r>
              <a:rPr sz="1200" spc="-5" dirty="0">
                <a:solidFill>
                  <a:srgbClr val="231F20"/>
                </a:solidFill>
                <a:latin typeface="Droid Sans"/>
                <a:cs typeface="Droid Sans"/>
              </a:rPr>
              <a:t>was </a:t>
            </a:r>
            <a:r>
              <a:rPr sz="1200" dirty="0">
                <a:solidFill>
                  <a:srgbClr val="231F20"/>
                </a:solidFill>
                <a:latin typeface="Droid Sans"/>
                <a:cs typeface="Droid Sans"/>
              </a:rPr>
              <a:t>he/she </a:t>
            </a:r>
            <a:r>
              <a:rPr sz="1200" spc="-5" dirty="0">
                <a:solidFill>
                  <a:srgbClr val="231F20"/>
                </a:solidFill>
                <a:latin typeface="Droid Sans"/>
                <a:cs typeface="Droid Sans"/>
              </a:rPr>
              <a:t>said </a:t>
            </a:r>
            <a:r>
              <a:rPr sz="1200" dirty="0">
                <a:solidFill>
                  <a:srgbClr val="231F20"/>
                </a:solidFill>
                <a:latin typeface="Droid Sans"/>
                <a:cs typeface="Droid Sans"/>
              </a:rPr>
              <a:t>about you. </a:t>
            </a:r>
            <a:r>
              <a:rPr sz="1200" spc="-20" dirty="0">
                <a:solidFill>
                  <a:srgbClr val="231F20"/>
                </a:solidFill>
                <a:latin typeface="Droid Sans"/>
                <a:cs typeface="Droid Sans"/>
              </a:rPr>
              <a:t>Your  </a:t>
            </a:r>
            <a:r>
              <a:rPr sz="1200" spc="-5" dirty="0">
                <a:solidFill>
                  <a:srgbClr val="231F20"/>
                </a:solidFill>
                <a:latin typeface="Droid Sans"/>
                <a:cs typeface="Droid Sans"/>
              </a:rPr>
              <a:t>friend </a:t>
            </a:r>
            <a:r>
              <a:rPr sz="1200" dirty="0">
                <a:solidFill>
                  <a:srgbClr val="231F20"/>
                </a:solidFill>
                <a:latin typeface="Droid Sans"/>
                <a:cs typeface="Droid Sans"/>
              </a:rPr>
              <a:t>just </a:t>
            </a:r>
            <a:r>
              <a:rPr sz="1200" spc="-5" dirty="0">
                <a:solidFill>
                  <a:srgbClr val="231F20"/>
                </a:solidFill>
                <a:latin typeface="Droid Sans"/>
                <a:cs typeface="Droid Sans"/>
              </a:rPr>
              <a:t>says </a:t>
            </a:r>
            <a:r>
              <a:rPr sz="1200" dirty="0">
                <a:solidFill>
                  <a:srgbClr val="231F20"/>
                </a:solidFill>
                <a:latin typeface="Droid Sans"/>
                <a:cs typeface="Droid Sans"/>
              </a:rPr>
              <a:t>‘</a:t>
            </a:r>
            <a:r>
              <a:rPr sz="1200" i="1" dirty="0">
                <a:solidFill>
                  <a:srgbClr val="231F20"/>
                </a:solidFill>
                <a:latin typeface="Droid Sans"/>
                <a:cs typeface="Droid Sans"/>
              </a:rPr>
              <a:t>Oh, </a:t>
            </a:r>
            <a:r>
              <a:rPr sz="1200" i="1" spc="10" dirty="0">
                <a:solidFill>
                  <a:srgbClr val="231F20"/>
                </a:solidFill>
                <a:latin typeface="Droid Sans"/>
                <a:cs typeface="Droid Sans"/>
              </a:rPr>
              <a:t>it’s </a:t>
            </a:r>
            <a:r>
              <a:rPr sz="1200" i="1" dirty="0">
                <a:solidFill>
                  <a:srgbClr val="231F20"/>
                </a:solidFill>
                <a:latin typeface="Droid Sans"/>
                <a:cs typeface="Droid Sans"/>
              </a:rPr>
              <a:t>nothing</a:t>
            </a:r>
            <a:r>
              <a:rPr sz="1200" i="1" spc="-25" dirty="0">
                <a:solidFill>
                  <a:srgbClr val="231F20"/>
                </a:solidFill>
                <a:latin typeface="Droid Sans"/>
                <a:cs typeface="Droid Sans"/>
              </a:rPr>
              <a:t> </a:t>
            </a:r>
            <a:r>
              <a:rPr sz="1200" i="1" dirty="0">
                <a:solidFill>
                  <a:srgbClr val="231F20"/>
                </a:solidFill>
                <a:latin typeface="Droid Sans"/>
                <a:cs typeface="Droid Sans"/>
              </a:rPr>
              <a:t>important</a:t>
            </a:r>
            <a:r>
              <a:rPr sz="1200" dirty="0">
                <a:solidFill>
                  <a:srgbClr val="231F20"/>
                </a:solidFill>
                <a:latin typeface="Droid Sans"/>
                <a:cs typeface="Droid Sans"/>
              </a:rPr>
              <a:t>.”</a:t>
            </a:r>
            <a:endParaRPr sz="1200" dirty="0">
              <a:latin typeface="Droid Sans"/>
              <a:cs typeface="Droid Sans"/>
            </a:endParaRPr>
          </a:p>
        </p:txBody>
      </p:sp>
      <p:sp>
        <p:nvSpPr>
          <p:cNvPr id="50" name="object 4">
            <a:extLst>
              <a:ext uri="{FF2B5EF4-FFF2-40B4-BE49-F238E27FC236}">
                <a16:creationId xmlns:a16="http://schemas.microsoft.com/office/drawing/2014/main" id="{6B8F7193-C067-4AEB-95F9-FDDE84632106}"/>
              </a:ext>
            </a:extLst>
          </p:cNvPr>
          <p:cNvSpPr txBox="1"/>
          <p:nvPr/>
        </p:nvSpPr>
        <p:spPr>
          <a:xfrm>
            <a:off x="5254265" y="6359645"/>
            <a:ext cx="1802173" cy="3991599"/>
          </a:xfrm>
          <a:prstGeom prst="rect">
            <a:avLst/>
          </a:prstGeom>
          <a:solidFill>
            <a:schemeClr val="accent5">
              <a:lumMod val="20000"/>
              <a:lumOff val="80000"/>
            </a:schemeClr>
          </a:solidFill>
          <a:ln w="3175">
            <a:noFill/>
          </a:ln>
        </p:spPr>
        <p:txBody>
          <a:bodyPr vert="horz" wrap="square" lIns="0" tIns="108000" rIns="0" bIns="0" rtlCol="0">
            <a:noAutofit/>
          </a:bodyPr>
          <a:lstStyle/>
          <a:p>
            <a:pPr marL="144780" marR="133350" algn="ctr">
              <a:lnSpc>
                <a:spcPct val="100000"/>
              </a:lnSpc>
              <a:spcBef>
                <a:spcPts val="195"/>
              </a:spcBef>
            </a:pPr>
            <a:r>
              <a:rPr sz="1400" spc="15" dirty="0">
                <a:latin typeface="Londrina Solid"/>
                <a:cs typeface="Londrina Solid"/>
              </a:rPr>
              <a:t>What </a:t>
            </a:r>
            <a:r>
              <a:rPr sz="1400" spc="20" dirty="0">
                <a:latin typeface="Londrina Solid"/>
                <a:cs typeface="Londrina Solid"/>
              </a:rPr>
              <a:t>behaviour might </a:t>
            </a:r>
            <a:r>
              <a:rPr sz="1400" spc="25" dirty="0">
                <a:latin typeface="Londrina Solid"/>
                <a:cs typeface="Londrina Solid"/>
              </a:rPr>
              <a:t>result  </a:t>
            </a:r>
            <a:r>
              <a:rPr sz="1400" spc="15" dirty="0">
                <a:latin typeface="Londrina Solid"/>
                <a:cs typeface="Londrina Solid"/>
              </a:rPr>
              <a:t>from </a:t>
            </a:r>
            <a:r>
              <a:rPr sz="1400" spc="20" dirty="0">
                <a:latin typeface="Londrina Solid"/>
                <a:cs typeface="Londrina Solid"/>
              </a:rPr>
              <a:t>these</a:t>
            </a:r>
            <a:r>
              <a:rPr sz="1400" spc="35" dirty="0">
                <a:latin typeface="Londrina Solid"/>
                <a:cs typeface="Londrina Solid"/>
              </a:rPr>
              <a:t> </a:t>
            </a:r>
            <a:r>
              <a:rPr sz="1400" spc="20" dirty="0">
                <a:latin typeface="Londrina Solid"/>
                <a:cs typeface="Londrina Solid"/>
              </a:rPr>
              <a:t>voices?</a:t>
            </a:r>
            <a:endParaRPr sz="1400" dirty="0">
              <a:latin typeface="Londrina Solid"/>
              <a:cs typeface="Londrina Solid"/>
            </a:endParaRPr>
          </a:p>
          <a:p>
            <a:pPr>
              <a:lnSpc>
                <a:spcPct val="100000"/>
              </a:lnSpc>
            </a:pPr>
            <a:endParaRPr sz="1600" dirty="0">
              <a:latin typeface="Londrina Solid"/>
              <a:cs typeface="Londrina Solid"/>
            </a:endParaRPr>
          </a:p>
          <a:p>
            <a:pPr>
              <a:lnSpc>
                <a:spcPct val="100000"/>
              </a:lnSpc>
            </a:pPr>
            <a:endParaRPr sz="1600" dirty="0">
              <a:latin typeface="Londrina Solid"/>
              <a:cs typeface="Londrina Solid"/>
            </a:endParaRPr>
          </a:p>
          <a:p>
            <a:pPr>
              <a:lnSpc>
                <a:spcPct val="100000"/>
              </a:lnSpc>
            </a:pPr>
            <a:endParaRPr sz="1600" dirty="0">
              <a:latin typeface="Londrina Solid"/>
              <a:cs typeface="Londrina Solid"/>
            </a:endParaRPr>
          </a:p>
          <a:p>
            <a:pPr>
              <a:lnSpc>
                <a:spcPct val="100000"/>
              </a:lnSpc>
            </a:pPr>
            <a:endParaRPr sz="1600" dirty="0">
              <a:latin typeface="Londrina Solid"/>
              <a:cs typeface="Londrina Solid"/>
            </a:endParaRPr>
          </a:p>
          <a:p>
            <a:pPr marL="78105" marR="67310" algn="ctr">
              <a:lnSpc>
                <a:spcPct val="100000"/>
              </a:lnSpc>
            </a:pPr>
            <a:endParaRPr lang="en-US" sz="1400" spc="15" dirty="0">
              <a:latin typeface="Londrina Solid"/>
              <a:cs typeface="Londrina Solid"/>
            </a:endParaRPr>
          </a:p>
          <a:p>
            <a:pPr marL="78105" marR="67310" algn="ctr">
              <a:lnSpc>
                <a:spcPct val="100000"/>
              </a:lnSpc>
            </a:pPr>
            <a:r>
              <a:rPr sz="1400" spc="15" dirty="0">
                <a:latin typeface="Londrina Solid"/>
                <a:cs typeface="Londrina Solid"/>
              </a:rPr>
              <a:t>What </a:t>
            </a:r>
            <a:r>
              <a:rPr sz="1400" spc="20" dirty="0">
                <a:latin typeface="Londrina Solid"/>
                <a:cs typeface="Londrina Solid"/>
              </a:rPr>
              <a:t>might </a:t>
            </a:r>
            <a:r>
              <a:rPr sz="1400" spc="15" dirty="0">
                <a:latin typeface="Londrina Solid"/>
                <a:cs typeface="Londrina Solid"/>
              </a:rPr>
              <a:t>the </a:t>
            </a:r>
            <a:r>
              <a:rPr sz="1400" spc="20" dirty="0">
                <a:latin typeface="Londrina Solid"/>
                <a:cs typeface="Londrina Solid"/>
              </a:rPr>
              <a:t>results </a:t>
            </a:r>
            <a:r>
              <a:rPr sz="1400" spc="10" dirty="0">
                <a:latin typeface="Londrina Solid"/>
                <a:cs typeface="Londrina Solid"/>
              </a:rPr>
              <a:t>of </a:t>
            </a:r>
            <a:r>
              <a:rPr sz="1400" spc="25" dirty="0">
                <a:latin typeface="Londrina Solid"/>
                <a:cs typeface="Londrina Solid"/>
              </a:rPr>
              <a:t>this  </a:t>
            </a:r>
            <a:r>
              <a:rPr sz="1400" spc="20" dirty="0">
                <a:latin typeface="Londrina Solid"/>
                <a:cs typeface="Londrina Solid"/>
              </a:rPr>
              <a:t>behaviour</a:t>
            </a:r>
            <a:r>
              <a:rPr sz="1400" spc="25" dirty="0">
                <a:latin typeface="Londrina Solid"/>
                <a:cs typeface="Londrina Solid"/>
              </a:rPr>
              <a:t> </a:t>
            </a:r>
            <a:r>
              <a:rPr sz="1400" spc="10" dirty="0">
                <a:latin typeface="Londrina Solid"/>
                <a:cs typeface="Londrina Solid"/>
              </a:rPr>
              <a:t>be?</a:t>
            </a:r>
            <a:endParaRPr sz="1400" dirty="0">
              <a:latin typeface="Londrina Solid"/>
              <a:cs typeface="Londrina Solid"/>
            </a:endParaRPr>
          </a:p>
        </p:txBody>
      </p:sp>
      <p:sp>
        <p:nvSpPr>
          <p:cNvPr id="51" name="TextBox 50">
            <a:extLst>
              <a:ext uri="{FF2B5EF4-FFF2-40B4-BE49-F238E27FC236}">
                <a16:creationId xmlns:a16="http://schemas.microsoft.com/office/drawing/2014/main" id="{84EB04D2-9F3C-46DF-AFCD-6FDD1CF50FA8}"/>
              </a:ext>
            </a:extLst>
          </p:cNvPr>
          <p:cNvSpPr txBox="1"/>
          <p:nvPr/>
        </p:nvSpPr>
        <p:spPr>
          <a:xfrm>
            <a:off x="5254265" y="7112662"/>
            <a:ext cx="1795585" cy="1142575"/>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grpSp>
        <p:nvGrpSpPr>
          <p:cNvPr id="52" name="Group 51">
            <a:extLst>
              <a:ext uri="{FF2B5EF4-FFF2-40B4-BE49-F238E27FC236}">
                <a16:creationId xmlns:a16="http://schemas.microsoft.com/office/drawing/2014/main" id="{2D01FE29-B33D-44DB-B7A8-EE12B52BEFD9}"/>
              </a:ext>
            </a:extLst>
          </p:cNvPr>
          <p:cNvGrpSpPr/>
          <p:nvPr/>
        </p:nvGrpSpPr>
        <p:grpSpPr>
          <a:xfrm>
            <a:off x="1794337" y="7717054"/>
            <a:ext cx="1883344" cy="1682671"/>
            <a:chOff x="1546613" y="3310922"/>
            <a:chExt cx="2172336" cy="1835983"/>
          </a:xfrm>
        </p:grpSpPr>
        <p:sp>
          <p:nvSpPr>
            <p:cNvPr id="53" name="object 6">
              <a:extLst>
                <a:ext uri="{FF2B5EF4-FFF2-40B4-BE49-F238E27FC236}">
                  <a16:creationId xmlns:a16="http://schemas.microsoft.com/office/drawing/2014/main" id="{853DC576-014B-44CE-9CC9-CB7B7413FD81}"/>
                </a:ext>
              </a:extLst>
            </p:cNvPr>
            <p:cNvSpPr/>
            <p:nvPr/>
          </p:nvSpPr>
          <p:spPr>
            <a:xfrm>
              <a:off x="1803839" y="3373364"/>
              <a:ext cx="1906270" cy="1773541"/>
            </a:xfrm>
            <a:prstGeom prst="rect">
              <a:avLst/>
            </a:prstGeom>
            <a:blipFill>
              <a:blip r:embed="rId3" cstate="print"/>
              <a:stretch>
                <a:fillRect/>
              </a:stretch>
            </a:blipFill>
            <a:ln>
              <a:noFill/>
            </a:ln>
          </p:spPr>
          <p:txBody>
            <a:bodyPr wrap="square" lIns="0" tIns="0" rIns="0" bIns="0" rtlCol="0"/>
            <a:lstStyle/>
            <a:p>
              <a:endParaRPr/>
            </a:p>
          </p:txBody>
        </p:sp>
        <p:pic>
          <p:nvPicPr>
            <p:cNvPr id="54" name="Picture 53" descr="A close up of a device&#10;&#10;Description automatically generated">
              <a:extLst>
                <a:ext uri="{FF2B5EF4-FFF2-40B4-BE49-F238E27FC236}">
                  <a16:creationId xmlns:a16="http://schemas.microsoft.com/office/drawing/2014/main" id="{0F066FF9-FB1D-4769-AD4D-FEAE28C71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613" y="3310922"/>
              <a:ext cx="832801" cy="1108729"/>
            </a:xfrm>
            <a:prstGeom prst="rect">
              <a:avLst/>
            </a:prstGeom>
          </p:spPr>
        </p:pic>
        <p:pic>
          <p:nvPicPr>
            <p:cNvPr id="55" name="Picture 54" descr="A close up of a logo&#10;&#10;Description automatically generated">
              <a:extLst>
                <a:ext uri="{FF2B5EF4-FFF2-40B4-BE49-F238E27FC236}">
                  <a16:creationId xmlns:a16="http://schemas.microsoft.com/office/drawing/2014/main" id="{0CE182C5-1065-454D-A1E8-005C74B53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1536" y="3393640"/>
              <a:ext cx="717413" cy="1158898"/>
            </a:xfrm>
            <a:prstGeom prst="rect">
              <a:avLst/>
            </a:prstGeom>
          </p:spPr>
        </p:pic>
      </p:grpSp>
      <p:sp>
        <p:nvSpPr>
          <p:cNvPr id="56" name="Oval 55">
            <a:extLst>
              <a:ext uri="{FF2B5EF4-FFF2-40B4-BE49-F238E27FC236}">
                <a16:creationId xmlns:a16="http://schemas.microsoft.com/office/drawing/2014/main" id="{5094EF08-C7A2-45CD-9BD8-4177F1CA2E77}"/>
              </a:ext>
            </a:extLst>
          </p:cNvPr>
          <p:cNvSpPr/>
          <p:nvPr/>
        </p:nvSpPr>
        <p:spPr>
          <a:xfrm>
            <a:off x="1534196" y="7602331"/>
            <a:ext cx="266282" cy="266282"/>
          </a:xfrm>
          <a:prstGeom prst="ellipse">
            <a:avLst/>
          </a:prstGeom>
          <a:solidFill>
            <a:srgbClr val="F6E7F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4EAE79C-C423-45E2-813C-2FD09ECEE316}"/>
              </a:ext>
            </a:extLst>
          </p:cNvPr>
          <p:cNvSpPr/>
          <p:nvPr/>
        </p:nvSpPr>
        <p:spPr>
          <a:xfrm>
            <a:off x="1842936" y="7872431"/>
            <a:ext cx="152400" cy="152400"/>
          </a:xfrm>
          <a:prstGeom prst="ellipse">
            <a:avLst/>
          </a:prstGeom>
          <a:solidFill>
            <a:srgbClr val="F6E7F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bject 9">
            <a:extLst>
              <a:ext uri="{FF2B5EF4-FFF2-40B4-BE49-F238E27FC236}">
                <a16:creationId xmlns:a16="http://schemas.microsoft.com/office/drawing/2014/main" id="{DCA93497-4910-4873-8600-C3733F196950}"/>
              </a:ext>
            </a:extLst>
          </p:cNvPr>
          <p:cNvSpPr txBox="1"/>
          <p:nvPr/>
        </p:nvSpPr>
        <p:spPr>
          <a:xfrm>
            <a:off x="588033" y="6467298"/>
            <a:ext cx="1697781" cy="1080000"/>
          </a:xfrm>
          <a:prstGeom prst="rect">
            <a:avLst/>
          </a:prstGeom>
          <a:solidFill>
            <a:srgbClr val="F6E7F9"/>
          </a:solidFill>
          <a:ln w="3175">
            <a:solidFill>
              <a:schemeClr val="accent2">
                <a:lumMod val="20000"/>
                <a:lumOff val="80000"/>
              </a:schemeClr>
            </a:solidFill>
          </a:ln>
        </p:spPr>
        <p:txBody>
          <a:bodyPr vert="horz" wrap="square" lIns="0" tIns="53975" rIns="0" bIns="0" rtlCol="0">
            <a:noAutofit/>
          </a:bodyPr>
          <a:lstStyle/>
          <a:p>
            <a:pPr marL="94615" marR="142875">
              <a:lnSpc>
                <a:spcPts val="1400"/>
              </a:lnSpc>
              <a:spcBef>
                <a:spcPts val="365"/>
              </a:spcBef>
            </a:pPr>
            <a:endParaRPr sz="1200" dirty="0">
              <a:latin typeface="Droid Sans"/>
              <a:cs typeface="Droid Sans"/>
            </a:endParaRPr>
          </a:p>
        </p:txBody>
      </p:sp>
      <p:sp>
        <p:nvSpPr>
          <p:cNvPr id="60" name="Oval 59">
            <a:extLst>
              <a:ext uri="{FF2B5EF4-FFF2-40B4-BE49-F238E27FC236}">
                <a16:creationId xmlns:a16="http://schemas.microsoft.com/office/drawing/2014/main" id="{E0DA27EA-B12D-44CE-AD73-1C47BA645315}"/>
              </a:ext>
            </a:extLst>
          </p:cNvPr>
          <p:cNvSpPr/>
          <p:nvPr/>
        </p:nvSpPr>
        <p:spPr>
          <a:xfrm flipH="1">
            <a:off x="3696574" y="7607532"/>
            <a:ext cx="266282" cy="266282"/>
          </a:xfrm>
          <a:prstGeom prst="ellipse">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8E4E3B1-D0FC-4892-9FA9-96BCE3D7B834}"/>
              </a:ext>
            </a:extLst>
          </p:cNvPr>
          <p:cNvSpPr/>
          <p:nvPr/>
        </p:nvSpPr>
        <p:spPr>
          <a:xfrm flipH="1">
            <a:off x="3498576" y="7853930"/>
            <a:ext cx="152400" cy="152400"/>
          </a:xfrm>
          <a:prstGeom prst="ellipse">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bject 9">
            <a:extLst>
              <a:ext uri="{FF2B5EF4-FFF2-40B4-BE49-F238E27FC236}">
                <a16:creationId xmlns:a16="http://schemas.microsoft.com/office/drawing/2014/main" id="{97C55210-0265-4382-ACF7-5FDEF821A006}"/>
              </a:ext>
            </a:extLst>
          </p:cNvPr>
          <p:cNvSpPr txBox="1"/>
          <p:nvPr/>
        </p:nvSpPr>
        <p:spPr>
          <a:xfrm>
            <a:off x="3097777" y="6467298"/>
            <a:ext cx="1800000" cy="1080000"/>
          </a:xfrm>
          <a:prstGeom prst="rect">
            <a:avLst/>
          </a:prstGeom>
          <a:solidFill>
            <a:schemeClr val="accent5">
              <a:lumMod val="20000"/>
              <a:lumOff val="80000"/>
            </a:schemeClr>
          </a:solidFill>
          <a:ln w="3175">
            <a:solidFill>
              <a:schemeClr val="accent1">
                <a:lumMod val="40000"/>
                <a:lumOff val="60000"/>
              </a:schemeClr>
            </a:solidFill>
          </a:ln>
        </p:spPr>
        <p:txBody>
          <a:bodyPr vert="horz" wrap="square" lIns="0" tIns="53975" rIns="0" bIns="0" rtlCol="0">
            <a:noAutofit/>
          </a:bodyPr>
          <a:lstStyle/>
          <a:p>
            <a:pPr marL="94615" marR="142875">
              <a:lnSpc>
                <a:spcPts val="1400"/>
              </a:lnSpc>
              <a:spcBef>
                <a:spcPts val="365"/>
              </a:spcBef>
            </a:pPr>
            <a:endParaRPr sz="1200" dirty="0">
              <a:latin typeface="Droid Sans"/>
              <a:cs typeface="Droid Sans"/>
            </a:endParaRPr>
          </a:p>
        </p:txBody>
      </p:sp>
      <p:sp>
        <p:nvSpPr>
          <p:cNvPr id="31" name="TextBox 30">
            <a:extLst>
              <a:ext uri="{FF2B5EF4-FFF2-40B4-BE49-F238E27FC236}">
                <a16:creationId xmlns:a16="http://schemas.microsoft.com/office/drawing/2014/main" id="{0A149A82-9A26-4B01-A24B-63B238189C00}"/>
              </a:ext>
            </a:extLst>
          </p:cNvPr>
          <p:cNvSpPr txBox="1"/>
          <p:nvPr/>
        </p:nvSpPr>
        <p:spPr>
          <a:xfrm>
            <a:off x="5260852" y="8727190"/>
            <a:ext cx="1795585" cy="1443923"/>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8" name="TextBox 37">
            <a:extLst>
              <a:ext uri="{FF2B5EF4-FFF2-40B4-BE49-F238E27FC236}">
                <a16:creationId xmlns:a16="http://schemas.microsoft.com/office/drawing/2014/main" id="{A8BC14D2-6474-4833-93D4-9AD451C53E5E}"/>
              </a:ext>
            </a:extLst>
          </p:cNvPr>
          <p:cNvSpPr txBox="1"/>
          <p:nvPr/>
        </p:nvSpPr>
        <p:spPr>
          <a:xfrm>
            <a:off x="588033" y="6467298"/>
            <a:ext cx="1727218" cy="1163314"/>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41" name="TextBox 40">
            <a:extLst>
              <a:ext uri="{FF2B5EF4-FFF2-40B4-BE49-F238E27FC236}">
                <a16:creationId xmlns:a16="http://schemas.microsoft.com/office/drawing/2014/main" id="{CE9414BE-74EB-4FE3-8774-71138973F427}"/>
              </a:ext>
            </a:extLst>
          </p:cNvPr>
          <p:cNvSpPr txBox="1"/>
          <p:nvPr/>
        </p:nvSpPr>
        <p:spPr>
          <a:xfrm>
            <a:off x="3097777" y="6477691"/>
            <a:ext cx="1800000" cy="1080000"/>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13611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6">
            <a:extLst>
              <a:ext uri="{FF2B5EF4-FFF2-40B4-BE49-F238E27FC236}">
                <a16:creationId xmlns:a16="http://schemas.microsoft.com/office/drawing/2014/main" id="{6B4A9F3F-761C-4806-8C9C-1B02DF662BE0}"/>
              </a:ext>
            </a:extLst>
          </p:cNvPr>
          <p:cNvSpPr/>
          <p:nvPr/>
        </p:nvSpPr>
        <p:spPr>
          <a:xfrm>
            <a:off x="503238" y="1458045"/>
            <a:ext cx="4630941" cy="3991599"/>
          </a:xfrm>
          <a:custGeom>
            <a:avLst/>
            <a:gdLst/>
            <a:ahLst/>
            <a:cxnLst/>
            <a:rect l="l" t="t" r="r" b="b"/>
            <a:pathLst>
              <a:path w="4282440" h="3765550">
                <a:moveTo>
                  <a:pt x="0" y="3765080"/>
                </a:moveTo>
                <a:lnTo>
                  <a:pt x="4282097" y="3765080"/>
                </a:lnTo>
                <a:lnTo>
                  <a:pt x="4282097" y="0"/>
                </a:lnTo>
                <a:lnTo>
                  <a:pt x="0" y="0"/>
                </a:lnTo>
                <a:lnTo>
                  <a:pt x="0" y="3765080"/>
                </a:lnTo>
                <a:close/>
              </a:path>
            </a:pathLst>
          </a:custGeom>
          <a:solidFill>
            <a:srgbClr val="F5B700">
              <a:alpha val="19999"/>
            </a:srgbClr>
          </a:solidFill>
        </p:spPr>
        <p:txBody>
          <a:bodyPr wrap="square" lIns="0" tIns="0" rIns="0" bIns="0" rtlCol="0"/>
          <a:lstStyle/>
          <a:p>
            <a:endParaRPr dirty="0"/>
          </a:p>
        </p:txBody>
      </p:sp>
      <p:sp>
        <p:nvSpPr>
          <p:cNvPr id="47" name="object 3">
            <a:extLst>
              <a:ext uri="{FF2B5EF4-FFF2-40B4-BE49-F238E27FC236}">
                <a16:creationId xmlns:a16="http://schemas.microsoft.com/office/drawing/2014/main" id="{F62D257B-0E96-4EDA-98C5-B4C56F91490A}"/>
              </a:ext>
            </a:extLst>
          </p:cNvPr>
          <p:cNvSpPr txBox="1">
            <a:spLocks noGrp="1"/>
          </p:cNvSpPr>
          <p:nvPr>
            <p:ph type="title"/>
          </p:nvPr>
        </p:nvSpPr>
        <p:spPr>
          <a:xfrm>
            <a:off x="503238" y="351983"/>
            <a:ext cx="6553199" cy="1045158"/>
          </a:xfrm>
          <a:prstGeom prst="rect">
            <a:avLst/>
          </a:prstGeom>
        </p:spPr>
        <p:txBody>
          <a:bodyPr vert="horz" wrap="square" lIns="0" tIns="85090" rIns="0" bIns="0" rtlCol="0">
            <a:spAutoFit/>
          </a:bodyPr>
          <a:lstStyle/>
          <a:p>
            <a:pPr marL="12700">
              <a:lnSpc>
                <a:spcPct val="100000"/>
              </a:lnSpc>
              <a:spcBef>
                <a:spcPts val="670"/>
              </a:spcBef>
            </a:pPr>
            <a:r>
              <a:rPr lang="en-US" sz="2400" spc="35" dirty="0">
                <a:solidFill>
                  <a:srgbClr val="5F176C"/>
                </a:solidFill>
              </a:rPr>
              <a:t>Personal </a:t>
            </a:r>
            <a:r>
              <a:rPr lang="en-US" sz="2400" spc="45" dirty="0">
                <a:solidFill>
                  <a:srgbClr val="5F176C"/>
                </a:solidFill>
              </a:rPr>
              <a:t>example</a:t>
            </a:r>
            <a:endParaRPr sz="2400" dirty="0"/>
          </a:p>
          <a:p>
            <a:pPr marL="12700" marR="5080">
              <a:lnSpc>
                <a:spcPts val="1400"/>
              </a:lnSpc>
              <a:spcBef>
                <a:spcPts val="370"/>
              </a:spcBef>
            </a:pPr>
            <a:r>
              <a:rPr lang="en-US" sz="1200" b="1" spc="-5" dirty="0">
                <a:solidFill>
                  <a:schemeClr val="accent5"/>
                </a:solidFill>
                <a:latin typeface="Droid Sans"/>
                <a:cs typeface="Droid Sans"/>
              </a:rPr>
              <a:t>Now have a go at filling in an example of your own. </a:t>
            </a:r>
            <a:r>
              <a:rPr lang="en-US" sz="1200" spc="-5" dirty="0">
                <a:solidFill>
                  <a:schemeClr val="accent5"/>
                </a:solidFill>
                <a:latin typeface="Droid Sans"/>
                <a:cs typeface="Droid Sans"/>
              </a:rPr>
              <a:t>Think of one of your common trigger situations or a recent experience when you were In the Box</a:t>
            </a:r>
            <a:r>
              <a:rPr lang="en-US" sz="1200" b="1" spc="-5" dirty="0">
                <a:solidFill>
                  <a:schemeClr val="accent5"/>
                </a:solidFill>
                <a:latin typeface="Droid Sans"/>
                <a:cs typeface="Droid Sans"/>
              </a:rPr>
              <a:t>.  Fill in the boxes with your Judge and Pessimist self-talk.</a:t>
            </a:r>
            <a:endParaRPr sz="1200" b="1" dirty="0">
              <a:solidFill>
                <a:schemeClr val="accent5"/>
              </a:solidFill>
              <a:latin typeface="Droid Sans"/>
              <a:cs typeface="Droid Sans"/>
            </a:endParaRPr>
          </a:p>
        </p:txBody>
      </p:sp>
      <p:sp>
        <p:nvSpPr>
          <p:cNvPr id="48" name="object 8">
            <a:extLst>
              <a:ext uri="{FF2B5EF4-FFF2-40B4-BE49-F238E27FC236}">
                <a16:creationId xmlns:a16="http://schemas.microsoft.com/office/drawing/2014/main" id="{0796ABE9-C0BC-464F-BD76-09E9442E461F}"/>
              </a:ext>
            </a:extLst>
          </p:cNvPr>
          <p:cNvSpPr txBox="1"/>
          <p:nvPr/>
        </p:nvSpPr>
        <p:spPr>
          <a:xfrm>
            <a:off x="562625" y="1582252"/>
            <a:ext cx="4470848" cy="900000"/>
          </a:xfrm>
          <a:prstGeom prst="rect">
            <a:avLst/>
          </a:prstGeom>
          <a:solidFill>
            <a:schemeClr val="bg1"/>
          </a:solidFill>
          <a:ln>
            <a:solidFill>
              <a:schemeClr val="accent4"/>
            </a:solidFill>
          </a:ln>
        </p:spPr>
        <p:txBody>
          <a:bodyPr vert="horz" wrap="square" lIns="0" tIns="0" rIns="0" bIns="0" rtlCol="0">
            <a:noAutofit/>
          </a:bodyPr>
          <a:lstStyle/>
          <a:p>
            <a:pPr marL="76200" algn="just">
              <a:lnSpc>
                <a:spcPct val="100000"/>
              </a:lnSpc>
            </a:pPr>
            <a:r>
              <a:rPr sz="1800" spc="30" dirty="0">
                <a:solidFill>
                  <a:srgbClr val="231F20"/>
                </a:solidFill>
                <a:latin typeface="Londrina Solid"/>
                <a:cs typeface="Londrina Solid"/>
              </a:rPr>
              <a:t>Scenario</a:t>
            </a:r>
            <a:r>
              <a:rPr lang="en-US" spc="65" dirty="0">
                <a:solidFill>
                  <a:srgbClr val="231F20"/>
                </a:solidFill>
                <a:latin typeface="Londrina Solid"/>
                <a:cs typeface="Londrina Solid"/>
              </a:rPr>
              <a:t>:</a:t>
            </a:r>
            <a:endParaRPr sz="1800" dirty="0">
              <a:latin typeface="Londrina Solid"/>
              <a:cs typeface="Londrina Solid"/>
            </a:endParaRPr>
          </a:p>
        </p:txBody>
      </p:sp>
      <p:sp>
        <p:nvSpPr>
          <p:cNvPr id="50" name="object 4">
            <a:extLst>
              <a:ext uri="{FF2B5EF4-FFF2-40B4-BE49-F238E27FC236}">
                <a16:creationId xmlns:a16="http://schemas.microsoft.com/office/drawing/2014/main" id="{6B8F7193-C067-4AEB-95F9-FDDE84632106}"/>
              </a:ext>
            </a:extLst>
          </p:cNvPr>
          <p:cNvSpPr txBox="1"/>
          <p:nvPr/>
        </p:nvSpPr>
        <p:spPr>
          <a:xfrm>
            <a:off x="5298155" y="1458045"/>
            <a:ext cx="1758283" cy="3991599"/>
          </a:xfrm>
          <a:prstGeom prst="rect">
            <a:avLst/>
          </a:prstGeom>
          <a:solidFill>
            <a:schemeClr val="accent5">
              <a:lumMod val="20000"/>
              <a:lumOff val="80000"/>
            </a:schemeClr>
          </a:solidFill>
          <a:ln w="3175">
            <a:noFill/>
          </a:ln>
        </p:spPr>
        <p:txBody>
          <a:bodyPr vert="horz" wrap="square" lIns="0" tIns="72000" rIns="0" bIns="0" rtlCol="0">
            <a:noAutofit/>
          </a:bodyPr>
          <a:lstStyle/>
          <a:p>
            <a:pPr marL="144780" marR="133350" algn="ctr">
              <a:lnSpc>
                <a:spcPct val="90000"/>
              </a:lnSpc>
            </a:pPr>
            <a:r>
              <a:rPr sz="1400" spc="15" dirty="0">
                <a:latin typeface="Londrina Solid"/>
                <a:cs typeface="Londrina Solid"/>
              </a:rPr>
              <a:t>What </a:t>
            </a:r>
            <a:r>
              <a:rPr sz="1400" spc="20" dirty="0" err="1">
                <a:latin typeface="Londrina Solid"/>
                <a:cs typeface="Londrina Solid"/>
              </a:rPr>
              <a:t>behaviour</a:t>
            </a:r>
            <a:r>
              <a:rPr sz="1400" spc="20" dirty="0">
                <a:latin typeface="Londrina Solid"/>
                <a:cs typeface="Londrina Solid"/>
              </a:rPr>
              <a:t> </a:t>
            </a:r>
            <a:r>
              <a:rPr sz="1400" spc="25" dirty="0">
                <a:latin typeface="Londrina Solid"/>
                <a:cs typeface="Londrina Solid"/>
              </a:rPr>
              <a:t>result</a:t>
            </a:r>
            <a:r>
              <a:rPr lang="en-US" sz="1400" spc="25" dirty="0">
                <a:latin typeface="Londrina Solid"/>
                <a:cs typeface="Londrina Solid"/>
              </a:rPr>
              <a:t>ed</a:t>
            </a:r>
            <a:r>
              <a:rPr sz="1400" spc="25" dirty="0">
                <a:latin typeface="Londrina Solid"/>
                <a:cs typeface="Londrina Solid"/>
              </a:rPr>
              <a:t> </a:t>
            </a:r>
            <a:r>
              <a:rPr sz="1400" spc="15" dirty="0">
                <a:latin typeface="Londrina Solid"/>
                <a:cs typeface="Londrina Solid"/>
              </a:rPr>
              <a:t>from </a:t>
            </a:r>
            <a:r>
              <a:rPr sz="1400" spc="20" dirty="0">
                <a:latin typeface="Londrina Solid"/>
                <a:cs typeface="Londrina Solid"/>
              </a:rPr>
              <a:t>these</a:t>
            </a:r>
            <a:r>
              <a:rPr lang="en-GB" sz="1400" spc="20" dirty="0">
                <a:latin typeface="Londrina Solid"/>
                <a:cs typeface="Londrina Solid"/>
              </a:rPr>
              <a:t> </a:t>
            </a:r>
            <a:r>
              <a:rPr sz="1400" spc="20" dirty="0">
                <a:latin typeface="Londrina Solid"/>
                <a:cs typeface="Londrina Solid"/>
              </a:rPr>
              <a:t>voices?</a:t>
            </a:r>
            <a:endParaRPr sz="1400" dirty="0">
              <a:latin typeface="Londrina Solid"/>
              <a:cs typeface="Londrina Solid"/>
            </a:endParaRPr>
          </a:p>
          <a:p>
            <a:pPr>
              <a:lnSpc>
                <a:spcPct val="100000"/>
              </a:lnSpc>
            </a:pPr>
            <a:endParaRPr sz="1600" dirty="0">
              <a:latin typeface="Londrina Solid"/>
              <a:cs typeface="Londrina Solid"/>
            </a:endParaRPr>
          </a:p>
          <a:p>
            <a:pPr>
              <a:lnSpc>
                <a:spcPct val="100000"/>
              </a:lnSpc>
            </a:pPr>
            <a:endParaRPr sz="1600" dirty="0">
              <a:latin typeface="Londrina Solid"/>
              <a:cs typeface="Londrina Solid"/>
            </a:endParaRPr>
          </a:p>
          <a:p>
            <a:pPr>
              <a:lnSpc>
                <a:spcPct val="100000"/>
              </a:lnSpc>
            </a:pPr>
            <a:endParaRPr sz="1600" dirty="0">
              <a:latin typeface="Londrina Solid"/>
              <a:cs typeface="Londrina Solid"/>
            </a:endParaRPr>
          </a:p>
          <a:p>
            <a:pPr>
              <a:lnSpc>
                <a:spcPct val="100000"/>
              </a:lnSpc>
            </a:pPr>
            <a:endParaRPr lang="en-US" sz="1600" dirty="0">
              <a:latin typeface="Londrina Solid"/>
              <a:cs typeface="Londrina Solid"/>
            </a:endParaRPr>
          </a:p>
          <a:p>
            <a:pPr>
              <a:lnSpc>
                <a:spcPct val="100000"/>
              </a:lnSpc>
            </a:pPr>
            <a:endParaRPr sz="1600" dirty="0">
              <a:latin typeface="Londrina Solid"/>
              <a:cs typeface="Londrina Solid"/>
            </a:endParaRPr>
          </a:p>
          <a:p>
            <a:pPr marL="78105" marR="67310" algn="ctr">
              <a:lnSpc>
                <a:spcPct val="90000"/>
              </a:lnSpc>
            </a:pPr>
            <a:endParaRPr lang="en-GB" sz="1400" spc="15" dirty="0">
              <a:latin typeface="Londrina Solid"/>
              <a:cs typeface="Londrina Solid"/>
            </a:endParaRPr>
          </a:p>
          <a:p>
            <a:pPr marL="78105" marR="67310" algn="ctr">
              <a:lnSpc>
                <a:spcPct val="90000"/>
              </a:lnSpc>
            </a:pPr>
            <a:r>
              <a:rPr sz="1400" spc="15" dirty="0">
                <a:latin typeface="Londrina Solid"/>
                <a:cs typeface="Londrina Solid"/>
              </a:rPr>
              <a:t>What </a:t>
            </a:r>
            <a:r>
              <a:rPr lang="en-US" sz="1400" spc="20" dirty="0">
                <a:latin typeface="Londrina Solid"/>
                <a:cs typeface="Londrina Solid"/>
              </a:rPr>
              <a:t>were the </a:t>
            </a:r>
            <a:r>
              <a:rPr sz="1400" spc="20" dirty="0">
                <a:latin typeface="Londrina Solid"/>
                <a:cs typeface="Londrina Solid"/>
              </a:rPr>
              <a:t>results</a:t>
            </a:r>
            <a:r>
              <a:rPr lang="en-US" sz="1400" spc="20" dirty="0">
                <a:latin typeface="Londrina Solid"/>
                <a:cs typeface="Londrina Solid"/>
              </a:rPr>
              <a:t> (for myself or others)</a:t>
            </a:r>
            <a:r>
              <a:rPr sz="1400" spc="20" dirty="0">
                <a:latin typeface="Londrina Solid"/>
                <a:cs typeface="Londrina Solid"/>
              </a:rPr>
              <a:t> </a:t>
            </a:r>
            <a:r>
              <a:rPr sz="1400" spc="10" dirty="0">
                <a:latin typeface="Londrina Solid"/>
                <a:cs typeface="Londrina Solid"/>
              </a:rPr>
              <a:t>of </a:t>
            </a:r>
            <a:r>
              <a:rPr sz="1400" spc="25" dirty="0">
                <a:latin typeface="Londrina Solid"/>
                <a:cs typeface="Londrina Solid"/>
              </a:rPr>
              <a:t>this  </a:t>
            </a:r>
            <a:r>
              <a:rPr sz="1400" spc="20" dirty="0" err="1">
                <a:latin typeface="Londrina Solid"/>
                <a:cs typeface="Londrina Solid"/>
              </a:rPr>
              <a:t>behaviour</a:t>
            </a:r>
            <a:r>
              <a:rPr sz="1400" spc="10" dirty="0">
                <a:latin typeface="Londrina Solid"/>
                <a:cs typeface="Londrina Solid"/>
              </a:rPr>
              <a:t>?</a:t>
            </a:r>
            <a:endParaRPr sz="1400" dirty="0">
              <a:latin typeface="Londrina Solid"/>
              <a:cs typeface="Londrina Solid"/>
            </a:endParaRPr>
          </a:p>
        </p:txBody>
      </p:sp>
      <p:grpSp>
        <p:nvGrpSpPr>
          <p:cNvPr id="52" name="Group 51">
            <a:extLst>
              <a:ext uri="{FF2B5EF4-FFF2-40B4-BE49-F238E27FC236}">
                <a16:creationId xmlns:a16="http://schemas.microsoft.com/office/drawing/2014/main" id="{2D01FE29-B33D-44DB-B7A8-EE12B52BEFD9}"/>
              </a:ext>
            </a:extLst>
          </p:cNvPr>
          <p:cNvGrpSpPr/>
          <p:nvPr/>
        </p:nvGrpSpPr>
        <p:grpSpPr>
          <a:xfrm>
            <a:off x="1838227" y="3847415"/>
            <a:ext cx="1883344" cy="1682671"/>
            <a:chOff x="1546613" y="3310922"/>
            <a:chExt cx="2172336" cy="1835983"/>
          </a:xfrm>
        </p:grpSpPr>
        <p:sp>
          <p:nvSpPr>
            <p:cNvPr id="53" name="object 6">
              <a:extLst>
                <a:ext uri="{FF2B5EF4-FFF2-40B4-BE49-F238E27FC236}">
                  <a16:creationId xmlns:a16="http://schemas.microsoft.com/office/drawing/2014/main" id="{853DC576-014B-44CE-9CC9-CB7B7413FD81}"/>
                </a:ext>
              </a:extLst>
            </p:cNvPr>
            <p:cNvSpPr/>
            <p:nvPr/>
          </p:nvSpPr>
          <p:spPr>
            <a:xfrm>
              <a:off x="1803839" y="3373364"/>
              <a:ext cx="1906270" cy="1773541"/>
            </a:xfrm>
            <a:prstGeom prst="rect">
              <a:avLst/>
            </a:prstGeom>
            <a:blipFill>
              <a:blip r:embed="rId3" cstate="print"/>
              <a:stretch>
                <a:fillRect/>
              </a:stretch>
            </a:blipFill>
            <a:ln>
              <a:noFill/>
            </a:ln>
          </p:spPr>
          <p:txBody>
            <a:bodyPr wrap="square" lIns="0" tIns="0" rIns="0" bIns="0" rtlCol="0"/>
            <a:lstStyle/>
            <a:p>
              <a:endParaRPr/>
            </a:p>
          </p:txBody>
        </p:sp>
        <p:pic>
          <p:nvPicPr>
            <p:cNvPr id="54" name="Picture 53" descr="A close up of a device&#10;&#10;Description automatically generated">
              <a:extLst>
                <a:ext uri="{FF2B5EF4-FFF2-40B4-BE49-F238E27FC236}">
                  <a16:creationId xmlns:a16="http://schemas.microsoft.com/office/drawing/2014/main" id="{0F066FF9-FB1D-4769-AD4D-FEAE28C71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613" y="3310922"/>
              <a:ext cx="832801" cy="1108729"/>
            </a:xfrm>
            <a:prstGeom prst="rect">
              <a:avLst/>
            </a:prstGeom>
          </p:spPr>
        </p:pic>
        <p:pic>
          <p:nvPicPr>
            <p:cNvPr id="55" name="Picture 54" descr="A close up of a logo&#10;&#10;Description automatically generated">
              <a:extLst>
                <a:ext uri="{FF2B5EF4-FFF2-40B4-BE49-F238E27FC236}">
                  <a16:creationId xmlns:a16="http://schemas.microsoft.com/office/drawing/2014/main" id="{0CE182C5-1065-454D-A1E8-005C74B53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1536" y="3393640"/>
              <a:ext cx="717413" cy="1158898"/>
            </a:xfrm>
            <a:prstGeom prst="rect">
              <a:avLst/>
            </a:prstGeom>
          </p:spPr>
        </p:pic>
      </p:grpSp>
      <p:sp>
        <p:nvSpPr>
          <p:cNvPr id="56" name="Oval 55">
            <a:extLst>
              <a:ext uri="{FF2B5EF4-FFF2-40B4-BE49-F238E27FC236}">
                <a16:creationId xmlns:a16="http://schemas.microsoft.com/office/drawing/2014/main" id="{5094EF08-C7A2-45CD-9BD8-4177F1CA2E77}"/>
              </a:ext>
            </a:extLst>
          </p:cNvPr>
          <p:cNvSpPr/>
          <p:nvPr/>
        </p:nvSpPr>
        <p:spPr>
          <a:xfrm>
            <a:off x="1578086" y="3664325"/>
            <a:ext cx="266282" cy="266282"/>
          </a:xfrm>
          <a:prstGeom prst="ellipse">
            <a:avLst/>
          </a:prstGeom>
          <a:solidFill>
            <a:srgbClr val="F6E7F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4EAE79C-C423-45E2-813C-2FD09ECEE316}"/>
              </a:ext>
            </a:extLst>
          </p:cNvPr>
          <p:cNvSpPr/>
          <p:nvPr/>
        </p:nvSpPr>
        <p:spPr>
          <a:xfrm>
            <a:off x="1912464" y="3891695"/>
            <a:ext cx="152400" cy="152400"/>
          </a:xfrm>
          <a:prstGeom prst="ellipse">
            <a:avLst/>
          </a:prstGeom>
          <a:solidFill>
            <a:srgbClr val="F6E7F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bject 9">
            <a:extLst>
              <a:ext uri="{FF2B5EF4-FFF2-40B4-BE49-F238E27FC236}">
                <a16:creationId xmlns:a16="http://schemas.microsoft.com/office/drawing/2014/main" id="{DCA93497-4910-4873-8600-C3733F196950}"/>
              </a:ext>
            </a:extLst>
          </p:cNvPr>
          <p:cNvSpPr txBox="1"/>
          <p:nvPr/>
        </p:nvSpPr>
        <p:spPr>
          <a:xfrm>
            <a:off x="571831" y="2579872"/>
            <a:ext cx="1800000" cy="961224"/>
          </a:xfrm>
          <a:prstGeom prst="rect">
            <a:avLst/>
          </a:prstGeom>
          <a:solidFill>
            <a:srgbClr val="F6E7F9"/>
          </a:solidFill>
          <a:ln w="3175">
            <a:solidFill>
              <a:schemeClr val="accent2">
                <a:lumMod val="20000"/>
                <a:lumOff val="80000"/>
              </a:schemeClr>
            </a:solidFill>
          </a:ln>
        </p:spPr>
        <p:txBody>
          <a:bodyPr vert="horz" wrap="square" lIns="0" tIns="53975" rIns="0" bIns="0" rtlCol="0">
            <a:noAutofit/>
          </a:bodyPr>
          <a:lstStyle/>
          <a:p>
            <a:pPr marL="94615" marR="142875">
              <a:lnSpc>
                <a:spcPts val="1400"/>
              </a:lnSpc>
              <a:spcBef>
                <a:spcPts val="365"/>
              </a:spcBef>
            </a:pPr>
            <a:endParaRPr sz="1200" dirty="0">
              <a:latin typeface="Droid Sans"/>
              <a:cs typeface="Droid Sans"/>
            </a:endParaRPr>
          </a:p>
        </p:txBody>
      </p:sp>
      <p:sp>
        <p:nvSpPr>
          <p:cNvPr id="60" name="Oval 59">
            <a:extLst>
              <a:ext uri="{FF2B5EF4-FFF2-40B4-BE49-F238E27FC236}">
                <a16:creationId xmlns:a16="http://schemas.microsoft.com/office/drawing/2014/main" id="{E0DA27EA-B12D-44CE-AD73-1C47BA645315}"/>
              </a:ext>
            </a:extLst>
          </p:cNvPr>
          <p:cNvSpPr/>
          <p:nvPr/>
        </p:nvSpPr>
        <p:spPr>
          <a:xfrm flipH="1">
            <a:off x="3723372" y="3643888"/>
            <a:ext cx="266282" cy="266282"/>
          </a:xfrm>
          <a:prstGeom prst="ellipse">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8E4E3B1-D0FC-4892-9FA9-96BCE3D7B834}"/>
              </a:ext>
            </a:extLst>
          </p:cNvPr>
          <p:cNvSpPr/>
          <p:nvPr/>
        </p:nvSpPr>
        <p:spPr>
          <a:xfrm flipH="1">
            <a:off x="3542466" y="3890286"/>
            <a:ext cx="152400" cy="152400"/>
          </a:xfrm>
          <a:prstGeom prst="ellipse">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bject 9">
            <a:extLst>
              <a:ext uri="{FF2B5EF4-FFF2-40B4-BE49-F238E27FC236}">
                <a16:creationId xmlns:a16="http://schemas.microsoft.com/office/drawing/2014/main" id="{97C55210-0265-4382-ACF7-5FDEF821A006}"/>
              </a:ext>
            </a:extLst>
          </p:cNvPr>
          <p:cNvSpPr txBox="1"/>
          <p:nvPr/>
        </p:nvSpPr>
        <p:spPr>
          <a:xfrm>
            <a:off x="3227127" y="2594344"/>
            <a:ext cx="1800000" cy="961224"/>
          </a:xfrm>
          <a:prstGeom prst="rect">
            <a:avLst/>
          </a:prstGeom>
          <a:solidFill>
            <a:schemeClr val="accent5">
              <a:lumMod val="20000"/>
              <a:lumOff val="80000"/>
            </a:schemeClr>
          </a:solidFill>
          <a:ln w="3175">
            <a:solidFill>
              <a:schemeClr val="accent1">
                <a:lumMod val="40000"/>
                <a:lumOff val="60000"/>
              </a:schemeClr>
            </a:solidFill>
          </a:ln>
        </p:spPr>
        <p:txBody>
          <a:bodyPr vert="horz" wrap="square" lIns="0" tIns="53975" rIns="0" bIns="0" rtlCol="0">
            <a:noAutofit/>
          </a:bodyPr>
          <a:lstStyle/>
          <a:p>
            <a:pPr marL="94615" marR="142875">
              <a:lnSpc>
                <a:spcPts val="1400"/>
              </a:lnSpc>
              <a:spcBef>
                <a:spcPts val="365"/>
              </a:spcBef>
            </a:pPr>
            <a:endParaRPr sz="1200" dirty="0">
              <a:latin typeface="Droid Sans"/>
              <a:cs typeface="Droid Sans"/>
            </a:endParaRPr>
          </a:p>
        </p:txBody>
      </p:sp>
      <p:sp>
        <p:nvSpPr>
          <p:cNvPr id="63" name="TextBox 62">
            <a:extLst>
              <a:ext uri="{FF2B5EF4-FFF2-40B4-BE49-F238E27FC236}">
                <a16:creationId xmlns:a16="http://schemas.microsoft.com/office/drawing/2014/main" id="{257D2391-0792-40C0-94DD-6EB861C0BBE6}"/>
              </a:ext>
            </a:extLst>
          </p:cNvPr>
          <p:cNvSpPr txBox="1"/>
          <p:nvPr/>
        </p:nvSpPr>
        <p:spPr>
          <a:xfrm>
            <a:off x="1450776" y="1601969"/>
            <a:ext cx="3490891" cy="871422"/>
          </a:xfrm>
          <a:prstGeom prst="rect">
            <a:avLst/>
          </a:prstGeom>
          <a:noFill/>
        </p:spPr>
        <p:txBody>
          <a:bodyPr wrap="square" rtlCol="0">
            <a:noAutofit/>
          </a:bodyPr>
          <a:lstStyle/>
          <a:p>
            <a:endParaRPr lang="en-US" sz="12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64" name="object 10">
            <a:extLst>
              <a:ext uri="{FF2B5EF4-FFF2-40B4-BE49-F238E27FC236}">
                <a16:creationId xmlns:a16="http://schemas.microsoft.com/office/drawing/2014/main" id="{C6C1E66D-C196-40CB-880F-13DDC9AFC3FC}"/>
              </a:ext>
            </a:extLst>
          </p:cNvPr>
          <p:cNvSpPr txBox="1"/>
          <p:nvPr/>
        </p:nvSpPr>
        <p:spPr>
          <a:xfrm>
            <a:off x="2764990" y="7488326"/>
            <a:ext cx="4281128" cy="2689714"/>
          </a:xfrm>
          <a:prstGeom prst="rect">
            <a:avLst/>
          </a:prstGeom>
          <a:ln w="12700">
            <a:solidFill>
              <a:srgbClr val="F5841F"/>
            </a:solidFill>
          </a:ln>
        </p:spPr>
        <p:txBody>
          <a:bodyPr vert="horz" wrap="square" lIns="0" tIns="15875" rIns="0" bIns="0" rtlCol="0">
            <a:noAutofit/>
          </a:bodyPr>
          <a:lstStyle/>
          <a:p>
            <a:pPr marL="78105">
              <a:lnSpc>
                <a:spcPct val="90000"/>
              </a:lnSpc>
              <a:spcBef>
                <a:spcPts val="125"/>
              </a:spcBef>
            </a:pPr>
            <a:r>
              <a:rPr sz="1800" spc="-5" dirty="0">
                <a:solidFill>
                  <a:srgbClr val="F5841F"/>
                </a:solidFill>
                <a:latin typeface="Londrina Solid"/>
                <a:cs typeface="Londrina Solid"/>
              </a:rPr>
              <a:t>Key</a:t>
            </a:r>
            <a:r>
              <a:rPr sz="1800" spc="30" dirty="0">
                <a:solidFill>
                  <a:srgbClr val="F5841F"/>
                </a:solidFill>
                <a:latin typeface="Londrina Solid"/>
                <a:cs typeface="Londrina Solid"/>
              </a:rPr>
              <a:t> </a:t>
            </a:r>
            <a:r>
              <a:rPr sz="1800" spc="35" dirty="0">
                <a:solidFill>
                  <a:srgbClr val="F5841F"/>
                </a:solidFill>
                <a:latin typeface="Londrina Solid"/>
                <a:cs typeface="Londrina Solid"/>
              </a:rPr>
              <a:t>Insights</a:t>
            </a:r>
            <a:endParaRPr sz="1800" dirty="0">
              <a:latin typeface="Londrina Solid"/>
              <a:cs typeface="Londrina Solid"/>
            </a:endParaRPr>
          </a:p>
          <a:p>
            <a:pPr marL="285750" lvl="1" indent="-192088">
              <a:lnSpc>
                <a:spcPct val="90000"/>
              </a:lnSpc>
              <a:spcBef>
                <a:spcPts val="300"/>
              </a:spcBef>
              <a:buClr>
                <a:srgbClr val="FFC000"/>
              </a:buClr>
              <a:buFont typeface="Arial" panose="020B0604020202020204" pitchFamily="34" charset="0"/>
              <a:buChar char="•"/>
              <a:tabLst>
                <a:tab pos="4391025" algn="l"/>
              </a:tabLst>
            </a:pPr>
            <a:r>
              <a:rPr lang="en-US" sz="1150" dirty="0">
                <a:latin typeface="Droid Sans" panose="020B0606030804020204" pitchFamily="34" charset="0"/>
                <a:ea typeface="Droid Sans" panose="020B0606030804020204" pitchFamily="34" charset="0"/>
                <a:cs typeface="Droid Sans" panose="020B0606030804020204" pitchFamily="34" charset="0"/>
              </a:rPr>
              <a:t>Trigger events can set off a chain reaction which                   ends up with us In the Box and not at our best. This </a:t>
            </a:r>
            <a:br>
              <a:rPr lang="en-US" sz="1150" dirty="0">
                <a:latin typeface="Droid Sans" panose="020B0606030804020204" pitchFamily="34" charset="0"/>
                <a:ea typeface="Droid Sans" panose="020B0606030804020204" pitchFamily="34" charset="0"/>
                <a:cs typeface="Droid Sans" panose="020B0606030804020204" pitchFamily="34" charset="0"/>
              </a:rPr>
            </a:br>
            <a:r>
              <a:rPr lang="en-US" sz="1150" dirty="0">
                <a:latin typeface="Droid Sans" panose="020B0606030804020204" pitchFamily="34" charset="0"/>
                <a:ea typeface="Droid Sans" panose="020B0606030804020204" pitchFamily="34" charset="0"/>
                <a:cs typeface="Droid Sans" panose="020B0606030804020204" pitchFamily="34" charset="0"/>
              </a:rPr>
              <a:t>means the way we behave and the result might not </a:t>
            </a:r>
            <a:br>
              <a:rPr lang="en-US" sz="1150" dirty="0">
                <a:latin typeface="Droid Sans" panose="020B0606030804020204" pitchFamily="34" charset="0"/>
                <a:ea typeface="Droid Sans" panose="020B0606030804020204" pitchFamily="34" charset="0"/>
                <a:cs typeface="Droid Sans" panose="020B0606030804020204" pitchFamily="34" charset="0"/>
              </a:rPr>
            </a:br>
            <a:r>
              <a:rPr lang="en-US" sz="1150" dirty="0">
                <a:latin typeface="Droid Sans" panose="020B0606030804020204" pitchFamily="34" charset="0"/>
                <a:ea typeface="Droid Sans" panose="020B0606030804020204" pitchFamily="34" charset="0"/>
                <a:cs typeface="Droid Sans" panose="020B0606030804020204" pitchFamily="34" charset="0"/>
              </a:rPr>
              <a:t>be what would be most helpful for us or for others.</a:t>
            </a:r>
          </a:p>
          <a:p>
            <a:pPr marL="285750" lvl="1" indent="-192088">
              <a:lnSpc>
                <a:spcPct val="90000"/>
              </a:lnSpc>
              <a:spcBef>
                <a:spcPts val="300"/>
              </a:spcBef>
              <a:buClr>
                <a:srgbClr val="FFC000"/>
              </a:buClr>
              <a:buFont typeface="Arial" panose="020B0604020202020204" pitchFamily="34" charset="0"/>
              <a:buChar char="•"/>
              <a:tabLst>
                <a:tab pos="4391025" algn="l"/>
              </a:tabLst>
            </a:pPr>
            <a:r>
              <a:rPr lang="en-US" sz="1150" dirty="0">
                <a:latin typeface="Droid Sans" panose="020B0606030804020204" pitchFamily="34" charset="0"/>
                <a:ea typeface="Droid Sans" panose="020B0606030804020204" pitchFamily="34" charset="0"/>
                <a:cs typeface="Droid Sans" panose="020B0606030804020204" pitchFamily="34" charset="0"/>
              </a:rPr>
              <a:t>We all have voices in our head. (If you are thinking ‘</a:t>
            </a:r>
            <a:r>
              <a:rPr lang="en-US" sz="1150" i="1" dirty="0">
                <a:latin typeface="Droid Sans" panose="020B0606030804020204" pitchFamily="34" charset="0"/>
                <a:ea typeface="Droid Sans" panose="020B0606030804020204" pitchFamily="34" charset="0"/>
                <a:cs typeface="Droid Sans" panose="020B0606030804020204" pitchFamily="34" charset="0"/>
              </a:rPr>
              <a:t>No I don’t!’</a:t>
            </a:r>
            <a:r>
              <a:rPr lang="en-US" sz="1150" dirty="0">
                <a:latin typeface="Droid Sans" panose="020B0606030804020204" pitchFamily="34" charset="0"/>
                <a:ea typeface="Droid Sans" panose="020B0606030804020204" pitchFamily="34" charset="0"/>
                <a:cs typeface="Droid Sans" panose="020B0606030804020204" pitchFamily="34" charset="0"/>
              </a:rPr>
              <a:t>’, that is an example!)  This is our self-talk.</a:t>
            </a:r>
          </a:p>
          <a:p>
            <a:pPr marL="285750" lvl="1" indent="-192088">
              <a:lnSpc>
                <a:spcPct val="90000"/>
              </a:lnSpc>
              <a:spcBef>
                <a:spcPts val="300"/>
              </a:spcBef>
              <a:buClr>
                <a:srgbClr val="FFC000"/>
              </a:buClr>
              <a:buFont typeface="Arial" panose="020B0604020202020204" pitchFamily="34" charset="0"/>
              <a:buChar char="•"/>
              <a:tabLst>
                <a:tab pos="3860800" algn="l"/>
              </a:tabLst>
            </a:pPr>
            <a:r>
              <a:rPr lang="en-US" sz="1150" dirty="0">
                <a:latin typeface="Droid Sans" panose="020B0606030804020204" pitchFamily="34" charset="0"/>
                <a:ea typeface="Droid Sans" panose="020B0606030804020204" pitchFamily="34" charset="0"/>
                <a:cs typeface="Droid Sans" panose="020B0606030804020204" pitchFamily="34" charset="0"/>
              </a:rPr>
              <a:t>When we are triggered, our Pessimist and Judge voices often take over. Our Pessimist immediately imagines the worst or the problems. Our Judge makes judgements about ourselves or others.  Our Judge and Pessimist voices make overly dramatic claims and exaggerations.</a:t>
            </a:r>
          </a:p>
          <a:p>
            <a:pPr marL="285750" lvl="1" indent="-192088">
              <a:lnSpc>
                <a:spcPct val="90000"/>
              </a:lnSpc>
              <a:spcBef>
                <a:spcPts val="300"/>
              </a:spcBef>
              <a:buClr>
                <a:srgbClr val="FFC000"/>
              </a:buClr>
              <a:buFont typeface="Arial" panose="020B0604020202020204" pitchFamily="34" charset="0"/>
              <a:buChar char="•"/>
              <a:tabLst>
                <a:tab pos="3860800" algn="l"/>
              </a:tabLst>
            </a:pPr>
            <a:r>
              <a:rPr lang="en-US" sz="1150" dirty="0">
                <a:latin typeface="Droid Sans" panose="020B0606030804020204" pitchFamily="34" charset="0"/>
                <a:ea typeface="Droid Sans" panose="020B0606030804020204" pitchFamily="34" charset="0"/>
                <a:cs typeface="Droid Sans" panose="020B0606030804020204" pitchFamily="34" charset="0"/>
              </a:rPr>
              <a:t>Our Realist voice is our Out of the Box voice. The one that is balanced, realistic and honest and helps us to Be at Our Best!</a:t>
            </a:r>
          </a:p>
        </p:txBody>
      </p:sp>
      <p:sp>
        <p:nvSpPr>
          <p:cNvPr id="65" name="object 5">
            <a:extLst>
              <a:ext uri="{FF2B5EF4-FFF2-40B4-BE49-F238E27FC236}">
                <a16:creationId xmlns:a16="http://schemas.microsoft.com/office/drawing/2014/main" id="{B5D0DD3F-0144-4867-87D5-A4A7A1BA36E7}"/>
              </a:ext>
            </a:extLst>
          </p:cNvPr>
          <p:cNvSpPr/>
          <p:nvPr/>
        </p:nvSpPr>
        <p:spPr>
          <a:xfrm>
            <a:off x="6528986" y="7488326"/>
            <a:ext cx="575781" cy="893209"/>
          </a:xfrm>
          <a:prstGeom prst="rect">
            <a:avLst/>
          </a:prstGeom>
          <a:blipFill>
            <a:blip r:embed="rId6" cstate="print"/>
            <a:stretch>
              <a:fillRect/>
            </a:stretch>
          </a:blipFill>
        </p:spPr>
        <p:txBody>
          <a:bodyPr wrap="square" lIns="0" tIns="0" rIns="0" bIns="0" rtlCol="0"/>
          <a:lstStyle/>
          <a:p>
            <a:endParaRPr/>
          </a:p>
        </p:txBody>
      </p:sp>
      <p:sp>
        <p:nvSpPr>
          <p:cNvPr id="66" name="Rectangle: Rounded Corners 65">
            <a:extLst>
              <a:ext uri="{FF2B5EF4-FFF2-40B4-BE49-F238E27FC236}">
                <a16:creationId xmlns:a16="http://schemas.microsoft.com/office/drawing/2014/main" id="{FE922FAB-F9C2-49D7-B0D2-BB29847BA421}"/>
              </a:ext>
            </a:extLst>
          </p:cNvPr>
          <p:cNvSpPr/>
          <p:nvPr/>
        </p:nvSpPr>
        <p:spPr>
          <a:xfrm rot="21600000">
            <a:off x="503236" y="8506568"/>
            <a:ext cx="2194613" cy="1664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endParaRPr lang="en-US" sz="10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endParaRPr lang="en-US" sz="10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endParaRPr lang="en-US" sz="10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endParaRPr lang="en-US" sz="10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r>
              <a:rPr lang="en-US" sz="1000" dirty="0">
                <a:solidFill>
                  <a:schemeClr val="bg1"/>
                </a:solidFill>
                <a:latin typeface="Droid Sans" panose="020B0606030804020204" pitchFamily="34" charset="0"/>
                <a:ea typeface="Droid Sans" panose="020B0606030804020204" pitchFamily="34" charset="0"/>
                <a:cs typeface="Droid Sans" panose="020B0606030804020204" pitchFamily="34" charset="0"/>
              </a:rPr>
              <a:t>See if you can notice the overly dramatic, exaggerated and probably untrue, judging or pessimist thoughts that can indicate someone is In the Box.</a:t>
            </a:r>
            <a:endParaRPr lang="en-US" sz="1000" dirty="0"/>
          </a:p>
        </p:txBody>
      </p:sp>
      <p:sp>
        <p:nvSpPr>
          <p:cNvPr id="67" name="TextBox 66">
            <a:extLst>
              <a:ext uri="{FF2B5EF4-FFF2-40B4-BE49-F238E27FC236}">
                <a16:creationId xmlns:a16="http://schemas.microsoft.com/office/drawing/2014/main" id="{CB1FDB95-F7A6-4069-B288-AB97B9D123BF}"/>
              </a:ext>
            </a:extLst>
          </p:cNvPr>
          <p:cNvSpPr txBox="1"/>
          <p:nvPr/>
        </p:nvSpPr>
        <p:spPr>
          <a:xfrm rot="21600000">
            <a:off x="1188079" y="8630220"/>
            <a:ext cx="1514357" cy="738664"/>
          </a:xfrm>
          <a:prstGeom prst="rect">
            <a:avLst/>
          </a:prstGeom>
          <a:noFill/>
        </p:spPr>
        <p:txBody>
          <a:bodyPr wrap="square" rtlCol="0">
            <a:spAutoFit/>
          </a:bodyPr>
          <a:lstStyle/>
          <a:p>
            <a:pPr>
              <a:spcBef>
                <a:spcPts val="600"/>
              </a:spcBef>
            </a:pP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Listen in to the conversations around you, on social media, the news and the TV.</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endPar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68" name="Picture 67" descr="A close up of a sign&#10;&#10;Description automatically generated">
            <a:extLst>
              <a:ext uri="{FF2B5EF4-FFF2-40B4-BE49-F238E27FC236}">
                <a16:creationId xmlns:a16="http://schemas.microsoft.com/office/drawing/2014/main" id="{231223C5-04C2-4F78-B83C-E43B1AFF45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600000">
            <a:off x="588508" y="8637583"/>
            <a:ext cx="505145" cy="506064"/>
          </a:xfrm>
          <a:prstGeom prst="rect">
            <a:avLst/>
          </a:prstGeom>
        </p:spPr>
      </p:pic>
      <p:sp>
        <p:nvSpPr>
          <p:cNvPr id="69" name="TextBox 68">
            <a:extLst>
              <a:ext uri="{FF2B5EF4-FFF2-40B4-BE49-F238E27FC236}">
                <a16:creationId xmlns:a16="http://schemas.microsoft.com/office/drawing/2014/main" id="{6D41D0E6-5F38-4DB9-B3C2-7551A8B5A20A}"/>
              </a:ext>
            </a:extLst>
          </p:cNvPr>
          <p:cNvSpPr txBox="1"/>
          <p:nvPr/>
        </p:nvSpPr>
        <p:spPr>
          <a:xfrm rot="21600000">
            <a:off x="476300" y="9000602"/>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70" name="object 12">
            <a:extLst>
              <a:ext uri="{FF2B5EF4-FFF2-40B4-BE49-F238E27FC236}">
                <a16:creationId xmlns:a16="http://schemas.microsoft.com/office/drawing/2014/main" id="{D39242C8-1245-4C72-B845-29868E1BAD70}"/>
              </a:ext>
            </a:extLst>
          </p:cNvPr>
          <p:cNvSpPr txBox="1"/>
          <p:nvPr/>
        </p:nvSpPr>
        <p:spPr>
          <a:xfrm>
            <a:off x="4785645" y="6839750"/>
            <a:ext cx="2270792" cy="592470"/>
          </a:xfrm>
          <a:prstGeom prst="rect">
            <a:avLst/>
          </a:prstGeom>
        </p:spPr>
        <p:txBody>
          <a:bodyPr vert="horz" wrap="square" lIns="0" tIns="53340" rIns="0" bIns="0" rtlCol="0">
            <a:spAutoFit/>
          </a:bodyPr>
          <a:lstStyle/>
          <a:p>
            <a:pPr marL="85725" marR="5080">
              <a:lnSpc>
                <a:spcPts val="1400"/>
              </a:lnSpc>
              <a:spcBef>
                <a:spcPts val="325"/>
              </a:spcBef>
            </a:pPr>
            <a:r>
              <a:rPr lang="en-US" sz="1200" b="1" dirty="0">
                <a:solidFill>
                  <a:schemeClr val="accent2">
                    <a:lumMod val="60000"/>
                    <a:lumOff val="40000"/>
                  </a:schemeClr>
                </a:solidFill>
                <a:latin typeface="Droid Sans"/>
                <a:cs typeface="Droid Sans"/>
              </a:rPr>
              <a:t>Coming up soon! Learn how to, connect with your Realist and get Out of the Box!  </a:t>
            </a:r>
          </a:p>
        </p:txBody>
      </p:sp>
      <p:sp>
        <p:nvSpPr>
          <p:cNvPr id="71" name="object 6">
            <a:extLst>
              <a:ext uri="{FF2B5EF4-FFF2-40B4-BE49-F238E27FC236}">
                <a16:creationId xmlns:a16="http://schemas.microsoft.com/office/drawing/2014/main" id="{53344B28-B85C-4870-9950-A61DF82F749D}"/>
              </a:ext>
            </a:extLst>
          </p:cNvPr>
          <p:cNvSpPr/>
          <p:nvPr/>
        </p:nvSpPr>
        <p:spPr>
          <a:xfrm>
            <a:off x="2955585" y="5572252"/>
            <a:ext cx="2070878" cy="1983826"/>
          </a:xfrm>
          <a:prstGeom prst="rect">
            <a:avLst/>
          </a:prstGeom>
          <a:blipFill>
            <a:blip r:embed="rId3" cstate="print"/>
            <a:stretch>
              <a:fillRect/>
            </a:stretch>
          </a:blipFill>
          <a:ln>
            <a:noFill/>
          </a:ln>
        </p:spPr>
        <p:txBody>
          <a:bodyPr wrap="square" lIns="0" tIns="0" rIns="0" bIns="0" rtlCol="0"/>
          <a:lstStyle/>
          <a:p>
            <a:endParaRPr dirty="0"/>
          </a:p>
        </p:txBody>
      </p:sp>
      <p:sp>
        <p:nvSpPr>
          <p:cNvPr id="72" name="object 17">
            <a:extLst>
              <a:ext uri="{FF2B5EF4-FFF2-40B4-BE49-F238E27FC236}">
                <a16:creationId xmlns:a16="http://schemas.microsoft.com/office/drawing/2014/main" id="{73E4B5AF-E808-4AA2-B11E-B7412A0952CE}"/>
              </a:ext>
            </a:extLst>
          </p:cNvPr>
          <p:cNvSpPr txBox="1"/>
          <p:nvPr/>
        </p:nvSpPr>
        <p:spPr>
          <a:xfrm>
            <a:off x="503238" y="5566988"/>
            <a:ext cx="2095004" cy="2806281"/>
          </a:xfrm>
          <a:prstGeom prst="rect">
            <a:avLst/>
          </a:prstGeom>
          <a:solidFill>
            <a:srgbClr val="E2FEED"/>
          </a:solidFill>
          <a:ln w="3175">
            <a:noFill/>
          </a:ln>
        </p:spPr>
        <p:txBody>
          <a:bodyPr vert="horz" wrap="square" lIns="0" tIns="8890" rIns="0" bIns="0" rtlCol="0">
            <a:spAutoFit/>
          </a:bodyPr>
          <a:lstStyle/>
          <a:p>
            <a:pPr marL="80645">
              <a:lnSpc>
                <a:spcPct val="100000"/>
              </a:lnSpc>
              <a:spcBef>
                <a:spcPts val="70"/>
              </a:spcBef>
            </a:pPr>
            <a:r>
              <a:rPr sz="2400" spc="30" dirty="0">
                <a:solidFill>
                  <a:schemeClr val="accent6"/>
                </a:solidFill>
                <a:latin typeface="Londrina Solid"/>
                <a:cs typeface="Londrina Solid"/>
              </a:rPr>
              <a:t>The </a:t>
            </a:r>
            <a:r>
              <a:rPr sz="2400" spc="35" dirty="0">
                <a:solidFill>
                  <a:schemeClr val="accent6"/>
                </a:solidFill>
                <a:latin typeface="Londrina Solid"/>
                <a:cs typeface="Londrina Solid"/>
              </a:rPr>
              <a:t>Realist </a:t>
            </a:r>
            <a:r>
              <a:rPr sz="2400" dirty="0">
                <a:solidFill>
                  <a:schemeClr val="accent6"/>
                </a:solidFill>
                <a:latin typeface="Londrina Solid"/>
                <a:cs typeface="Londrina Solid"/>
              </a:rPr>
              <a:t>. .</a:t>
            </a:r>
            <a:r>
              <a:rPr sz="2400" spc="290" dirty="0">
                <a:solidFill>
                  <a:schemeClr val="accent6"/>
                </a:solidFill>
                <a:latin typeface="Londrina Solid"/>
                <a:cs typeface="Londrina Solid"/>
              </a:rPr>
              <a:t> </a:t>
            </a:r>
            <a:r>
              <a:rPr sz="2400" dirty="0">
                <a:solidFill>
                  <a:schemeClr val="accent6"/>
                </a:solidFill>
                <a:latin typeface="Londrina Solid"/>
                <a:cs typeface="Londrina Solid"/>
              </a:rPr>
              <a:t>.</a:t>
            </a:r>
          </a:p>
          <a:p>
            <a:pPr marL="80645" marR="163830">
              <a:lnSpc>
                <a:spcPts val="1400"/>
              </a:lnSpc>
              <a:spcBef>
                <a:spcPts val="365"/>
              </a:spcBef>
            </a:pPr>
            <a:r>
              <a:rPr sz="1150" spc="-5" dirty="0">
                <a:solidFill>
                  <a:srgbClr val="231F20"/>
                </a:solidFill>
                <a:latin typeface="Droid Sans"/>
                <a:cs typeface="Droid Sans"/>
              </a:rPr>
              <a:t>Our </a:t>
            </a:r>
            <a:r>
              <a:rPr sz="1150" dirty="0">
                <a:solidFill>
                  <a:srgbClr val="231F20"/>
                </a:solidFill>
                <a:latin typeface="Droid Sans"/>
                <a:cs typeface="Droid Sans"/>
              </a:rPr>
              <a:t>Realist is the part </a:t>
            </a:r>
            <a:r>
              <a:rPr sz="1150" spc="-5" dirty="0">
                <a:solidFill>
                  <a:srgbClr val="231F20"/>
                </a:solidFill>
                <a:latin typeface="Droid Sans"/>
                <a:cs typeface="Droid Sans"/>
              </a:rPr>
              <a:t>of </a:t>
            </a:r>
            <a:r>
              <a:rPr sz="1150" dirty="0">
                <a:solidFill>
                  <a:srgbClr val="231F20"/>
                </a:solidFill>
                <a:latin typeface="Droid Sans"/>
                <a:cs typeface="Droid Sans"/>
              </a:rPr>
              <a:t>us that is</a:t>
            </a:r>
            <a:r>
              <a:rPr sz="1150" spc="-90" dirty="0">
                <a:solidFill>
                  <a:srgbClr val="231F20"/>
                </a:solidFill>
                <a:latin typeface="Droid Sans"/>
                <a:cs typeface="Droid Sans"/>
              </a:rPr>
              <a:t> </a:t>
            </a:r>
            <a:r>
              <a:rPr sz="1150" dirty="0">
                <a:solidFill>
                  <a:srgbClr val="231F20"/>
                </a:solidFill>
                <a:latin typeface="Droid Sans"/>
                <a:cs typeface="Droid Sans"/>
              </a:rPr>
              <a:t>able to tell the</a:t>
            </a:r>
            <a:r>
              <a:rPr sz="1150" spc="-10" dirty="0">
                <a:solidFill>
                  <a:srgbClr val="231F20"/>
                </a:solidFill>
                <a:latin typeface="Droid Sans"/>
                <a:cs typeface="Droid Sans"/>
              </a:rPr>
              <a:t> </a:t>
            </a:r>
            <a:r>
              <a:rPr sz="1150" dirty="0">
                <a:solidFill>
                  <a:srgbClr val="231F20"/>
                </a:solidFill>
                <a:latin typeface="Droid Sans"/>
                <a:cs typeface="Droid Sans"/>
              </a:rPr>
              <a:t>truth.</a:t>
            </a:r>
            <a:endParaRPr sz="1150" dirty="0">
              <a:latin typeface="Droid Sans"/>
              <a:cs typeface="Droid Sans"/>
            </a:endParaRPr>
          </a:p>
          <a:p>
            <a:pPr marL="80645" marR="179705">
              <a:lnSpc>
                <a:spcPts val="1400"/>
              </a:lnSpc>
              <a:spcBef>
                <a:spcPts val="570"/>
              </a:spcBef>
            </a:pPr>
            <a:r>
              <a:rPr sz="1150" dirty="0">
                <a:solidFill>
                  <a:srgbClr val="231F20"/>
                </a:solidFill>
                <a:latin typeface="Droid Sans"/>
                <a:cs typeface="Droid Sans"/>
              </a:rPr>
              <a:t>It allows us to be clear,</a:t>
            </a:r>
            <a:r>
              <a:rPr lang="en-US" sz="1150" dirty="0">
                <a:solidFill>
                  <a:srgbClr val="231F20"/>
                </a:solidFill>
                <a:latin typeface="Droid Sans"/>
                <a:cs typeface="Droid Sans"/>
              </a:rPr>
              <a:t> </a:t>
            </a:r>
            <a:r>
              <a:rPr sz="1150" dirty="0">
                <a:solidFill>
                  <a:srgbClr val="231F20"/>
                </a:solidFill>
                <a:latin typeface="Droid Sans"/>
                <a:cs typeface="Droid Sans"/>
              </a:rPr>
              <a:t>more</a:t>
            </a:r>
            <a:r>
              <a:rPr sz="1150" spc="-100" dirty="0">
                <a:solidFill>
                  <a:srgbClr val="231F20"/>
                </a:solidFill>
                <a:latin typeface="Droid Sans"/>
                <a:cs typeface="Droid Sans"/>
              </a:rPr>
              <a:t> </a:t>
            </a:r>
            <a:r>
              <a:rPr sz="1150" dirty="0">
                <a:solidFill>
                  <a:srgbClr val="231F20"/>
                </a:solidFill>
                <a:latin typeface="Droid Sans"/>
                <a:cs typeface="Droid Sans"/>
              </a:rPr>
              <a:t>balanced  and more honest about </a:t>
            </a:r>
            <a:r>
              <a:rPr sz="1150" spc="-5" dirty="0">
                <a:solidFill>
                  <a:srgbClr val="231F20"/>
                </a:solidFill>
                <a:latin typeface="Droid Sans"/>
                <a:cs typeface="Droid Sans"/>
              </a:rPr>
              <a:t>what </a:t>
            </a:r>
            <a:r>
              <a:rPr sz="1150" dirty="0">
                <a:solidFill>
                  <a:srgbClr val="231F20"/>
                </a:solidFill>
                <a:latin typeface="Droid Sans"/>
                <a:cs typeface="Droid Sans"/>
              </a:rPr>
              <a:t>is </a:t>
            </a:r>
            <a:r>
              <a:rPr sz="1150" spc="-5" dirty="0">
                <a:solidFill>
                  <a:srgbClr val="231F20"/>
                </a:solidFill>
                <a:latin typeface="Droid Sans"/>
                <a:cs typeface="Droid Sans"/>
              </a:rPr>
              <a:t>going  on </a:t>
            </a:r>
            <a:r>
              <a:rPr sz="1150" dirty="0">
                <a:solidFill>
                  <a:srgbClr val="231F20"/>
                </a:solidFill>
                <a:latin typeface="Droid Sans"/>
                <a:cs typeface="Droid Sans"/>
              </a:rPr>
              <a:t>in the</a:t>
            </a:r>
            <a:r>
              <a:rPr sz="1150" spc="-10" dirty="0">
                <a:solidFill>
                  <a:srgbClr val="231F20"/>
                </a:solidFill>
                <a:latin typeface="Droid Sans"/>
                <a:cs typeface="Droid Sans"/>
              </a:rPr>
              <a:t> </a:t>
            </a:r>
            <a:r>
              <a:rPr sz="1150" spc="-5" dirty="0">
                <a:solidFill>
                  <a:srgbClr val="231F20"/>
                </a:solidFill>
                <a:latin typeface="Droid Sans"/>
                <a:cs typeface="Droid Sans"/>
              </a:rPr>
              <a:t>world.</a:t>
            </a:r>
            <a:endParaRPr sz="1150" dirty="0">
              <a:latin typeface="Droid Sans"/>
              <a:cs typeface="Droid Sans"/>
            </a:endParaRPr>
          </a:p>
          <a:p>
            <a:pPr marL="80645" marR="293370">
              <a:lnSpc>
                <a:spcPts val="1400"/>
              </a:lnSpc>
              <a:spcBef>
                <a:spcPts val="565"/>
              </a:spcBef>
            </a:pPr>
            <a:r>
              <a:rPr sz="1150" spc="-5" dirty="0">
                <a:solidFill>
                  <a:srgbClr val="231F20"/>
                </a:solidFill>
                <a:latin typeface="Droid Sans"/>
                <a:cs typeface="Droid Sans"/>
              </a:rPr>
              <a:t>Our </a:t>
            </a:r>
            <a:r>
              <a:rPr sz="1150" dirty="0">
                <a:solidFill>
                  <a:srgbClr val="231F20"/>
                </a:solidFill>
                <a:latin typeface="Droid Sans"/>
                <a:cs typeface="Droid Sans"/>
              </a:rPr>
              <a:t>Realist reflects </a:t>
            </a:r>
            <a:r>
              <a:rPr sz="1150" spc="-5" dirty="0">
                <a:solidFill>
                  <a:srgbClr val="231F20"/>
                </a:solidFill>
                <a:latin typeface="Droid Sans"/>
                <a:cs typeface="Droid Sans"/>
              </a:rPr>
              <a:t>our strong</a:t>
            </a:r>
            <a:r>
              <a:rPr sz="1150" spc="-90" dirty="0">
                <a:solidFill>
                  <a:srgbClr val="231F20"/>
                </a:solidFill>
                <a:latin typeface="Droid Sans"/>
                <a:cs typeface="Droid Sans"/>
              </a:rPr>
              <a:t> </a:t>
            </a:r>
            <a:r>
              <a:rPr sz="1150" dirty="0">
                <a:solidFill>
                  <a:srgbClr val="231F20"/>
                </a:solidFill>
                <a:latin typeface="Droid Sans"/>
                <a:cs typeface="Droid Sans"/>
              </a:rPr>
              <a:t>innate qualities.</a:t>
            </a:r>
            <a:endParaRPr sz="1150" dirty="0">
              <a:latin typeface="Droid Sans"/>
              <a:cs typeface="Droid Sans"/>
            </a:endParaRPr>
          </a:p>
          <a:p>
            <a:pPr marL="80645" marR="209550">
              <a:lnSpc>
                <a:spcPts val="1400"/>
              </a:lnSpc>
              <a:spcBef>
                <a:spcPts val="565"/>
              </a:spcBef>
            </a:pPr>
            <a:r>
              <a:rPr sz="1150" spc="-5" dirty="0">
                <a:solidFill>
                  <a:srgbClr val="231F20"/>
                </a:solidFill>
                <a:latin typeface="Droid Sans"/>
                <a:cs typeface="Droid Sans"/>
              </a:rPr>
              <a:t>Our </a:t>
            </a:r>
            <a:r>
              <a:rPr sz="1150" dirty="0">
                <a:solidFill>
                  <a:srgbClr val="231F20"/>
                </a:solidFill>
                <a:latin typeface="Droid Sans"/>
                <a:cs typeface="Droid Sans"/>
              </a:rPr>
              <a:t>Realist helps us to be</a:t>
            </a:r>
            <a:r>
              <a:rPr sz="1150" spc="-95" dirty="0">
                <a:solidFill>
                  <a:srgbClr val="231F20"/>
                </a:solidFill>
                <a:latin typeface="Droid Sans"/>
                <a:cs typeface="Droid Sans"/>
              </a:rPr>
              <a:t> </a:t>
            </a:r>
            <a:r>
              <a:rPr sz="1150" dirty="0">
                <a:solidFill>
                  <a:srgbClr val="231F20"/>
                </a:solidFill>
                <a:latin typeface="Droid Sans"/>
                <a:cs typeface="Droid Sans"/>
              </a:rPr>
              <a:t>resourceful, to </a:t>
            </a:r>
            <a:r>
              <a:rPr sz="1150" spc="-5" dirty="0">
                <a:solidFill>
                  <a:srgbClr val="231F20"/>
                </a:solidFill>
                <a:latin typeface="Droid Sans"/>
                <a:cs typeface="Droid Sans"/>
              </a:rPr>
              <a:t>solve </a:t>
            </a:r>
            <a:r>
              <a:rPr sz="1150" dirty="0">
                <a:solidFill>
                  <a:srgbClr val="231F20"/>
                </a:solidFill>
                <a:latin typeface="Droid Sans"/>
                <a:cs typeface="Droid Sans"/>
              </a:rPr>
              <a:t>problems and to help</a:t>
            </a:r>
            <a:r>
              <a:rPr lang="en-US" sz="1150" spc="-80" dirty="0">
                <a:solidFill>
                  <a:srgbClr val="231F20"/>
                </a:solidFill>
                <a:latin typeface="Droid Sans"/>
                <a:cs typeface="Droid Sans"/>
              </a:rPr>
              <a:t> </a:t>
            </a:r>
            <a:r>
              <a:rPr sz="1150" spc="-5" dirty="0">
                <a:solidFill>
                  <a:srgbClr val="231F20"/>
                </a:solidFill>
                <a:latin typeface="Droid Sans"/>
                <a:cs typeface="Droid Sans"/>
              </a:rPr>
              <a:t>others.</a:t>
            </a:r>
            <a:endParaRPr sz="1150" dirty="0">
              <a:latin typeface="Droid Sans"/>
              <a:cs typeface="Droid Sans"/>
            </a:endParaRPr>
          </a:p>
        </p:txBody>
      </p:sp>
      <p:sp>
        <p:nvSpPr>
          <p:cNvPr id="73" name="Oval 72">
            <a:extLst>
              <a:ext uri="{FF2B5EF4-FFF2-40B4-BE49-F238E27FC236}">
                <a16:creationId xmlns:a16="http://schemas.microsoft.com/office/drawing/2014/main" id="{9895BED9-C08C-4D64-B3D4-3FCE5FFF92D8}"/>
              </a:ext>
            </a:extLst>
          </p:cNvPr>
          <p:cNvSpPr/>
          <p:nvPr/>
        </p:nvSpPr>
        <p:spPr>
          <a:xfrm flipH="1">
            <a:off x="2697849" y="5718794"/>
            <a:ext cx="266282" cy="26628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5DB9D74D-C8AB-47D2-A0EA-CEF21CB62878}"/>
              </a:ext>
            </a:extLst>
          </p:cNvPr>
          <p:cNvSpPr/>
          <p:nvPr/>
        </p:nvSpPr>
        <p:spPr>
          <a:xfrm flipH="1">
            <a:off x="3351544" y="5853273"/>
            <a:ext cx="152400" cy="1524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BF3E1F4-6EC4-4D83-B5E0-9DEB98B6BEAD}"/>
              </a:ext>
            </a:extLst>
          </p:cNvPr>
          <p:cNvSpPr/>
          <p:nvPr/>
        </p:nvSpPr>
        <p:spPr>
          <a:xfrm flipH="1">
            <a:off x="3041484" y="5780452"/>
            <a:ext cx="216000" cy="2160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45199254-A6F9-4631-BD30-A1A442C1D743}"/>
              </a:ext>
            </a:extLst>
          </p:cNvPr>
          <p:cNvSpPr/>
          <p:nvPr/>
        </p:nvSpPr>
        <p:spPr>
          <a:xfrm rot="21600000">
            <a:off x="4872449" y="5596634"/>
            <a:ext cx="2190620" cy="1216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80" name="TextBox 79">
            <a:extLst>
              <a:ext uri="{FF2B5EF4-FFF2-40B4-BE49-F238E27FC236}">
                <a16:creationId xmlns:a16="http://schemas.microsoft.com/office/drawing/2014/main" id="{B944798E-54BF-4F5A-B938-4DA82D09FADC}"/>
              </a:ext>
            </a:extLst>
          </p:cNvPr>
          <p:cNvSpPr txBox="1"/>
          <p:nvPr/>
        </p:nvSpPr>
        <p:spPr>
          <a:xfrm rot="21600000">
            <a:off x="5661432" y="5689977"/>
            <a:ext cx="1384686" cy="1123384"/>
          </a:xfrm>
          <a:prstGeom prst="rect">
            <a:avLst/>
          </a:prstGeom>
          <a:noFill/>
        </p:spPr>
        <p:txBody>
          <a:bodyPr wrap="square" rtlCol="0">
            <a:spAutoFit/>
          </a:bodyPr>
          <a:lstStyle/>
          <a:p>
            <a:r>
              <a:rPr lang="en-US" sz="9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See some more examples of unhelpful self-talk on this video </a:t>
            </a:r>
            <a:r>
              <a:rPr lang="en-US" sz="900" b="1" i="1" u="sng"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8">
                  <a:extLst>
                    <a:ext uri="{A12FA001-AC4F-418D-AE19-62706E023703}">
                      <ahyp:hlinkClr xmlns:ahyp="http://schemas.microsoft.com/office/drawing/2018/hyperlinkcolor" val="tx"/>
                    </a:ext>
                  </a:extLst>
                </a:hlinkClick>
              </a:rPr>
              <a:t>here</a:t>
            </a:r>
            <a:r>
              <a:rPr lang="en-US" sz="9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r>
              <a:rPr lang="en-US" sz="900" dirty="0">
                <a:solidFill>
                  <a:schemeClr val="bg1"/>
                </a:solidFill>
                <a:latin typeface="Droid Sans" panose="020B0606030804020204" pitchFamily="34" charset="0"/>
                <a:ea typeface="Droid Sans" panose="020B0606030804020204" pitchFamily="34" charset="0"/>
                <a:cs typeface="Droid Sans" panose="020B0606030804020204" pitchFamily="34" charset="0"/>
              </a:rPr>
              <a:t>Which are examples of the Pessimist voice and which are the Judge?</a:t>
            </a:r>
            <a:endParaRPr lang="en-US" sz="400" u="sng"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pPr marL="534988"/>
            <a:endParaRPr lang="en-US" sz="4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81" name="Picture 80" descr="A close up of a sign&#10;&#10;Description automatically generated">
            <a:extLst>
              <a:ext uri="{FF2B5EF4-FFF2-40B4-BE49-F238E27FC236}">
                <a16:creationId xmlns:a16="http://schemas.microsoft.com/office/drawing/2014/main" id="{719F283A-11B6-4AF1-815B-DD3CCE0918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600000">
            <a:off x="4972573" y="5684474"/>
            <a:ext cx="505145" cy="506064"/>
          </a:xfrm>
          <a:prstGeom prst="rect">
            <a:avLst/>
          </a:prstGeom>
        </p:spPr>
      </p:pic>
      <p:sp>
        <p:nvSpPr>
          <p:cNvPr id="83" name="TextBox 82">
            <a:extLst>
              <a:ext uri="{FF2B5EF4-FFF2-40B4-BE49-F238E27FC236}">
                <a16:creationId xmlns:a16="http://schemas.microsoft.com/office/drawing/2014/main" id="{E08F5A2F-2D97-48EC-A958-0D8E8B26F7AF}"/>
              </a:ext>
            </a:extLst>
          </p:cNvPr>
          <p:cNvSpPr txBox="1"/>
          <p:nvPr/>
        </p:nvSpPr>
        <p:spPr>
          <a:xfrm rot="21600000">
            <a:off x="4885947" y="6049327"/>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34" name="TextBox 33">
            <a:extLst>
              <a:ext uri="{FF2B5EF4-FFF2-40B4-BE49-F238E27FC236}">
                <a16:creationId xmlns:a16="http://schemas.microsoft.com/office/drawing/2014/main" id="{1A4138DA-9925-40BD-914E-B342E29D31E3}"/>
              </a:ext>
            </a:extLst>
          </p:cNvPr>
          <p:cNvSpPr txBox="1"/>
          <p:nvPr/>
        </p:nvSpPr>
        <p:spPr>
          <a:xfrm>
            <a:off x="562625" y="2581611"/>
            <a:ext cx="1800000" cy="986897"/>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5" name="TextBox 34">
            <a:extLst>
              <a:ext uri="{FF2B5EF4-FFF2-40B4-BE49-F238E27FC236}">
                <a16:creationId xmlns:a16="http://schemas.microsoft.com/office/drawing/2014/main" id="{30DD3ABC-02B6-4301-99B7-EE0713CD4140}"/>
              </a:ext>
            </a:extLst>
          </p:cNvPr>
          <p:cNvSpPr txBox="1"/>
          <p:nvPr/>
        </p:nvSpPr>
        <p:spPr>
          <a:xfrm>
            <a:off x="3228668" y="2604552"/>
            <a:ext cx="1800000" cy="986897"/>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6" name="TextBox 35">
            <a:extLst>
              <a:ext uri="{FF2B5EF4-FFF2-40B4-BE49-F238E27FC236}">
                <a16:creationId xmlns:a16="http://schemas.microsoft.com/office/drawing/2014/main" id="{509432B7-BB59-4CE6-91D1-A889926D3045}"/>
              </a:ext>
            </a:extLst>
          </p:cNvPr>
          <p:cNvSpPr txBox="1"/>
          <p:nvPr/>
        </p:nvSpPr>
        <p:spPr>
          <a:xfrm>
            <a:off x="1449397" y="1606578"/>
            <a:ext cx="3584075" cy="895392"/>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7" name="TextBox 36">
            <a:extLst>
              <a:ext uri="{FF2B5EF4-FFF2-40B4-BE49-F238E27FC236}">
                <a16:creationId xmlns:a16="http://schemas.microsoft.com/office/drawing/2014/main" id="{D1D205C3-7A36-45AA-AA3A-5449CD9AB23D}"/>
              </a:ext>
            </a:extLst>
          </p:cNvPr>
          <p:cNvSpPr txBox="1"/>
          <p:nvPr/>
        </p:nvSpPr>
        <p:spPr>
          <a:xfrm>
            <a:off x="5298155" y="2086826"/>
            <a:ext cx="1758283" cy="1194757"/>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8" name="TextBox 37">
            <a:extLst>
              <a:ext uri="{FF2B5EF4-FFF2-40B4-BE49-F238E27FC236}">
                <a16:creationId xmlns:a16="http://schemas.microsoft.com/office/drawing/2014/main" id="{372E0B98-3F46-4B70-A6B2-8B762250574D}"/>
              </a:ext>
            </a:extLst>
          </p:cNvPr>
          <p:cNvSpPr txBox="1"/>
          <p:nvPr/>
        </p:nvSpPr>
        <p:spPr>
          <a:xfrm>
            <a:off x="5298154" y="4136164"/>
            <a:ext cx="1758283" cy="1313480"/>
          </a:xfrm>
          <a:prstGeom prst="rect">
            <a:avLst/>
          </a:prstGeom>
          <a:noFill/>
        </p:spPr>
        <p:txBody>
          <a:bodyPr wrap="square" rtlCol="0">
            <a:noAutofit/>
          </a:bodyPr>
          <a:lstStyle/>
          <a:p>
            <a:endParaRPr lang="en-US"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901497424"/>
      </p:ext>
    </p:extLst>
  </p:cSld>
  <p:clrMapOvr>
    <a:masterClrMapping/>
  </p:clrMapOvr>
</p:sld>
</file>

<file path=ppt/theme/theme1.xml><?xml version="1.0" encoding="utf-8"?>
<a:theme xmlns:a="http://schemas.openxmlformats.org/drawingml/2006/main" name="Office Theme">
  <a:themeElements>
    <a:clrScheme name="Jack Petchey Foundation">
      <a:dk1>
        <a:sysClr val="windowText" lastClr="000000"/>
      </a:dk1>
      <a:lt1>
        <a:sysClr val="window" lastClr="FFFFFF"/>
      </a:lt1>
      <a:dk2>
        <a:srgbClr val="44546A"/>
      </a:dk2>
      <a:lt2>
        <a:srgbClr val="E7E6E6"/>
      </a:lt2>
      <a:accent1>
        <a:srgbClr val="114C8F"/>
      </a:accent1>
      <a:accent2>
        <a:srgbClr val="60186D"/>
      </a:accent2>
      <a:accent3>
        <a:srgbClr val="EE2A59"/>
      </a:accent3>
      <a:accent4>
        <a:srgbClr val="F5B700"/>
      </a:accent4>
      <a:accent5>
        <a:srgbClr val="2CACE2"/>
      </a:accent5>
      <a:accent6>
        <a:srgbClr val="04E7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1171</Words>
  <Application>Microsoft Office PowerPoint</Application>
  <PresentationFormat>Custom</PresentationFormat>
  <Paragraphs>105</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Londrina Solid</vt:lpstr>
      <vt:lpstr>Londrina Solid Black</vt:lpstr>
      <vt:lpstr>Arial</vt:lpstr>
      <vt:lpstr>Droid Sans</vt:lpstr>
      <vt:lpstr>Calibri</vt:lpstr>
      <vt:lpstr>Office Theme</vt:lpstr>
      <vt:lpstr>PowerPoint Presentation</vt:lpstr>
      <vt:lpstr>Chain reactions</vt:lpstr>
      <vt:lpstr>Exercise: Judge and Pessimist examples Have a look at this scenario below. Fill in the boxes to show what your ‘Judge’ and ‘Pessimist’  might be saying if this happened to you:</vt:lpstr>
      <vt:lpstr>Personal example Now have a go at filling in an example of your own. Think of one of your common trigger situations or a recent experience when you were In the Box.  Fill in the boxes with your Judge and Pessimist self-talk.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Linz Carter</dc:creator>
  <cp:lastModifiedBy>Denise Barrows</cp:lastModifiedBy>
  <cp:revision>69</cp:revision>
  <dcterms:created xsi:type="dcterms:W3CDTF">2020-05-12T08:45:26Z</dcterms:created>
  <dcterms:modified xsi:type="dcterms:W3CDTF">2020-05-22T15:22:13Z</dcterms:modified>
</cp:coreProperties>
</file>