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6.jpg" ContentType="image/jpg"/>
  <Override PartName="/ppt/media/image8.jpg" ContentType="image/jpg"/>
  <Override PartName="/ppt/media/image9.jpg" ContentType="image/jp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6"/>
  </p:notesMasterIdLst>
  <p:sldIdLst>
    <p:sldId id="262" r:id="rId2"/>
    <p:sldId id="257" r:id="rId3"/>
    <p:sldId id="258" r:id="rId4"/>
    <p:sldId id="260" r:id="rId5"/>
  </p:sldIdLst>
  <p:sldSz cx="7559675" cy="10691813"/>
  <p:notesSz cx="6858000" cy="9144000"/>
  <p:embeddedFontLst>
    <p:embeddedFont>
      <p:font typeface="Calibri" panose="020F0502020204030204" pitchFamily="34" charset="0"/>
      <p:regular r:id="rId7"/>
      <p:bold r:id="rId8"/>
      <p:italic r:id="rId9"/>
      <p:boldItalic r:id="rId10"/>
    </p:embeddedFont>
    <p:embeddedFont>
      <p:font typeface="Droid Sans" panose="020B0606030804020204" pitchFamily="34" charset="0"/>
      <p:regular r:id="rId11"/>
      <p:bold r:id="rId12"/>
    </p:embeddedFont>
    <p:embeddedFont>
      <p:font typeface="Londrina Solid" panose="02000506000000020003" pitchFamily="50" charset="0"/>
      <p:regular r:id="rId13"/>
    </p:embeddedFont>
    <p:embeddedFont>
      <p:font typeface="Londrina Solid Black" panose="00000A00000000000000" pitchFamily="2" charset="0"/>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38" userDrawn="1">
          <p15:clr>
            <a:srgbClr val="A4A3A4"/>
          </p15:clr>
        </p15:guide>
        <p15:guide id="2" pos="3583" userDrawn="1">
          <p15:clr>
            <a:srgbClr val="A4A3A4"/>
          </p15:clr>
        </p15:guide>
        <p15:guide id="3" pos="4331" userDrawn="1">
          <p15:clr>
            <a:srgbClr val="A4A3A4"/>
          </p15:clr>
        </p15:guide>
        <p15:guide id="4" orient="horz" pos="5726" userDrawn="1">
          <p15:clr>
            <a:srgbClr val="A4A3A4"/>
          </p15:clr>
        </p15:guide>
        <p15:guide id="5" orient="horz" pos="6407" userDrawn="1">
          <p15:clr>
            <a:srgbClr val="A4A3A4"/>
          </p15:clr>
        </p15:guide>
        <p15:guide id="6" orient="horz" pos="5046" userDrawn="1">
          <p15:clr>
            <a:srgbClr val="A4A3A4"/>
          </p15:clr>
        </p15:guide>
        <p15:guide id="7" orient="horz" pos="63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7F9"/>
    <a:srgbClr val="D9FB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3" autoAdjust="0"/>
    <p:restoredTop sz="94660"/>
  </p:normalViewPr>
  <p:slideViewPr>
    <p:cSldViewPr snapToGrid="0" showGuides="1">
      <p:cViewPr>
        <p:scale>
          <a:sx n="66" d="100"/>
          <a:sy n="66" d="100"/>
        </p:scale>
        <p:origin x="1162" y="-1147"/>
      </p:cViewPr>
      <p:guideLst>
        <p:guide orient="horz" pos="4638"/>
        <p:guide pos="3583"/>
        <p:guide pos="4331"/>
        <p:guide orient="horz" pos="5726"/>
        <p:guide orient="horz" pos="6407"/>
        <p:guide orient="horz" pos="5046"/>
        <p:guide orient="horz" pos="63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64784-FA25-4496-A4D6-23AB27688332}" type="datetimeFigureOut">
              <a:rPr lang="en-US" smtClean="0"/>
              <a:t>5/29/2020</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9C108E-EC0B-4E70-89B5-F0FD9BE03A4A}" type="slidenum">
              <a:rPr lang="en-US" smtClean="0"/>
              <a:t>‹#›</a:t>
            </a:fld>
            <a:endParaRPr lang="en-US"/>
          </a:p>
        </p:txBody>
      </p:sp>
    </p:spTree>
    <p:extLst>
      <p:ext uri="{BB962C8B-B14F-4D97-AF65-F5344CB8AC3E}">
        <p14:creationId xmlns:p14="http://schemas.microsoft.com/office/powerpoint/2010/main" val="317985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rUHLD0dY-wg&amp;list=PL_ONx-NPwu39QbtaYcJNJCGR3KT6qq5t1&amp;index=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link </a:t>
            </a:r>
            <a:r>
              <a:rPr lang="en-US" dirty="0">
                <a:hlinkClick r:id="rId3"/>
              </a:rPr>
              <a:t>https://www.youtube.com/watch?v=rUHLD0dY-wg&amp;list=PL_ONx-NPwu39QbtaYcJNJCGR3KT6qq5t1&amp;index=4</a:t>
            </a:r>
            <a:endParaRPr lang="en-US" dirty="0"/>
          </a:p>
        </p:txBody>
      </p:sp>
      <p:sp>
        <p:nvSpPr>
          <p:cNvPr id="4" name="Slide Number Placeholder 3"/>
          <p:cNvSpPr>
            <a:spLocks noGrp="1"/>
          </p:cNvSpPr>
          <p:nvPr>
            <p:ph type="sldNum" sz="quarter" idx="5"/>
          </p:nvPr>
        </p:nvSpPr>
        <p:spPr/>
        <p:txBody>
          <a:bodyPr/>
          <a:lstStyle/>
          <a:p>
            <a:fld id="{CB9C108E-EC0B-4E70-89B5-F0FD9BE03A4A}" type="slidenum">
              <a:rPr lang="en-US" smtClean="0"/>
              <a:t>3</a:t>
            </a:fld>
            <a:endParaRPr lang="en-US"/>
          </a:p>
        </p:txBody>
      </p:sp>
    </p:spTree>
    <p:extLst>
      <p:ext uri="{BB962C8B-B14F-4D97-AF65-F5344CB8AC3E}">
        <p14:creationId xmlns:p14="http://schemas.microsoft.com/office/powerpoint/2010/main" val="3586425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E301-783B-49BA-B566-BA3D6ED2F1DF}"/>
              </a:ext>
            </a:extLst>
          </p:cNvPr>
          <p:cNvSpPr>
            <a:spLocks noGrp="1"/>
          </p:cNvSpPr>
          <p:nvPr>
            <p:ph type="title"/>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4266A09E-7061-4B0C-BDE7-E01DEECB3F10}"/>
              </a:ext>
            </a:extLst>
          </p:cNvPr>
          <p:cNvSpPr>
            <a:spLocks noGrp="1"/>
          </p:cNvSpPr>
          <p:nvPr>
            <p:ph type="sldNum" sz="quarter" idx="12"/>
          </p:nvPr>
        </p:nvSpPr>
        <p:spPr/>
        <p:txBody>
          <a:bodyPr/>
          <a:lstStyle>
            <a:lvl1pPr>
              <a:defRPr sz="1800">
                <a:latin typeface="Droid Sans" panose="020B0606030804020204" pitchFamily="34" charset="0"/>
                <a:ea typeface="Droid Sans" panose="020B0606030804020204" pitchFamily="34" charset="0"/>
                <a:cs typeface="Droid Sans" panose="020B0606030804020204" pitchFamily="34" charset="0"/>
              </a:defRPr>
            </a:lvl1pPr>
          </a:lstStyle>
          <a:p>
            <a:fld id="{4E0A895D-0634-4661-A8BD-BDBB94846505}" type="slidenum">
              <a:rPr lang="en-US" smtClean="0"/>
              <a:pPr/>
              <a:t>‹#›</a:t>
            </a:fld>
            <a:endParaRPr lang="en-US" dirty="0"/>
          </a:p>
        </p:txBody>
      </p:sp>
    </p:spTree>
    <p:extLst>
      <p:ext uri="{BB962C8B-B14F-4D97-AF65-F5344CB8AC3E}">
        <p14:creationId xmlns:p14="http://schemas.microsoft.com/office/powerpoint/2010/main" val="23910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C35A97-CF89-4049-85C3-27A17B93BAC5}"/>
              </a:ext>
            </a:extLst>
          </p:cNvPr>
          <p:cNvSpPr>
            <a:spLocks noGrp="1"/>
          </p:cNvSpPr>
          <p:nvPr>
            <p:ph type="sldNum" sz="quarter" idx="12"/>
          </p:nvPr>
        </p:nvSpPr>
        <p:spPr/>
        <p:txBody>
          <a:bodyPr/>
          <a:lstStyle/>
          <a:p>
            <a:fld id="{4E0A895D-0634-4661-A8BD-BDBB94846505}" type="slidenum">
              <a:rPr lang="en-US" smtClean="0"/>
              <a:t>‹#›</a:t>
            </a:fld>
            <a:endParaRPr lang="en-US" dirty="0"/>
          </a:p>
        </p:txBody>
      </p:sp>
    </p:spTree>
    <p:extLst>
      <p:ext uri="{BB962C8B-B14F-4D97-AF65-F5344CB8AC3E}">
        <p14:creationId xmlns:p14="http://schemas.microsoft.com/office/powerpoint/2010/main" val="2889379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A27613-FCB3-4547-9088-39E92C5021FD}"/>
              </a:ext>
            </a:extLst>
          </p:cNvPr>
          <p:cNvSpPr>
            <a:spLocks noGrp="1"/>
          </p:cNvSpPr>
          <p:nvPr>
            <p:ph type="title"/>
          </p:nvPr>
        </p:nvSpPr>
        <p:spPr>
          <a:xfrm>
            <a:off x="519728" y="569241"/>
            <a:ext cx="6520220" cy="492515"/>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a:extLst>
              <a:ext uri="{FF2B5EF4-FFF2-40B4-BE49-F238E27FC236}">
                <a16:creationId xmlns:a16="http://schemas.microsoft.com/office/drawing/2014/main" id="{400BD70D-2466-4C35-8B0E-597C16E8844E}"/>
              </a:ext>
            </a:extLst>
          </p:cNvPr>
          <p:cNvSpPr>
            <a:spLocks noGrp="1"/>
          </p:cNvSpPr>
          <p:nvPr>
            <p:ph type="sldNum" sz="quarter" idx="4"/>
          </p:nvPr>
        </p:nvSpPr>
        <p:spPr>
          <a:xfrm>
            <a:off x="5339020" y="10042247"/>
            <a:ext cx="1700927" cy="569240"/>
          </a:xfrm>
          <a:prstGeom prst="rect">
            <a:avLst/>
          </a:prstGeom>
        </p:spPr>
        <p:txBody>
          <a:bodyPr vert="horz" lIns="91440" tIns="45720" rIns="91440" bIns="45720" rtlCol="0" anchor="ctr"/>
          <a:lstStyle>
            <a:lvl1pPr algn="r">
              <a:defRPr sz="1800">
                <a:solidFill>
                  <a:schemeClr val="tx1">
                    <a:tint val="75000"/>
                  </a:schemeClr>
                </a:solidFill>
                <a:latin typeface="Droid Sans" panose="020B0606030804020204" pitchFamily="34" charset="0"/>
                <a:ea typeface="Droid Sans" panose="020B0606030804020204" pitchFamily="34" charset="0"/>
                <a:cs typeface="Droid Sans" panose="020B0606030804020204" pitchFamily="34" charset="0"/>
              </a:defRPr>
            </a:lvl1pPr>
          </a:lstStyle>
          <a:p>
            <a:fld id="{4E0A895D-0634-4661-A8BD-BDBB94846505}" type="slidenum">
              <a:rPr lang="en-US" smtClean="0"/>
              <a:pPr/>
              <a:t>‹#›</a:t>
            </a:fld>
            <a:endParaRPr lang="en-US" dirty="0"/>
          </a:p>
        </p:txBody>
      </p:sp>
    </p:spTree>
    <p:extLst>
      <p:ext uri="{BB962C8B-B14F-4D97-AF65-F5344CB8AC3E}">
        <p14:creationId xmlns:p14="http://schemas.microsoft.com/office/powerpoint/2010/main" val="1591404446"/>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dt="0"/>
  <p:txStyles>
    <p:titleStyle>
      <a:lvl1pPr algn="l" defTabSz="1425550" rtl="0" eaLnBrk="1" latinLnBrk="0" hangingPunct="1">
        <a:lnSpc>
          <a:spcPct val="90000"/>
        </a:lnSpc>
        <a:spcBef>
          <a:spcPct val="0"/>
        </a:spcBef>
        <a:buNone/>
        <a:defRPr sz="3600" kern="1200">
          <a:solidFill>
            <a:schemeClr val="tx1"/>
          </a:solidFill>
          <a:latin typeface="Londrina Solid Black" panose="00000A00000000000000" pitchFamily="2" charset="0"/>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445" userDrawn="1">
          <p15:clr>
            <a:srgbClr val="F26B43"/>
          </p15:clr>
        </p15:guide>
        <p15:guide id="3" orient="horz" pos="351" userDrawn="1">
          <p15:clr>
            <a:srgbClr val="F26B43"/>
          </p15:clr>
        </p15:guide>
        <p15:guide id="4" orient="horz" pos="759" userDrawn="1">
          <p15:clr>
            <a:srgbClr val="F26B43"/>
          </p15:clr>
        </p15:guide>
        <p15:guide id="5" orient="horz" pos="640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UHLD0dY-wg&amp;list=PL_ONx-NPwu39QbtaYcJNJCGR3KT6qq5t1&amp;index=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08BA821C-DE3F-4DC6-BD1B-94EF0DF828B9}"/>
              </a:ext>
            </a:extLst>
          </p:cNvPr>
          <p:cNvSpPr/>
          <p:nvPr/>
        </p:nvSpPr>
        <p:spPr>
          <a:xfrm>
            <a:off x="0" y="0"/>
            <a:ext cx="7559675" cy="10691813"/>
          </a:xfrm>
          <a:custGeom>
            <a:avLst/>
            <a:gdLst/>
            <a:ahLst/>
            <a:cxnLst/>
            <a:rect l="l" t="t" r="r" b="b"/>
            <a:pathLst>
              <a:path w="7547609" h="10679430">
                <a:moveTo>
                  <a:pt x="0" y="10679303"/>
                </a:moveTo>
                <a:lnTo>
                  <a:pt x="7547292" y="10679303"/>
                </a:lnTo>
                <a:lnTo>
                  <a:pt x="7547292" y="0"/>
                </a:lnTo>
                <a:lnTo>
                  <a:pt x="0" y="0"/>
                </a:lnTo>
                <a:lnTo>
                  <a:pt x="0" y="10679303"/>
                </a:lnTo>
                <a:close/>
              </a:path>
            </a:pathLst>
          </a:custGeom>
          <a:solidFill>
            <a:srgbClr val="114B8F"/>
          </a:solidFill>
          <a:ln>
            <a:noFill/>
          </a:ln>
        </p:spPr>
        <p:txBody>
          <a:bodyPr wrap="square" lIns="0" tIns="0" rIns="0" bIns="0" rtlCol="0"/>
          <a:lstStyle/>
          <a:p>
            <a:endParaRPr dirty="0"/>
          </a:p>
        </p:txBody>
      </p:sp>
      <p:sp>
        <p:nvSpPr>
          <p:cNvPr id="19" name="Rectangle 18">
            <a:extLst>
              <a:ext uri="{FF2B5EF4-FFF2-40B4-BE49-F238E27FC236}">
                <a16:creationId xmlns:a16="http://schemas.microsoft.com/office/drawing/2014/main" id="{A41D74FE-FF23-4A2E-9179-A103CE7792F6}"/>
              </a:ext>
            </a:extLst>
          </p:cNvPr>
          <p:cNvSpPr/>
          <p:nvPr/>
        </p:nvSpPr>
        <p:spPr>
          <a:xfrm>
            <a:off x="1" y="9236657"/>
            <a:ext cx="7559676" cy="1455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6">
            <a:extLst>
              <a:ext uri="{FF2B5EF4-FFF2-40B4-BE49-F238E27FC236}">
                <a16:creationId xmlns:a16="http://schemas.microsoft.com/office/drawing/2014/main" id="{DC781586-D2F5-4EFA-B7F6-5DDDA279DC39}"/>
              </a:ext>
            </a:extLst>
          </p:cNvPr>
          <p:cNvSpPr txBox="1"/>
          <p:nvPr/>
        </p:nvSpPr>
        <p:spPr>
          <a:xfrm>
            <a:off x="462918" y="396115"/>
            <a:ext cx="6672400" cy="8576707"/>
          </a:xfrm>
          <a:prstGeom prst="rect">
            <a:avLst/>
          </a:prstGeom>
        </p:spPr>
        <p:txBody>
          <a:bodyPr vert="horz" wrap="square" lIns="0" tIns="12700" rIns="0" bIns="0" rtlCol="0">
            <a:spAutoFit/>
          </a:bodyPr>
          <a:lstStyle/>
          <a:p>
            <a:pPr marL="12700" algn="ctr">
              <a:lnSpc>
                <a:spcPct val="100000"/>
              </a:lnSpc>
              <a:spcBef>
                <a:spcPts val="100"/>
              </a:spcBef>
            </a:pPr>
            <a:r>
              <a:rPr sz="3600" spc="45" dirty="0">
                <a:solidFill>
                  <a:srgbClr val="FFFFFF"/>
                </a:solidFill>
                <a:latin typeface="Londrina Solid"/>
                <a:cs typeface="Londrina Solid"/>
              </a:rPr>
              <a:t>The </a:t>
            </a:r>
            <a:r>
              <a:rPr sz="3600" spc="50" dirty="0">
                <a:solidFill>
                  <a:srgbClr val="FFFFFF"/>
                </a:solidFill>
                <a:latin typeface="Londrina Solid"/>
                <a:cs typeface="Londrina Solid"/>
              </a:rPr>
              <a:t>Jack </a:t>
            </a:r>
            <a:r>
              <a:rPr sz="3600" spc="45" dirty="0">
                <a:solidFill>
                  <a:srgbClr val="FFFFFF"/>
                </a:solidFill>
                <a:latin typeface="Londrina Solid"/>
                <a:cs typeface="Londrina Solid"/>
              </a:rPr>
              <a:t>Petchey </a:t>
            </a:r>
            <a:r>
              <a:rPr sz="3600" spc="55" dirty="0">
                <a:solidFill>
                  <a:srgbClr val="F5B700"/>
                </a:solidFill>
                <a:latin typeface="Londrina Solid"/>
                <a:cs typeface="Londrina Solid"/>
              </a:rPr>
              <a:t>Spark</a:t>
            </a:r>
            <a:r>
              <a:rPr sz="3600" spc="229" dirty="0">
                <a:solidFill>
                  <a:srgbClr val="F5B700"/>
                </a:solidFill>
                <a:latin typeface="Londrina Solid"/>
                <a:cs typeface="Londrina Solid"/>
              </a:rPr>
              <a:t> </a:t>
            </a:r>
            <a:r>
              <a:rPr sz="3600" spc="70" dirty="0" err="1">
                <a:solidFill>
                  <a:srgbClr val="FFFFFF"/>
                </a:solidFill>
                <a:latin typeface="Londrina Solid"/>
                <a:cs typeface="Londrina Solid"/>
              </a:rPr>
              <a:t>Programme</a:t>
            </a:r>
            <a:r>
              <a:rPr lang="en-US" sz="3600" spc="70" dirty="0">
                <a:solidFill>
                  <a:srgbClr val="FFFFFF"/>
                </a:solidFill>
                <a:latin typeface="Londrina Solid"/>
                <a:cs typeface="Londrina Solid"/>
              </a:rPr>
              <a:t> </a:t>
            </a:r>
            <a:r>
              <a:rPr lang="en-US" sz="2600" spc="70" dirty="0">
                <a:solidFill>
                  <a:schemeClr val="accent5"/>
                </a:solidFill>
                <a:latin typeface="Londrina Solid"/>
                <a:cs typeface="Londrina Solid"/>
              </a:rPr>
              <a:t>a self-discovery </a:t>
            </a:r>
            <a:r>
              <a:rPr lang="en-US" sz="2600" spc="70" dirty="0" err="1">
                <a:solidFill>
                  <a:schemeClr val="accent5"/>
                </a:solidFill>
                <a:latin typeface="Londrina Solid"/>
                <a:cs typeface="Londrina Solid"/>
              </a:rPr>
              <a:t>programme</a:t>
            </a:r>
            <a:r>
              <a:rPr lang="en-US" sz="2600" spc="70" dirty="0">
                <a:solidFill>
                  <a:schemeClr val="accent5"/>
                </a:solidFill>
                <a:latin typeface="Londrina Solid"/>
                <a:cs typeface="Londrina Solid"/>
              </a:rPr>
              <a:t> for young people</a:t>
            </a: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endParaRPr lang="en-US" sz="2600" spc="70" dirty="0">
              <a:solidFill>
                <a:schemeClr val="accent5"/>
              </a:solidFill>
              <a:latin typeface="Londrina Solid"/>
              <a:cs typeface="Londrina Solid"/>
            </a:endParaRPr>
          </a:p>
          <a:p>
            <a:pPr marL="12700" algn="ctr">
              <a:lnSpc>
                <a:spcPct val="100000"/>
              </a:lnSpc>
              <a:spcBef>
                <a:spcPts val="100"/>
              </a:spcBef>
            </a:pPr>
            <a:r>
              <a:rPr lang="en-US" sz="3200" spc="70" dirty="0">
                <a:solidFill>
                  <a:schemeClr val="bg1"/>
                </a:solidFill>
                <a:latin typeface="Londrina Solid"/>
                <a:cs typeface="Londrina Solid"/>
              </a:rPr>
              <a:t>Discover how to be at your best </a:t>
            </a:r>
            <a:br>
              <a:rPr lang="en-US" sz="3200" spc="70" dirty="0">
                <a:solidFill>
                  <a:schemeClr val="bg1"/>
                </a:solidFill>
                <a:latin typeface="Londrina Solid"/>
                <a:cs typeface="Londrina Solid"/>
              </a:rPr>
            </a:br>
            <a:r>
              <a:rPr lang="en-US" sz="3200" spc="70" dirty="0">
                <a:solidFill>
                  <a:schemeClr val="bg1"/>
                </a:solidFill>
                <a:latin typeface="Londrina Solid"/>
                <a:cs typeface="Londrina Solid"/>
              </a:rPr>
              <a:t>more of the time!</a:t>
            </a:r>
          </a:p>
          <a:p>
            <a:pPr marL="12700">
              <a:lnSpc>
                <a:spcPct val="100000"/>
              </a:lnSpc>
              <a:spcBef>
                <a:spcPts val="100"/>
              </a:spcBef>
            </a:pPr>
            <a:endParaRPr lang="en-US" sz="2600" spc="70" dirty="0">
              <a:solidFill>
                <a:schemeClr val="bg1"/>
              </a:solidFill>
              <a:latin typeface="Londrina Solid"/>
              <a:cs typeface="Londrina Solid"/>
            </a:endParaRPr>
          </a:p>
          <a:p>
            <a:pPr marL="12700" algn="ctr">
              <a:lnSpc>
                <a:spcPct val="100000"/>
              </a:lnSpc>
              <a:spcBef>
                <a:spcPts val="100"/>
              </a:spcBef>
            </a:pPr>
            <a:r>
              <a:rPr lang="en-US" sz="4000" spc="70" dirty="0">
                <a:solidFill>
                  <a:schemeClr val="accent4"/>
                </a:solidFill>
                <a:latin typeface="Londrina Solid"/>
                <a:cs typeface="Londrina Solid"/>
              </a:rPr>
              <a:t>Session 7: Discovering my </a:t>
            </a:r>
            <a:r>
              <a:rPr lang="en-US" sz="4000" spc="70" dirty="0" err="1">
                <a:solidFill>
                  <a:schemeClr val="accent4"/>
                </a:solidFill>
                <a:latin typeface="Londrina Solid"/>
                <a:cs typeface="Londrina Solid"/>
              </a:rPr>
              <a:t>Mindtraps</a:t>
            </a:r>
            <a:endParaRPr sz="4000" dirty="0">
              <a:solidFill>
                <a:schemeClr val="accent4"/>
              </a:solidFill>
              <a:latin typeface="Londrina Solid"/>
              <a:cs typeface="Londrina Solid"/>
            </a:endParaRPr>
          </a:p>
        </p:txBody>
      </p:sp>
      <p:pic>
        <p:nvPicPr>
          <p:cNvPr id="16" name="Picture 15" descr="A group of people standing next to a fence&#10;&#10;Description automatically generated">
            <a:extLst>
              <a:ext uri="{FF2B5EF4-FFF2-40B4-BE49-F238E27FC236}">
                <a16:creationId xmlns:a16="http://schemas.microsoft.com/office/drawing/2014/main" id="{1B7C3DBC-9FD7-49E3-B62A-D198DDF032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520" y="1856728"/>
            <a:ext cx="5008634" cy="432746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DA54EB93-A4C8-47FB-9F8E-6C008AB53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71" y="9461293"/>
            <a:ext cx="3167507" cy="879252"/>
          </a:xfrm>
          <a:prstGeom prst="rect">
            <a:avLst/>
          </a:prstGeom>
        </p:spPr>
      </p:pic>
      <p:pic>
        <p:nvPicPr>
          <p:cNvPr id="21" name="Picture 20" descr="A close up of a sign&#10;&#10;Description automatically generated">
            <a:extLst>
              <a:ext uri="{FF2B5EF4-FFF2-40B4-BE49-F238E27FC236}">
                <a16:creationId xmlns:a16="http://schemas.microsoft.com/office/drawing/2014/main" id="{050321F4-3A5A-4CED-B73C-1AEA6381C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9635" y="9723886"/>
            <a:ext cx="2923469" cy="583411"/>
          </a:xfrm>
          <a:prstGeom prst="rect">
            <a:avLst/>
          </a:prstGeom>
        </p:spPr>
      </p:pic>
    </p:spTree>
    <p:extLst>
      <p:ext uri="{BB962C8B-B14F-4D97-AF65-F5344CB8AC3E}">
        <p14:creationId xmlns:p14="http://schemas.microsoft.com/office/powerpoint/2010/main" val="3560777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bject 4">
            <a:extLst>
              <a:ext uri="{FF2B5EF4-FFF2-40B4-BE49-F238E27FC236}">
                <a16:creationId xmlns:a16="http://schemas.microsoft.com/office/drawing/2014/main" id="{93E6933B-8EA8-4634-9BA5-D9ACC2BF0E6A}"/>
              </a:ext>
            </a:extLst>
          </p:cNvPr>
          <p:cNvSpPr txBox="1"/>
          <p:nvPr/>
        </p:nvSpPr>
        <p:spPr>
          <a:xfrm>
            <a:off x="1177269" y="3225953"/>
            <a:ext cx="3916553" cy="1184940"/>
          </a:xfrm>
          <a:prstGeom prst="rect">
            <a:avLst/>
          </a:prstGeom>
        </p:spPr>
        <p:txBody>
          <a:bodyPr vert="horz" wrap="square" lIns="0" tIns="71120" rIns="0" bIns="0" rtlCol="0">
            <a:spAutoFit/>
          </a:bodyPr>
          <a:lstStyle/>
          <a:p>
            <a:pPr marR="5080" algn="r">
              <a:lnSpc>
                <a:spcPct val="100000"/>
              </a:lnSpc>
              <a:spcBef>
                <a:spcPts val="560"/>
              </a:spcBef>
            </a:pPr>
            <a:r>
              <a:rPr sz="1400" spc="35" dirty="0">
                <a:solidFill>
                  <a:srgbClr val="114B8F"/>
                </a:solidFill>
                <a:latin typeface="Londrina Solid"/>
                <a:cs typeface="Londrina Solid"/>
              </a:rPr>
              <a:t>Pleaser</a:t>
            </a:r>
            <a:endParaRPr sz="1100" dirty="0">
              <a:latin typeface="Londrina Solid"/>
              <a:cs typeface="Londrina Solid"/>
            </a:endParaRPr>
          </a:p>
          <a:p>
            <a:pPr marL="12700" marR="10795" indent="173355" algn="r">
              <a:lnSpc>
                <a:spcPts val="1300"/>
              </a:lnSpc>
              <a:spcBef>
                <a:spcPts val="465"/>
              </a:spcBef>
            </a:pPr>
            <a:r>
              <a:rPr sz="1100" dirty="0">
                <a:solidFill>
                  <a:srgbClr val="231F20"/>
                </a:solidFill>
                <a:latin typeface="Droid Sans"/>
                <a:cs typeface="Droid Sans"/>
              </a:rPr>
              <a:t>When </a:t>
            </a:r>
            <a:r>
              <a:rPr sz="1100" spc="-5" dirty="0">
                <a:solidFill>
                  <a:srgbClr val="231F20"/>
                </a:solidFill>
                <a:latin typeface="Droid Sans"/>
                <a:cs typeface="Droid Sans"/>
              </a:rPr>
              <a:t>faced with </a:t>
            </a:r>
            <a:r>
              <a:rPr sz="1100" dirty="0">
                <a:solidFill>
                  <a:srgbClr val="231F20"/>
                </a:solidFill>
                <a:latin typeface="Droid Sans"/>
                <a:cs typeface="Droid Sans"/>
              </a:rPr>
              <a:t>a problem, a person </a:t>
            </a:r>
            <a:r>
              <a:rPr sz="1100" spc="-5" dirty="0">
                <a:solidFill>
                  <a:srgbClr val="231F20"/>
                </a:solidFill>
                <a:latin typeface="Droid Sans"/>
                <a:cs typeface="Droid Sans"/>
              </a:rPr>
              <a:t>with </a:t>
            </a:r>
            <a:r>
              <a:rPr sz="1100" dirty="0">
                <a:solidFill>
                  <a:srgbClr val="231F20"/>
                </a:solidFill>
                <a:latin typeface="Droid Sans"/>
                <a:cs typeface="Droid Sans"/>
              </a:rPr>
              <a:t>a</a:t>
            </a:r>
            <a:r>
              <a:rPr sz="1100" spc="-75" dirty="0">
                <a:solidFill>
                  <a:srgbClr val="231F20"/>
                </a:solidFill>
                <a:latin typeface="Droid Sans"/>
                <a:cs typeface="Droid Sans"/>
              </a:rPr>
              <a:t> </a:t>
            </a:r>
            <a:r>
              <a:rPr sz="1100" b="1" dirty="0">
                <a:solidFill>
                  <a:srgbClr val="114B8F"/>
                </a:solidFill>
                <a:latin typeface="Droid Sans"/>
                <a:cs typeface="Droid Sans"/>
              </a:rPr>
              <a:t>‘Pleaser  </a:t>
            </a:r>
            <a:r>
              <a:rPr sz="1100" b="1" spc="-5" dirty="0">
                <a:solidFill>
                  <a:srgbClr val="114B8F"/>
                </a:solidFill>
                <a:latin typeface="Droid Sans"/>
                <a:cs typeface="Droid Sans"/>
              </a:rPr>
              <a:t>mindtrap’ </a:t>
            </a:r>
            <a:r>
              <a:rPr sz="1100" dirty="0">
                <a:solidFill>
                  <a:srgbClr val="231F20"/>
                </a:solidFill>
                <a:latin typeface="Droid Sans"/>
                <a:cs typeface="Droid Sans"/>
              </a:rPr>
              <a:t>is more concerned about </a:t>
            </a:r>
            <a:r>
              <a:rPr sz="1100" spc="-5" dirty="0">
                <a:solidFill>
                  <a:srgbClr val="231F20"/>
                </a:solidFill>
                <a:latin typeface="Droid Sans"/>
                <a:cs typeface="Droid Sans"/>
              </a:rPr>
              <a:t>what other </a:t>
            </a:r>
            <a:r>
              <a:rPr sz="1100" dirty="0">
                <a:solidFill>
                  <a:srgbClr val="231F20"/>
                </a:solidFill>
                <a:latin typeface="Droid Sans"/>
                <a:cs typeface="Droid Sans"/>
              </a:rPr>
              <a:t>people think, </a:t>
            </a:r>
            <a:r>
              <a:rPr sz="1100" spc="-5" dirty="0">
                <a:solidFill>
                  <a:srgbClr val="231F20"/>
                </a:solidFill>
                <a:latin typeface="Droid Sans"/>
                <a:cs typeface="Droid Sans"/>
              </a:rPr>
              <a:t>which </a:t>
            </a:r>
            <a:r>
              <a:rPr sz="1100" dirty="0">
                <a:solidFill>
                  <a:srgbClr val="231F20"/>
                </a:solidFill>
                <a:latin typeface="Droid Sans"/>
                <a:cs typeface="Droid Sans"/>
              </a:rPr>
              <a:t>may lead to them to make a poor choice</a:t>
            </a:r>
            <a:r>
              <a:rPr sz="1100" spc="-90" dirty="0">
                <a:solidFill>
                  <a:srgbClr val="231F20"/>
                </a:solidFill>
                <a:latin typeface="Droid Sans"/>
                <a:cs typeface="Droid Sans"/>
              </a:rPr>
              <a:t> </a:t>
            </a:r>
            <a:r>
              <a:rPr sz="1100" dirty="0">
                <a:solidFill>
                  <a:srgbClr val="231F20"/>
                </a:solidFill>
                <a:latin typeface="Droid Sans"/>
                <a:cs typeface="Droid Sans"/>
              </a:rPr>
              <a:t>to</a:t>
            </a:r>
            <a:r>
              <a:rPr lang="en-US" sz="1100" dirty="0">
                <a:solidFill>
                  <a:srgbClr val="231F20"/>
                </a:solidFill>
                <a:latin typeface="Droid Sans"/>
                <a:cs typeface="Droid Sans"/>
              </a:rPr>
              <a:t> </a:t>
            </a:r>
            <a:r>
              <a:rPr sz="1100" spc="-5" dirty="0">
                <a:solidFill>
                  <a:srgbClr val="231F20"/>
                </a:solidFill>
                <a:latin typeface="Droid Sans"/>
                <a:cs typeface="Droid Sans"/>
              </a:rPr>
              <a:t>satisfy someone</a:t>
            </a:r>
            <a:r>
              <a:rPr sz="1100" spc="-75" dirty="0">
                <a:solidFill>
                  <a:srgbClr val="231F20"/>
                </a:solidFill>
                <a:latin typeface="Droid Sans"/>
                <a:cs typeface="Droid Sans"/>
              </a:rPr>
              <a:t> </a:t>
            </a:r>
            <a:r>
              <a:rPr sz="1100" spc="-5" dirty="0">
                <a:solidFill>
                  <a:srgbClr val="231F20"/>
                </a:solidFill>
                <a:latin typeface="Droid Sans"/>
                <a:cs typeface="Droid Sans"/>
              </a:rPr>
              <a:t>else.</a:t>
            </a:r>
            <a:r>
              <a:rPr lang="en-US" sz="1100" spc="-5" dirty="0">
                <a:solidFill>
                  <a:srgbClr val="231F20"/>
                </a:solidFill>
                <a:latin typeface="Droid Sans"/>
                <a:cs typeface="Droid Sans"/>
              </a:rPr>
              <a:t> </a:t>
            </a:r>
            <a:r>
              <a:rPr lang="en-US" sz="1100" dirty="0">
                <a:solidFill>
                  <a:schemeClr val="accent3"/>
                </a:solidFill>
                <a:latin typeface="Droid Sans"/>
                <a:cs typeface="Droid Sans"/>
              </a:rPr>
              <a:t>Their In the Box self-talk might be </a:t>
            </a:r>
            <a:r>
              <a:rPr lang="en-US" sz="1100" i="1" dirty="0">
                <a:solidFill>
                  <a:schemeClr val="accent3"/>
                </a:solidFill>
                <a:latin typeface="Droid Sans"/>
                <a:cs typeface="Droid Sans"/>
              </a:rPr>
              <a:t>‘People won’t like me if I don’t do this’</a:t>
            </a:r>
            <a:endParaRPr sz="1100" dirty="0">
              <a:latin typeface="Droid Sans"/>
              <a:cs typeface="Droid Sans"/>
            </a:endParaRPr>
          </a:p>
        </p:txBody>
      </p:sp>
      <p:sp>
        <p:nvSpPr>
          <p:cNvPr id="58" name="object 5">
            <a:extLst>
              <a:ext uri="{FF2B5EF4-FFF2-40B4-BE49-F238E27FC236}">
                <a16:creationId xmlns:a16="http://schemas.microsoft.com/office/drawing/2014/main" id="{948F1997-B9E1-4A56-950E-FBB1039A27EA}"/>
              </a:ext>
            </a:extLst>
          </p:cNvPr>
          <p:cNvSpPr txBox="1"/>
          <p:nvPr/>
        </p:nvSpPr>
        <p:spPr>
          <a:xfrm>
            <a:off x="2580238" y="4392008"/>
            <a:ext cx="1726462" cy="1851789"/>
          </a:xfrm>
          <a:prstGeom prst="rect">
            <a:avLst/>
          </a:prstGeom>
        </p:spPr>
        <p:txBody>
          <a:bodyPr vert="horz" wrap="square" lIns="0" tIns="71120" rIns="0" bIns="0" rtlCol="0">
            <a:spAutoFit/>
          </a:bodyPr>
          <a:lstStyle/>
          <a:p>
            <a:pPr marL="12700">
              <a:lnSpc>
                <a:spcPct val="100000"/>
              </a:lnSpc>
              <a:spcBef>
                <a:spcPts val="560"/>
              </a:spcBef>
            </a:pPr>
            <a:r>
              <a:rPr sz="1400" spc="30" dirty="0">
                <a:solidFill>
                  <a:srgbClr val="114B8F"/>
                </a:solidFill>
                <a:latin typeface="Londrina Solid"/>
                <a:cs typeface="Londrina Solid"/>
              </a:rPr>
              <a:t>Doubter</a:t>
            </a:r>
            <a:endParaRPr sz="1100" dirty="0">
              <a:latin typeface="Londrina Solid"/>
              <a:cs typeface="Londrina Solid"/>
            </a:endParaRPr>
          </a:p>
          <a:p>
            <a:pPr marL="12700" marR="5080">
              <a:lnSpc>
                <a:spcPts val="1300"/>
              </a:lnSpc>
              <a:spcBef>
                <a:spcPts val="465"/>
              </a:spcBef>
            </a:pPr>
            <a:r>
              <a:rPr sz="1100" dirty="0">
                <a:solidFill>
                  <a:srgbClr val="231F20"/>
                </a:solidFill>
                <a:latin typeface="Droid Sans"/>
                <a:cs typeface="Droid Sans"/>
              </a:rPr>
              <a:t>When </a:t>
            </a:r>
            <a:r>
              <a:rPr sz="1100" spc="-5" dirty="0">
                <a:solidFill>
                  <a:srgbClr val="231F20"/>
                </a:solidFill>
                <a:latin typeface="Droid Sans"/>
                <a:cs typeface="Droid Sans"/>
              </a:rPr>
              <a:t>faced with </a:t>
            </a:r>
            <a:r>
              <a:rPr sz="1100" dirty="0">
                <a:solidFill>
                  <a:srgbClr val="231F20"/>
                </a:solidFill>
                <a:latin typeface="Droid Sans"/>
                <a:cs typeface="Droid Sans"/>
              </a:rPr>
              <a:t>a problem, a person </a:t>
            </a:r>
            <a:r>
              <a:rPr sz="1100" spc="-5" dirty="0">
                <a:solidFill>
                  <a:srgbClr val="231F20"/>
                </a:solidFill>
                <a:latin typeface="Droid Sans"/>
                <a:cs typeface="Droid Sans"/>
              </a:rPr>
              <a:t>with </a:t>
            </a:r>
            <a:r>
              <a:rPr sz="1100" dirty="0">
                <a:solidFill>
                  <a:srgbClr val="231F20"/>
                </a:solidFill>
                <a:latin typeface="Droid Sans"/>
                <a:cs typeface="Droid Sans"/>
              </a:rPr>
              <a:t>a</a:t>
            </a:r>
            <a:r>
              <a:rPr sz="1100" spc="-75" dirty="0">
                <a:solidFill>
                  <a:srgbClr val="231F20"/>
                </a:solidFill>
                <a:latin typeface="Droid Sans"/>
                <a:cs typeface="Droid Sans"/>
              </a:rPr>
              <a:t> </a:t>
            </a:r>
            <a:r>
              <a:rPr sz="1100" b="1" dirty="0">
                <a:solidFill>
                  <a:srgbClr val="114B8F"/>
                </a:solidFill>
                <a:latin typeface="Droid Sans"/>
                <a:cs typeface="Droid Sans"/>
              </a:rPr>
              <a:t>‘Doubter  </a:t>
            </a:r>
            <a:r>
              <a:rPr sz="1100" b="1" spc="-5" dirty="0">
                <a:solidFill>
                  <a:srgbClr val="114B8F"/>
                </a:solidFill>
                <a:latin typeface="Droid Sans"/>
                <a:cs typeface="Droid Sans"/>
              </a:rPr>
              <a:t>mindtrap’ </a:t>
            </a:r>
            <a:r>
              <a:rPr sz="1100" dirty="0">
                <a:solidFill>
                  <a:srgbClr val="231F20"/>
                </a:solidFill>
                <a:latin typeface="Droid Sans"/>
                <a:cs typeface="Droid Sans"/>
              </a:rPr>
              <a:t>can undermine themselves </a:t>
            </a:r>
            <a:r>
              <a:rPr sz="1100" spc="-5" dirty="0">
                <a:solidFill>
                  <a:srgbClr val="231F20"/>
                </a:solidFill>
                <a:latin typeface="Droid Sans"/>
                <a:cs typeface="Droid Sans"/>
              </a:rPr>
              <a:t>or others </a:t>
            </a:r>
            <a:r>
              <a:rPr sz="1100" dirty="0">
                <a:solidFill>
                  <a:srgbClr val="231F20"/>
                </a:solidFill>
                <a:latin typeface="Droid Sans"/>
                <a:cs typeface="Droid Sans"/>
              </a:rPr>
              <a:t>by questioning their </a:t>
            </a:r>
            <a:r>
              <a:rPr sz="1100" spc="-5" dirty="0">
                <a:solidFill>
                  <a:srgbClr val="231F20"/>
                </a:solidFill>
                <a:latin typeface="Droid Sans"/>
                <a:cs typeface="Droid Sans"/>
              </a:rPr>
              <a:t>own or other </a:t>
            </a:r>
            <a:r>
              <a:rPr sz="1100" dirty="0">
                <a:solidFill>
                  <a:srgbClr val="231F20"/>
                </a:solidFill>
                <a:latin typeface="Droid Sans"/>
                <a:cs typeface="Droid Sans"/>
              </a:rPr>
              <a:t>people’s</a:t>
            </a:r>
            <a:r>
              <a:rPr sz="1100" spc="-35" dirty="0">
                <a:solidFill>
                  <a:srgbClr val="231F20"/>
                </a:solidFill>
                <a:latin typeface="Droid Sans"/>
                <a:cs typeface="Droid Sans"/>
              </a:rPr>
              <a:t> </a:t>
            </a:r>
            <a:r>
              <a:rPr sz="1100" dirty="0">
                <a:solidFill>
                  <a:srgbClr val="231F20"/>
                </a:solidFill>
                <a:latin typeface="Droid Sans"/>
                <a:cs typeface="Droid Sans"/>
              </a:rPr>
              <a:t>abilities.</a:t>
            </a:r>
            <a:r>
              <a:rPr lang="en-US" sz="1100" dirty="0">
                <a:solidFill>
                  <a:srgbClr val="231F20"/>
                </a:solidFill>
                <a:latin typeface="Droid Sans"/>
                <a:cs typeface="Droid Sans"/>
              </a:rPr>
              <a:t> </a:t>
            </a:r>
            <a:r>
              <a:rPr lang="en-US" sz="1100" dirty="0">
                <a:solidFill>
                  <a:schemeClr val="accent3"/>
                </a:solidFill>
                <a:latin typeface="Droid Sans"/>
                <a:cs typeface="Droid Sans"/>
              </a:rPr>
              <a:t>Their In the Box self-talk might be </a:t>
            </a:r>
            <a:r>
              <a:rPr lang="en-US" sz="1100" i="1" dirty="0">
                <a:solidFill>
                  <a:schemeClr val="accent3"/>
                </a:solidFill>
                <a:latin typeface="Droid Sans"/>
                <a:cs typeface="Droid Sans"/>
              </a:rPr>
              <a:t>‘I’m no good at this.’</a:t>
            </a:r>
            <a:endParaRPr sz="1100" dirty="0">
              <a:latin typeface="Droid Sans"/>
              <a:cs typeface="Droid Sans"/>
            </a:endParaRPr>
          </a:p>
        </p:txBody>
      </p:sp>
      <p:sp>
        <p:nvSpPr>
          <p:cNvPr id="59" name="object 6">
            <a:extLst>
              <a:ext uri="{FF2B5EF4-FFF2-40B4-BE49-F238E27FC236}">
                <a16:creationId xmlns:a16="http://schemas.microsoft.com/office/drawing/2014/main" id="{774EF9E4-3697-4AF4-B1A7-AA0380BAA391}"/>
              </a:ext>
            </a:extLst>
          </p:cNvPr>
          <p:cNvSpPr txBox="1"/>
          <p:nvPr/>
        </p:nvSpPr>
        <p:spPr>
          <a:xfrm>
            <a:off x="3293429" y="6273988"/>
            <a:ext cx="3763010" cy="1018227"/>
          </a:xfrm>
          <a:prstGeom prst="rect">
            <a:avLst/>
          </a:prstGeom>
        </p:spPr>
        <p:txBody>
          <a:bodyPr vert="horz" wrap="square" lIns="0" tIns="71120" rIns="0" bIns="0" rtlCol="0">
            <a:spAutoFit/>
          </a:bodyPr>
          <a:lstStyle/>
          <a:p>
            <a:pPr marR="5080" algn="r">
              <a:lnSpc>
                <a:spcPct val="100000"/>
              </a:lnSpc>
              <a:spcBef>
                <a:spcPts val="560"/>
              </a:spcBef>
            </a:pPr>
            <a:r>
              <a:rPr sz="1400" spc="35" dirty="0">
                <a:solidFill>
                  <a:srgbClr val="114B8F"/>
                </a:solidFill>
                <a:latin typeface="Londrina Solid"/>
                <a:cs typeface="Londrina Solid"/>
              </a:rPr>
              <a:t>Pr</a:t>
            </a:r>
            <a:r>
              <a:rPr sz="1400" spc="10" dirty="0">
                <a:solidFill>
                  <a:srgbClr val="114B8F"/>
                </a:solidFill>
                <a:latin typeface="Londrina Solid"/>
                <a:cs typeface="Londrina Solid"/>
              </a:rPr>
              <a:t>ov</a:t>
            </a:r>
            <a:r>
              <a:rPr sz="1400" spc="35" dirty="0">
                <a:solidFill>
                  <a:srgbClr val="114B8F"/>
                </a:solidFill>
                <a:latin typeface="Londrina Solid"/>
                <a:cs typeface="Londrina Solid"/>
              </a:rPr>
              <a:t>er</a:t>
            </a:r>
            <a:endParaRPr sz="1100" dirty="0">
              <a:latin typeface="Londrina Solid"/>
              <a:cs typeface="Londrina Solid"/>
            </a:endParaRPr>
          </a:p>
          <a:p>
            <a:pPr marL="12700" marR="11430" indent="391160" algn="r">
              <a:lnSpc>
                <a:spcPts val="1300"/>
              </a:lnSpc>
              <a:spcBef>
                <a:spcPts val="465"/>
              </a:spcBef>
            </a:pPr>
            <a:r>
              <a:rPr sz="1100" dirty="0">
                <a:solidFill>
                  <a:srgbClr val="231F20"/>
                </a:solidFill>
                <a:latin typeface="Droid Sans"/>
                <a:cs typeface="Droid Sans"/>
              </a:rPr>
              <a:t>When </a:t>
            </a:r>
            <a:r>
              <a:rPr sz="1100" spc="-5" dirty="0">
                <a:solidFill>
                  <a:srgbClr val="231F20"/>
                </a:solidFill>
                <a:latin typeface="Droid Sans"/>
                <a:cs typeface="Droid Sans"/>
              </a:rPr>
              <a:t>faced with </a:t>
            </a:r>
            <a:r>
              <a:rPr sz="1100" dirty="0">
                <a:solidFill>
                  <a:srgbClr val="231F20"/>
                </a:solidFill>
                <a:latin typeface="Droid Sans"/>
                <a:cs typeface="Droid Sans"/>
              </a:rPr>
              <a:t>a problem, a person </a:t>
            </a:r>
            <a:r>
              <a:rPr sz="1100" spc="-5" dirty="0">
                <a:solidFill>
                  <a:srgbClr val="231F20"/>
                </a:solidFill>
                <a:latin typeface="Droid Sans"/>
                <a:cs typeface="Droid Sans"/>
              </a:rPr>
              <a:t>with</a:t>
            </a:r>
            <a:r>
              <a:rPr sz="1100" spc="-70" dirty="0">
                <a:solidFill>
                  <a:srgbClr val="231F20"/>
                </a:solidFill>
                <a:latin typeface="Droid Sans"/>
                <a:cs typeface="Droid Sans"/>
              </a:rPr>
              <a:t> </a:t>
            </a:r>
            <a:r>
              <a:rPr sz="1100" dirty="0">
                <a:solidFill>
                  <a:srgbClr val="231F20"/>
                </a:solidFill>
                <a:latin typeface="Droid Sans"/>
                <a:cs typeface="Droid Sans"/>
              </a:rPr>
              <a:t>a</a:t>
            </a:r>
            <a:r>
              <a:rPr sz="1100" spc="-10" dirty="0">
                <a:solidFill>
                  <a:srgbClr val="231F20"/>
                </a:solidFill>
                <a:latin typeface="Droid Sans"/>
                <a:cs typeface="Droid Sans"/>
              </a:rPr>
              <a:t> </a:t>
            </a:r>
            <a:r>
              <a:rPr sz="1100" b="1" dirty="0">
                <a:solidFill>
                  <a:srgbClr val="114B8F"/>
                </a:solidFill>
                <a:latin typeface="Droid Sans"/>
                <a:cs typeface="Droid Sans"/>
              </a:rPr>
              <a:t>‘Prover  </a:t>
            </a:r>
            <a:r>
              <a:rPr sz="1100" b="1" spc="-5" dirty="0">
                <a:solidFill>
                  <a:srgbClr val="114B8F"/>
                </a:solidFill>
                <a:latin typeface="Droid Sans"/>
                <a:cs typeface="Droid Sans"/>
              </a:rPr>
              <a:t>mindtrap’ </a:t>
            </a:r>
            <a:r>
              <a:rPr sz="1100" spc="-5" dirty="0">
                <a:solidFill>
                  <a:srgbClr val="231F20"/>
                </a:solidFill>
                <a:latin typeface="Droid Sans"/>
                <a:cs typeface="Droid Sans"/>
              </a:rPr>
              <a:t>gets </a:t>
            </a:r>
            <a:r>
              <a:rPr sz="1100" dirty="0">
                <a:solidFill>
                  <a:srgbClr val="231F20"/>
                </a:solidFill>
                <a:latin typeface="Droid Sans"/>
                <a:cs typeface="Droid Sans"/>
              </a:rPr>
              <a:t>very task </a:t>
            </a:r>
            <a:r>
              <a:rPr sz="1100" spc="-5" dirty="0">
                <a:solidFill>
                  <a:srgbClr val="231F20"/>
                </a:solidFill>
                <a:latin typeface="Droid Sans"/>
                <a:cs typeface="Droid Sans"/>
              </a:rPr>
              <a:t>focused </a:t>
            </a:r>
            <a:r>
              <a:rPr sz="1100" dirty="0">
                <a:solidFill>
                  <a:srgbClr val="231F20"/>
                </a:solidFill>
                <a:latin typeface="Droid Sans"/>
                <a:cs typeface="Droid Sans"/>
              </a:rPr>
              <a:t>and </a:t>
            </a:r>
            <a:r>
              <a:rPr sz="1100" spc="-5" dirty="0">
                <a:solidFill>
                  <a:srgbClr val="231F20"/>
                </a:solidFill>
                <a:latin typeface="Droid Sans"/>
                <a:cs typeface="Droid Sans"/>
              </a:rPr>
              <a:t>set on</a:t>
            </a:r>
            <a:r>
              <a:rPr sz="1100" spc="-45" dirty="0">
                <a:solidFill>
                  <a:srgbClr val="231F20"/>
                </a:solidFill>
                <a:latin typeface="Droid Sans"/>
                <a:cs typeface="Droid Sans"/>
              </a:rPr>
              <a:t> </a:t>
            </a:r>
            <a:r>
              <a:rPr sz="1100" dirty="0">
                <a:solidFill>
                  <a:srgbClr val="231F20"/>
                </a:solidFill>
                <a:latin typeface="Droid Sans"/>
                <a:cs typeface="Droid Sans"/>
              </a:rPr>
              <a:t>achieving</a:t>
            </a:r>
            <a:r>
              <a:rPr sz="1100" spc="-5" dirty="0">
                <a:solidFill>
                  <a:srgbClr val="231F20"/>
                </a:solidFill>
                <a:latin typeface="Droid Sans"/>
                <a:cs typeface="Droid Sans"/>
              </a:rPr>
              <a:t> </a:t>
            </a:r>
            <a:r>
              <a:rPr sz="1100" dirty="0">
                <a:solidFill>
                  <a:srgbClr val="231F20"/>
                </a:solidFill>
                <a:latin typeface="Droid Sans"/>
                <a:cs typeface="Droid Sans"/>
              </a:rPr>
              <a:t>the  </a:t>
            </a:r>
            <a:r>
              <a:rPr sz="1100" spc="-5" dirty="0">
                <a:solidFill>
                  <a:srgbClr val="231F20"/>
                </a:solidFill>
                <a:latin typeface="Droid Sans"/>
                <a:cs typeface="Droid Sans"/>
              </a:rPr>
              <a:t>goal </a:t>
            </a:r>
            <a:r>
              <a:rPr sz="1100" dirty="0">
                <a:solidFill>
                  <a:srgbClr val="231F20"/>
                </a:solidFill>
                <a:latin typeface="Droid Sans"/>
                <a:cs typeface="Droid Sans"/>
              </a:rPr>
              <a:t>and loses </a:t>
            </a:r>
            <a:r>
              <a:rPr sz="1100" spc="-5" dirty="0">
                <a:solidFill>
                  <a:srgbClr val="231F20"/>
                </a:solidFill>
                <a:latin typeface="Droid Sans"/>
                <a:cs typeface="Droid Sans"/>
              </a:rPr>
              <a:t>sight of other </a:t>
            </a:r>
            <a:r>
              <a:rPr sz="1100" dirty="0">
                <a:solidFill>
                  <a:srgbClr val="231F20"/>
                </a:solidFill>
                <a:latin typeface="Droid Sans"/>
                <a:cs typeface="Droid Sans"/>
              </a:rPr>
              <a:t>people and their</a:t>
            </a:r>
            <a:r>
              <a:rPr sz="1100" spc="-75" dirty="0">
                <a:solidFill>
                  <a:srgbClr val="231F20"/>
                </a:solidFill>
                <a:latin typeface="Droid Sans"/>
                <a:cs typeface="Droid Sans"/>
              </a:rPr>
              <a:t> </a:t>
            </a:r>
            <a:r>
              <a:rPr sz="1100" dirty="0">
                <a:solidFill>
                  <a:srgbClr val="231F20"/>
                </a:solidFill>
                <a:latin typeface="Droid Sans"/>
                <a:cs typeface="Droid Sans"/>
              </a:rPr>
              <a:t>needs.</a:t>
            </a:r>
            <a:r>
              <a:rPr lang="en-US" sz="1100" dirty="0">
                <a:solidFill>
                  <a:srgbClr val="231F20"/>
                </a:solidFill>
                <a:latin typeface="Droid Sans"/>
                <a:cs typeface="Droid Sans"/>
              </a:rPr>
              <a:t> </a:t>
            </a:r>
            <a:r>
              <a:rPr lang="en-US" sz="1100" dirty="0">
                <a:solidFill>
                  <a:schemeClr val="accent3"/>
                </a:solidFill>
                <a:latin typeface="Droid Sans"/>
                <a:cs typeface="Droid Sans"/>
              </a:rPr>
              <a:t>Their In the Box self-talk might be </a:t>
            </a:r>
            <a:r>
              <a:rPr lang="en-US" sz="1100" i="1" dirty="0">
                <a:solidFill>
                  <a:schemeClr val="accent3"/>
                </a:solidFill>
                <a:latin typeface="Droid Sans"/>
                <a:cs typeface="Droid Sans"/>
              </a:rPr>
              <a:t>‘I </a:t>
            </a:r>
            <a:r>
              <a:rPr lang="en-US" sz="1100" i="1" u="sng" dirty="0">
                <a:solidFill>
                  <a:schemeClr val="accent3"/>
                </a:solidFill>
                <a:latin typeface="Droid Sans"/>
                <a:cs typeface="Droid Sans"/>
              </a:rPr>
              <a:t>have</a:t>
            </a:r>
            <a:r>
              <a:rPr lang="en-US" sz="1100" i="1" dirty="0">
                <a:solidFill>
                  <a:schemeClr val="accent3"/>
                </a:solidFill>
                <a:latin typeface="Droid Sans"/>
                <a:cs typeface="Droid Sans"/>
              </a:rPr>
              <a:t> to do this perfectly’’</a:t>
            </a:r>
            <a:endParaRPr sz="1100" dirty="0">
              <a:latin typeface="Droid Sans"/>
              <a:cs typeface="Droid Sans"/>
            </a:endParaRPr>
          </a:p>
        </p:txBody>
      </p:sp>
      <p:sp>
        <p:nvSpPr>
          <p:cNvPr id="60" name="object 7">
            <a:extLst>
              <a:ext uri="{FF2B5EF4-FFF2-40B4-BE49-F238E27FC236}">
                <a16:creationId xmlns:a16="http://schemas.microsoft.com/office/drawing/2014/main" id="{52510D40-E36A-47C1-A73B-759282F80A2F}"/>
              </a:ext>
            </a:extLst>
          </p:cNvPr>
          <p:cNvSpPr txBox="1"/>
          <p:nvPr/>
        </p:nvSpPr>
        <p:spPr>
          <a:xfrm>
            <a:off x="448643" y="7404359"/>
            <a:ext cx="2790191" cy="1184940"/>
          </a:xfrm>
          <a:prstGeom prst="rect">
            <a:avLst/>
          </a:prstGeom>
        </p:spPr>
        <p:txBody>
          <a:bodyPr vert="horz" wrap="square" lIns="0" tIns="71120" rIns="0" bIns="0" rtlCol="0">
            <a:spAutoFit/>
          </a:bodyPr>
          <a:lstStyle/>
          <a:p>
            <a:pPr marL="12700">
              <a:lnSpc>
                <a:spcPct val="100000"/>
              </a:lnSpc>
              <a:spcBef>
                <a:spcPts val="560"/>
              </a:spcBef>
            </a:pPr>
            <a:r>
              <a:rPr sz="1400" spc="25" dirty="0">
                <a:solidFill>
                  <a:srgbClr val="114B8F"/>
                </a:solidFill>
                <a:latin typeface="Londrina Solid"/>
                <a:cs typeface="Londrina Solid"/>
              </a:rPr>
              <a:t>Avoider</a:t>
            </a:r>
            <a:endParaRPr sz="1100" dirty="0">
              <a:latin typeface="Londrina Solid"/>
              <a:cs typeface="Londrina Solid"/>
            </a:endParaRPr>
          </a:p>
          <a:p>
            <a:pPr marL="12700" marR="5080" algn="just">
              <a:lnSpc>
                <a:spcPts val="1300"/>
              </a:lnSpc>
              <a:spcBef>
                <a:spcPts val="465"/>
              </a:spcBef>
            </a:pPr>
            <a:r>
              <a:rPr sz="1100" dirty="0">
                <a:solidFill>
                  <a:srgbClr val="231F20"/>
                </a:solidFill>
                <a:latin typeface="Droid Sans"/>
                <a:cs typeface="Droid Sans"/>
              </a:rPr>
              <a:t>When </a:t>
            </a:r>
            <a:r>
              <a:rPr sz="1100" spc="-5" dirty="0">
                <a:solidFill>
                  <a:srgbClr val="231F20"/>
                </a:solidFill>
                <a:latin typeface="Droid Sans"/>
                <a:cs typeface="Droid Sans"/>
              </a:rPr>
              <a:t>faced with </a:t>
            </a:r>
            <a:r>
              <a:rPr sz="1100" dirty="0">
                <a:solidFill>
                  <a:srgbClr val="231F20"/>
                </a:solidFill>
                <a:latin typeface="Droid Sans"/>
                <a:cs typeface="Droid Sans"/>
              </a:rPr>
              <a:t>a problem, a person </a:t>
            </a:r>
            <a:r>
              <a:rPr sz="1100" spc="-5" dirty="0">
                <a:solidFill>
                  <a:srgbClr val="231F20"/>
                </a:solidFill>
                <a:latin typeface="Droid Sans"/>
                <a:cs typeface="Droid Sans"/>
              </a:rPr>
              <a:t>with </a:t>
            </a:r>
            <a:r>
              <a:rPr sz="1100" dirty="0">
                <a:solidFill>
                  <a:srgbClr val="231F20"/>
                </a:solidFill>
                <a:latin typeface="Droid Sans"/>
                <a:cs typeface="Droid Sans"/>
              </a:rPr>
              <a:t>an</a:t>
            </a:r>
            <a:r>
              <a:rPr sz="1100" spc="-85" dirty="0">
                <a:solidFill>
                  <a:srgbClr val="231F20"/>
                </a:solidFill>
                <a:latin typeface="Droid Sans"/>
                <a:cs typeface="Droid Sans"/>
              </a:rPr>
              <a:t> </a:t>
            </a:r>
            <a:r>
              <a:rPr sz="1100" b="1" spc="-10" dirty="0">
                <a:solidFill>
                  <a:srgbClr val="114B8F"/>
                </a:solidFill>
                <a:latin typeface="Droid Sans"/>
                <a:cs typeface="Droid Sans"/>
              </a:rPr>
              <a:t>‘Avoider </a:t>
            </a:r>
            <a:r>
              <a:rPr sz="1100" b="1" spc="-5" dirty="0" err="1">
                <a:solidFill>
                  <a:srgbClr val="114B8F"/>
                </a:solidFill>
                <a:latin typeface="Droid Sans"/>
                <a:cs typeface="Droid Sans"/>
              </a:rPr>
              <a:t>mindtrap</a:t>
            </a:r>
            <a:r>
              <a:rPr sz="1100" b="1" spc="-5" dirty="0">
                <a:solidFill>
                  <a:srgbClr val="114B8F"/>
                </a:solidFill>
                <a:latin typeface="Droid Sans"/>
                <a:cs typeface="Droid Sans"/>
              </a:rPr>
              <a:t>’ </a:t>
            </a:r>
            <a:r>
              <a:rPr sz="1100" dirty="0">
                <a:solidFill>
                  <a:srgbClr val="231F20"/>
                </a:solidFill>
                <a:latin typeface="Droid Sans"/>
                <a:cs typeface="Droid Sans"/>
              </a:rPr>
              <a:t>may make </a:t>
            </a:r>
            <a:r>
              <a:rPr sz="1100" spc="-5" dirty="0">
                <a:solidFill>
                  <a:srgbClr val="231F20"/>
                </a:solidFill>
                <a:latin typeface="Droid Sans"/>
                <a:cs typeface="Droid Sans"/>
              </a:rPr>
              <a:t>excuses </a:t>
            </a:r>
            <a:r>
              <a:rPr sz="1100" dirty="0">
                <a:solidFill>
                  <a:srgbClr val="231F20"/>
                </a:solidFill>
                <a:latin typeface="Droid Sans"/>
                <a:cs typeface="Droid Sans"/>
              </a:rPr>
              <a:t>to avoid doing things </a:t>
            </a:r>
            <a:r>
              <a:rPr sz="1100" spc="-5" dirty="0">
                <a:solidFill>
                  <a:srgbClr val="231F20"/>
                </a:solidFill>
                <a:latin typeface="Droid Sans"/>
                <a:cs typeface="Droid Sans"/>
              </a:rPr>
              <a:t>or give </a:t>
            </a:r>
            <a:r>
              <a:rPr sz="1100" dirty="0">
                <a:solidFill>
                  <a:srgbClr val="231F20"/>
                </a:solidFill>
                <a:latin typeface="Droid Sans"/>
                <a:cs typeface="Droid Sans"/>
              </a:rPr>
              <a:t>up completely and blame </a:t>
            </a:r>
            <a:r>
              <a:rPr sz="1100" spc="-5" dirty="0">
                <a:solidFill>
                  <a:srgbClr val="231F20"/>
                </a:solidFill>
                <a:latin typeface="Droid Sans"/>
                <a:cs typeface="Droid Sans"/>
              </a:rPr>
              <a:t>someone</a:t>
            </a:r>
            <a:r>
              <a:rPr sz="1100" spc="-25" dirty="0">
                <a:solidFill>
                  <a:srgbClr val="231F20"/>
                </a:solidFill>
                <a:latin typeface="Droid Sans"/>
                <a:cs typeface="Droid Sans"/>
              </a:rPr>
              <a:t> </a:t>
            </a:r>
            <a:r>
              <a:rPr sz="1100" spc="-5" dirty="0">
                <a:solidFill>
                  <a:srgbClr val="231F20"/>
                </a:solidFill>
                <a:latin typeface="Droid Sans"/>
                <a:cs typeface="Droid Sans"/>
              </a:rPr>
              <a:t>else.</a:t>
            </a:r>
            <a:r>
              <a:rPr lang="en-US" sz="1100" spc="-5" dirty="0">
                <a:solidFill>
                  <a:srgbClr val="231F20"/>
                </a:solidFill>
                <a:latin typeface="Droid Sans"/>
                <a:cs typeface="Droid Sans"/>
              </a:rPr>
              <a:t> </a:t>
            </a:r>
            <a:r>
              <a:rPr lang="en-US" sz="1100" dirty="0">
                <a:solidFill>
                  <a:schemeClr val="accent3"/>
                </a:solidFill>
                <a:latin typeface="Droid Sans"/>
                <a:cs typeface="Droid Sans"/>
              </a:rPr>
              <a:t>Their In the Box self-talk might be </a:t>
            </a:r>
            <a:r>
              <a:rPr lang="en-US" sz="1100" i="1" dirty="0">
                <a:solidFill>
                  <a:schemeClr val="accent3"/>
                </a:solidFill>
                <a:latin typeface="Droid Sans"/>
                <a:cs typeface="Droid Sans"/>
              </a:rPr>
              <a:t>‘It’s not my problem.’</a:t>
            </a:r>
            <a:endParaRPr sz="1100" dirty="0">
              <a:latin typeface="Droid Sans"/>
              <a:cs typeface="Droid Sans"/>
            </a:endParaRPr>
          </a:p>
        </p:txBody>
      </p:sp>
      <p:sp>
        <p:nvSpPr>
          <p:cNvPr id="61" name="object 8">
            <a:extLst>
              <a:ext uri="{FF2B5EF4-FFF2-40B4-BE49-F238E27FC236}">
                <a16:creationId xmlns:a16="http://schemas.microsoft.com/office/drawing/2014/main" id="{B11D810C-88DA-484E-9213-23D152B18E7D}"/>
              </a:ext>
            </a:extLst>
          </p:cNvPr>
          <p:cNvSpPr txBox="1"/>
          <p:nvPr/>
        </p:nvSpPr>
        <p:spPr>
          <a:xfrm>
            <a:off x="5496787" y="7408452"/>
            <a:ext cx="1607100" cy="1851789"/>
          </a:xfrm>
          <a:prstGeom prst="rect">
            <a:avLst/>
          </a:prstGeom>
        </p:spPr>
        <p:txBody>
          <a:bodyPr vert="horz" wrap="square" lIns="0" tIns="71120" rIns="0" bIns="0" rtlCol="0">
            <a:spAutoFit/>
          </a:bodyPr>
          <a:lstStyle/>
          <a:p>
            <a:pPr marR="5080">
              <a:lnSpc>
                <a:spcPct val="100000"/>
              </a:lnSpc>
              <a:spcBef>
                <a:spcPts val="560"/>
              </a:spcBef>
            </a:pPr>
            <a:r>
              <a:rPr sz="1400" spc="25" dirty="0">
                <a:solidFill>
                  <a:srgbClr val="114B8F"/>
                </a:solidFill>
                <a:latin typeface="Londrina Solid"/>
                <a:cs typeface="Londrina Solid"/>
              </a:rPr>
              <a:t>M</a:t>
            </a:r>
            <a:r>
              <a:rPr sz="1400" spc="35" dirty="0">
                <a:solidFill>
                  <a:srgbClr val="114B8F"/>
                </a:solidFill>
                <a:latin typeface="Londrina Solid"/>
                <a:cs typeface="Londrina Solid"/>
              </a:rPr>
              <a:t>artyr</a:t>
            </a:r>
            <a:endParaRPr sz="1100" dirty="0">
              <a:latin typeface="Londrina Solid"/>
              <a:cs typeface="Londrina Solid"/>
            </a:endParaRPr>
          </a:p>
          <a:p>
            <a:pPr marR="12065" indent="11113">
              <a:lnSpc>
                <a:spcPts val="1300"/>
              </a:lnSpc>
              <a:spcBef>
                <a:spcPts val="465"/>
              </a:spcBef>
            </a:pPr>
            <a:r>
              <a:rPr sz="1100" dirty="0">
                <a:solidFill>
                  <a:srgbClr val="231F20"/>
                </a:solidFill>
                <a:latin typeface="Droid Sans"/>
                <a:cs typeface="Droid Sans"/>
              </a:rPr>
              <a:t>When </a:t>
            </a:r>
            <a:r>
              <a:rPr sz="1100" spc="-5" dirty="0">
                <a:solidFill>
                  <a:srgbClr val="231F20"/>
                </a:solidFill>
                <a:latin typeface="Droid Sans"/>
                <a:cs typeface="Droid Sans"/>
              </a:rPr>
              <a:t>faced with </a:t>
            </a:r>
            <a:r>
              <a:rPr sz="1100" dirty="0">
                <a:solidFill>
                  <a:srgbClr val="231F20"/>
                </a:solidFill>
                <a:latin typeface="Droid Sans"/>
                <a:cs typeface="Droid Sans"/>
              </a:rPr>
              <a:t>a</a:t>
            </a:r>
            <a:r>
              <a:rPr lang="en-US" sz="1100" dirty="0">
                <a:solidFill>
                  <a:srgbClr val="231F20"/>
                </a:solidFill>
                <a:latin typeface="Droid Sans"/>
                <a:cs typeface="Droid Sans"/>
              </a:rPr>
              <a:t> </a:t>
            </a:r>
            <a:r>
              <a:rPr sz="1100" dirty="0">
                <a:solidFill>
                  <a:srgbClr val="231F20"/>
                </a:solidFill>
                <a:latin typeface="Droid Sans"/>
                <a:cs typeface="Droid Sans"/>
              </a:rPr>
              <a:t>problem, a person </a:t>
            </a:r>
            <a:r>
              <a:rPr sz="1100" spc="-5" dirty="0">
                <a:solidFill>
                  <a:srgbClr val="231F20"/>
                </a:solidFill>
                <a:latin typeface="Droid Sans"/>
                <a:cs typeface="Droid Sans"/>
              </a:rPr>
              <a:t>with</a:t>
            </a:r>
            <a:r>
              <a:rPr sz="1100" spc="-70" dirty="0">
                <a:solidFill>
                  <a:srgbClr val="231F20"/>
                </a:solidFill>
                <a:latin typeface="Droid Sans"/>
                <a:cs typeface="Droid Sans"/>
              </a:rPr>
              <a:t> </a:t>
            </a:r>
            <a:r>
              <a:rPr sz="1100" dirty="0">
                <a:solidFill>
                  <a:srgbClr val="231F20"/>
                </a:solidFill>
                <a:latin typeface="Droid Sans"/>
                <a:cs typeface="Droid Sans"/>
              </a:rPr>
              <a:t>a</a:t>
            </a:r>
            <a:r>
              <a:rPr sz="1100" spc="-10" dirty="0">
                <a:solidFill>
                  <a:srgbClr val="231F20"/>
                </a:solidFill>
                <a:latin typeface="Droid Sans"/>
                <a:cs typeface="Droid Sans"/>
              </a:rPr>
              <a:t> </a:t>
            </a:r>
            <a:r>
              <a:rPr sz="1100" b="1" dirty="0">
                <a:solidFill>
                  <a:srgbClr val="114B8F"/>
                </a:solidFill>
                <a:latin typeface="Droid Sans"/>
                <a:cs typeface="Droid Sans"/>
              </a:rPr>
              <a:t>‘Martyr </a:t>
            </a:r>
            <a:r>
              <a:rPr sz="1100" b="1" spc="-5" dirty="0" err="1">
                <a:solidFill>
                  <a:srgbClr val="114B8F"/>
                </a:solidFill>
                <a:latin typeface="Droid Sans"/>
                <a:cs typeface="Droid Sans"/>
              </a:rPr>
              <a:t>mindtrap</a:t>
            </a:r>
            <a:r>
              <a:rPr sz="1100" b="1" spc="-5" dirty="0">
                <a:solidFill>
                  <a:srgbClr val="114B8F"/>
                </a:solidFill>
                <a:latin typeface="Droid Sans"/>
                <a:cs typeface="Droid Sans"/>
              </a:rPr>
              <a:t>’ </a:t>
            </a:r>
            <a:r>
              <a:rPr sz="1100" dirty="0">
                <a:solidFill>
                  <a:srgbClr val="231F20"/>
                </a:solidFill>
                <a:latin typeface="Droid Sans"/>
                <a:cs typeface="Droid Sans"/>
              </a:rPr>
              <a:t>takes </a:t>
            </a:r>
            <a:r>
              <a:rPr sz="1100" spc="-5" dirty="0">
                <a:solidFill>
                  <a:srgbClr val="231F20"/>
                </a:solidFill>
                <a:latin typeface="Droid Sans"/>
                <a:cs typeface="Droid Sans"/>
              </a:rPr>
              <a:t>on </a:t>
            </a:r>
            <a:r>
              <a:rPr sz="1100" dirty="0">
                <a:solidFill>
                  <a:srgbClr val="231F20"/>
                </a:solidFill>
                <a:latin typeface="Droid Sans"/>
                <a:cs typeface="Droid Sans"/>
              </a:rPr>
              <a:t>too much and </a:t>
            </a:r>
            <a:r>
              <a:rPr sz="1100" spc="-5" dirty="0">
                <a:solidFill>
                  <a:srgbClr val="231F20"/>
                </a:solidFill>
                <a:latin typeface="Droid Sans"/>
                <a:cs typeface="Droid Sans"/>
              </a:rPr>
              <a:t>ends </a:t>
            </a:r>
            <a:r>
              <a:rPr sz="1100" dirty="0">
                <a:solidFill>
                  <a:srgbClr val="231F20"/>
                </a:solidFill>
                <a:latin typeface="Droid Sans"/>
                <a:cs typeface="Droid Sans"/>
              </a:rPr>
              <a:t>up</a:t>
            </a:r>
            <a:r>
              <a:rPr sz="1100" spc="-65" dirty="0">
                <a:solidFill>
                  <a:srgbClr val="231F20"/>
                </a:solidFill>
                <a:latin typeface="Droid Sans"/>
                <a:cs typeface="Droid Sans"/>
              </a:rPr>
              <a:t> </a:t>
            </a:r>
            <a:r>
              <a:rPr sz="1100" spc="-5" dirty="0">
                <a:solidFill>
                  <a:srgbClr val="231F20"/>
                </a:solidFill>
                <a:latin typeface="Droid Sans"/>
                <a:cs typeface="Droid Sans"/>
              </a:rPr>
              <a:t>feeling</a:t>
            </a:r>
            <a:r>
              <a:rPr lang="en-US" sz="1100" spc="-5" dirty="0">
                <a:latin typeface="Droid Sans"/>
                <a:cs typeface="Droid Sans"/>
              </a:rPr>
              <a:t> </a:t>
            </a:r>
            <a:r>
              <a:rPr sz="1100" dirty="0">
                <a:solidFill>
                  <a:srgbClr val="231F20"/>
                </a:solidFill>
                <a:latin typeface="Droid Sans"/>
                <a:cs typeface="Droid Sans"/>
              </a:rPr>
              <a:t>burnt-out </a:t>
            </a:r>
            <a:r>
              <a:rPr sz="1100" spc="-5" dirty="0">
                <a:solidFill>
                  <a:srgbClr val="231F20"/>
                </a:solidFill>
                <a:latin typeface="Droid Sans"/>
                <a:cs typeface="Droid Sans"/>
              </a:rPr>
              <a:t>or</a:t>
            </a:r>
            <a:r>
              <a:rPr sz="1100" spc="-100" dirty="0">
                <a:solidFill>
                  <a:srgbClr val="231F20"/>
                </a:solidFill>
                <a:latin typeface="Droid Sans"/>
                <a:cs typeface="Droid Sans"/>
              </a:rPr>
              <a:t> </a:t>
            </a:r>
            <a:r>
              <a:rPr sz="1100" dirty="0">
                <a:solidFill>
                  <a:srgbClr val="231F20"/>
                </a:solidFill>
                <a:latin typeface="Droid Sans"/>
                <a:cs typeface="Droid Sans"/>
              </a:rPr>
              <a:t>unmotivated.</a:t>
            </a:r>
            <a:r>
              <a:rPr lang="en-US" sz="1100" dirty="0">
                <a:solidFill>
                  <a:srgbClr val="231F20"/>
                </a:solidFill>
                <a:latin typeface="Droid Sans"/>
                <a:cs typeface="Droid Sans"/>
              </a:rPr>
              <a:t> </a:t>
            </a:r>
            <a:r>
              <a:rPr lang="en-US" sz="1100" dirty="0">
                <a:solidFill>
                  <a:schemeClr val="accent3"/>
                </a:solidFill>
                <a:latin typeface="Droid Sans"/>
                <a:cs typeface="Droid Sans"/>
              </a:rPr>
              <a:t>Their In the Box self-talk might be </a:t>
            </a:r>
            <a:r>
              <a:rPr lang="en-US" sz="1100" i="1" dirty="0">
                <a:solidFill>
                  <a:schemeClr val="accent3"/>
                </a:solidFill>
                <a:latin typeface="Droid Sans"/>
                <a:cs typeface="Droid Sans"/>
              </a:rPr>
              <a:t>‘What I need is not important’.</a:t>
            </a:r>
            <a:endParaRPr sz="1100" dirty="0">
              <a:latin typeface="Droid Sans"/>
              <a:cs typeface="Droid Sans"/>
            </a:endParaRPr>
          </a:p>
        </p:txBody>
      </p:sp>
      <p:sp>
        <p:nvSpPr>
          <p:cNvPr id="62" name="object 9">
            <a:extLst>
              <a:ext uri="{FF2B5EF4-FFF2-40B4-BE49-F238E27FC236}">
                <a16:creationId xmlns:a16="http://schemas.microsoft.com/office/drawing/2014/main" id="{F28FE03C-D474-41A7-8418-FEBAC83AB4FC}"/>
              </a:ext>
            </a:extLst>
          </p:cNvPr>
          <p:cNvSpPr txBox="1"/>
          <p:nvPr/>
        </p:nvSpPr>
        <p:spPr>
          <a:xfrm>
            <a:off x="2444431" y="8983458"/>
            <a:ext cx="3095219" cy="1184940"/>
          </a:xfrm>
          <a:prstGeom prst="rect">
            <a:avLst/>
          </a:prstGeom>
        </p:spPr>
        <p:txBody>
          <a:bodyPr vert="horz" wrap="square" lIns="0" tIns="71120" rIns="0" bIns="0" rtlCol="0">
            <a:spAutoFit/>
          </a:bodyPr>
          <a:lstStyle/>
          <a:p>
            <a:pPr marL="12700">
              <a:lnSpc>
                <a:spcPct val="100000"/>
              </a:lnSpc>
              <a:spcBef>
                <a:spcPts val="560"/>
              </a:spcBef>
            </a:pPr>
            <a:r>
              <a:rPr sz="1400" spc="30" dirty="0">
                <a:solidFill>
                  <a:srgbClr val="114B8F"/>
                </a:solidFill>
                <a:latin typeface="Londrina Solid"/>
                <a:cs typeface="Londrina Solid"/>
              </a:rPr>
              <a:t>Worrier</a:t>
            </a:r>
            <a:endParaRPr sz="1100" dirty="0">
              <a:latin typeface="Londrina Solid"/>
              <a:cs typeface="Londrina Solid"/>
            </a:endParaRPr>
          </a:p>
          <a:p>
            <a:pPr marL="12700" marR="172085">
              <a:lnSpc>
                <a:spcPts val="1300"/>
              </a:lnSpc>
              <a:spcBef>
                <a:spcPts val="465"/>
              </a:spcBef>
            </a:pPr>
            <a:r>
              <a:rPr sz="1100" dirty="0">
                <a:solidFill>
                  <a:srgbClr val="231F20"/>
                </a:solidFill>
                <a:latin typeface="Droid Sans"/>
                <a:cs typeface="Droid Sans"/>
              </a:rPr>
              <a:t>When </a:t>
            </a:r>
            <a:r>
              <a:rPr sz="1100" spc="-5" dirty="0">
                <a:solidFill>
                  <a:srgbClr val="231F20"/>
                </a:solidFill>
                <a:latin typeface="Droid Sans"/>
                <a:cs typeface="Droid Sans"/>
              </a:rPr>
              <a:t>faced with </a:t>
            </a:r>
            <a:r>
              <a:rPr sz="1100" dirty="0">
                <a:solidFill>
                  <a:srgbClr val="231F20"/>
                </a:solidFill>
                <a:latin typeface="Droid Sans"/>
                <a:cs typeface="Droid Sans"/>
              </a:rPr>
              <a:t>a problem, a person </a:t>
            </a:r>
            <a:r>
              <a:rPr sz="1100" spc="-5" dirty="0">
                <a:solidFill>
                  <a:srgbClr val="231F20"/>
                </a:solidFill>
                <a:latin typeface="Droid Sans"/>
                <a:cs typeface="Droid Sans"/>
              </a:rPr>
              <a:t>with </a:t>
            </a:r>
            <a:r>
              <a:rPr sz="1100" dirty="0">
                <a:solidFill>
                  <a:srgbClr val="231F20"/>
                </a:solidFill>
                <a:latin typeface="Droid Sans"/>
                <a:cs typeface="Droid Sans"/>
              </a:rPr>
              <a:t>a </a:t>
            </a:r>
            <a:r>
              <a:rPr sz="1100" b="1" dirty="0">
                <a:solidFill>
                  <a:srgbClr val="114B8F"/>
                </a:solidFill>
                <a:latin typeface="Droid Sans"/>
                <a:cs typeface="Droid Sans"/>
              </a:rPr>
              <a:t>‘Worrier </a:t>
            </a:r>
            <a:r>
              <a:rPr sz="1100" b="1" spc="-5" dirty="0">
                <a:solidFill>
                  <a:srgbClr val="114B8F"/>
                </a:solidFill>
                <a:latin typeface="Droid Sans"/>
                <a:cs typeface="Droid Sans"/>
              </a:rPr>
              <a:t>mindtrap’  </a:t>
            </a:r>
            <a:r>
              <a:rPr sz="1100" spc="-5" dirty="0">
                <a:solidFill>
                  <a:srgbClr val="231F20"/>
                </a:solidFill>
                <a:latin typeface="Droid Sans"/>
                <a:cs typeface="Droid Sans"/>
              </a:rPr>
              <a:t>worries </a:t>
            </a:r>
            <a:r>
              <a:rPr sz="1100" dirty="0">
                <a:solidFill>
                  <a:srgbClr val="231F20"/>
                </a:solidFill>
                <a:latin typeface="Droid Sans"/>
                <a:cs typeface="Droid Sans"/>
              </a:rPr>
              <a:t>too much. </a:t>
            </a:r>
            <a:r>
              <a:rPr sz="1100" spc="-5" dirty="0">
                <a:solidFill>
                  <a:srgbClr val="231F20"/>
                </a:solidFill>
                <a:latin typeface="Droid Sans"/>
                <a:cs typeface="Droid Sans"/>
              </a:rPr>
              <a:t>They </a:t>
            </a:r>
            <a:r>
              <a:rPr sz="1100" dirty="0">
                <a:solidFill>
                  <a:srgbClr val="231F20"/>
                </a:solidFill>
                <a:latin typeface="Droid Sans"/>
                <a:cs typeface="Droid Sans"/>
              </a:rPr>
              <a:t>may </a:t>
            </a:r>
            <a:r>
              <a:rPr sz="1100" spc="-5" dirty="0">
                <a:solidFill>
                  <a:srgbClr val="231F20"/>
                </a:solidFill>
                <a:latin typeface="Droid Sans"/>
                <a:cs typeface="Droid Sans"/>
              </a:rPr>
              <a:t>get </a:t>
            </a:r>
            <a:r>
              <a:rPr sz="1100" dirty="0">
                <a:solidFill>
                  <a:srgbClr val="231F20"/>
                </a:solidFill>
                <a:latin typeface="Droid Sans"/>
                <a:cs typeface="Droid Sans"/>
              </a:rPr>
              <a:t>too nervous </a:t>
            </a:r>
            <a:r>
              <a:rPr sz="1100" spc="-5" dirty="0">
                <a:solidFill>
                  <a:srgbClr val="231F20"/>
                </a:solidFill>
                <a:latin typeface="Droid Sans"/>
                <a:cs typeface="Droid Sans"/>
              </a:rPr>
              <a:t>or find </a:t>
            </a:r>
            <a:r>
              <a:rPr sz="1100" dirty="0">
                <a:solidFill>
                  <a:srgbClr val="231F20"/>
                </a:solidFill>
                <a:latin typeface="Droid Sans"/>
                <a:cs typeface="Droid Sans"/>
              </a:rPr>
              <a:t>it hard to  make a</a:t>
            </a:r>
            <a:r>
              <a:rPr sz="1100" spc="-5" dirty="0">
                <a:solidFill>
                  <a:srgbClr val="231F20"/>
                </a:solidFill>
                <a:latin typeface="Droid Sans"/>
                <a:cs typeface="Droid Sans"/>
              </a:rPr>
              <a:t> </a:t>
            </a:r>
            <a:r>
              <a:rPr sz="1100" dirty="0">
                <a:solidFill>
                  <a:srgbClr val="231F20"/>
                </a:solidFill>
                <a:latin typeface="Droid Sans"/>
                <a:cs typeface="Droid Sans"/>
              </a:rPr>
              <a:t>decision.</a:t>
            </a:r>
            <a:r>
              <a:rPr lang="en-US" sz="1100" dirty="0">
                <a:solidFill>
                  <a:srgbClr val="231F20"/>
                </a:solidFill>
                <a:latin typeface="Droid Sans"/>
                <a:cs typeface="Droid Sans"/>
              </a:rPr>
              <a:t> </a:t>
            </a:r>
            <a:r>
              <a:rPr lang="en-US" sz="1100" dirty="0">
                <a:solidFill>
                  <a:schemeClr val="accent3"/>
                </a:solidFill>
                <a:latin typeface="Droid Sans"/>
                <a:cs typeface="Droid Sans"/>
              </a:rPr>
              <a:t>Their In the Box self-talk might be </a:t>
            </a:r>
            <a:r>
              <a:rPr lang="en-US" sz="1100" i="1" dirty="0">
                <a:solidFill>
                  <a:schemeClr val="accent3"/>
                </a:solidFill>
                <a:latin typeface="Droid Sans"/>
                <a:cs typeface="Droid Sans"/>
              </a:rPr>
              <a:t>‘Things always go wrong’.</a:t>
            </a:r>
            <a:endParaRPr sz="1100" dirty="0">
              <a:solidFill>
                <a:schemeClr val="accent3"/>
              </a:solidFill>
              <a:latin typeface="Droid Sans"/>
              <a:cs typeface="Droid Sans"/>
            </a:endParaRPr>
          </a:p>
        </p:txBody>
      </p:sp>
      <p:sp>
        <p:nvSpPr>
          <p:cNvPr id="63" name="object 10">
            <a:extLst>
              <a:ext uri="{FF2B5EF4-FFF2-40B4-BE49-F238E27FC236}">
                <a16:creationId xmlns:a16="http://schemas.microsoft.com/office/drawing/2014/main" id="{2A6E0D0D-1072-4AB3-A552-5E6E23AB4EBC}"/>
              </a:ext>
            </a:extLst>
          </p:cNvPr>
          <p:cNvSpPr/>
          <p:nvPr/>
        </p:nvSpPr>
        <p:spPr>
          <a:xfrm>
            <a:off x="761602" y="6107428"/>
            <a:ext cx="2273461" cy="1458544"/>
          </a:xfrm>
          <a:prstGeom prst="rect">
            <a:avLst/>
          </a:prstGeom>
          <a:blipFill>
            <a:blip r:embed="rId2" cstate="print"/>
            <a:stretch>
              <a:fillRect/>
            </a:stretch>
          </a:blipFill>
        </p:spPr>
        <p:txBody>
          <a:bodyPr wrap="square" lIns="0" tIns="0" rIns="0" bIns="0" rtlCol="0"/>
          <a:lstStyle/>
          <a:p>
            <a:endParaRPr sz="1100"/>
          </a:p>
        </p:txBody>
      </p:sp>
      <p:sp>
        <p:nvSpPr>
          <p:cNvPr id="64" name="object 11">
            <a:extLst>
              <a:ext uri="{FF2B5EF4-FFF2-40B4-BE49-F238E27FC236}">
                <a16:creationId xmlns:a16="http://schemas.microsoft.com/office/drawing/2014/main" id="{62C1A8AD-75C0-4C0A-989F-1B5AD3067A28}"/>
              </a:ext>
            </a:extLst>
          </p:cNvPr>
          <p:cNvSpPr/>
          <p:nvPr/>
        </p:nvSpPr>
        <p:spPr>
          <a:xfrm>
            <a:off x="397374" y="4439770"/>
            <a:ext cx="2399973" cy="1868633"/>
          </a:xfrm>
          <a:prstGeom prst="rect">
            <a:avLst/>
          </a:prstGeom>
          <a:blipFill>
            <a:blip r:embed="rId3" cstate="print"/>
            <a:stretch>
              <a:fillRect/>
            </a:stretch>
          </a:blipFill>
        </p:spPr>
        <p:txBody>
          <a:bodyPr wrap="square" lIns="0" tIns="0" rIns="0" bIns="0" rtlCol="0"/>
          <a:lstStyle/>
          <a:p>
            <a:endParaRPr sz="1100"/>
          </a:p>
        </p:txBody>
      </p:sp>
      <p:sp>
        <p:nvSpPr>
          <p:cNvPr id="65" name="object 12">
            <a:extLst>
              <a:ext uri="{FF2B5EF4-FFF2-40B4-BE49-F238E27FC236}">
                <a16:creationId xmlns:a16="http://schemas.microsoft.com/office/drawing/2014/main" id="{A3C7D392-62A2-43F8-858A-09B85CD5A045}"/>
              </a:ext>
            </a:extLst>
          </p:cNvPr>
          <p:cNvSpPr/>
          <p:nvPr/>
        </p:nvSpPr>
        <p:spPr>
          <a:xfrm>
            <a:off x="4517984" y="5247804"/>
            <a:ext cx="1839623" cy="1235735"/>
          </a:xfrm>
          <a:prstGeom prst="rect">
            <a:avLst/>
          </a:prstGeom>
          <a:blipFill>
            <a:blip r:embed="rId4" cstate="print"/>
            <a:stretch>
              <a:fillRect/>
            </a:stretch>
          </a:blipFill>
        </p:spPr>
        <p:txBody>
          <a:bodyPr wrap="square" lIns="0" tIns="0" rIns="0" bIns="0" rtlCol="0"/>
          <a:lstStyle/>
          <a:p>
            <a:endParaRPr sz="1100"/>
          </a:p>
        </p:txBody>
      </p:sp>
      <p:sp>
        <p:nvSpPr>
          <p:cNvPr id="66" name="object 13">
            <a:extLst>
              <a:ext uri="{FF2B5EF4-FFF2-40B4-BE49-F238E27FC236}">
                <a16:creationId xmlns:a16="http://schemas.microsoft.com/office/drawing/2014/main" id="{A1F4619C-1C49-4263-A69E-06B5D5ED8C85}"/>
              </a:ext>
            </a:extLst>
          </p:cNvPr>
          <p:cNvSpPr/>
          <p:nvPr/>
        </p:nvSpPr>
        <p:spPr>
          <a:xfrm>
            <a:off x="5093822" y="3297432"/>
            <a:ext cx="2052928" cy="1207077"/>
          </a:xfrm>
          <a:prstGeom prst="rect">
            <a:avLst/>
          </a:prstGeom>
          <a:blipFill>
            <a:blip r:embed="rId5" cstate="print"/>
            <a:stretch>
              <a:fillRect/>
            </a:stretch>
          </a:blipFill>
        </p:spPr>
        <p:txBody>
          <a:bodyPr wrap="square" lIns="0" tIns="0" rIns="0" bIns="0" rtlCol="0"/>
          <a:lstStyle/>
          <a:p>
            <a:endParaRPr sz="1100"/>
          </a:p>
        </p:txBody>
      </p:sp>
      <p:sp>
        <p:nvSpPr>
          <p:cNvPr id="67" name="object 14">
            <a:extLst>
              <a:ext uri="{FF2B5EF4-FFF2-40B4-BE49-F238E27FC236}">
                <a16:creationId xmlns:a16="http://schemas.microsoft.com/office/drawing/2014/main" id="{117B2CD7-03FA-4B32-88F5-88FB6275C887}"/>
              </a:ext>
            </a:extLst>
          </p:cNvPr>
          <p:cNvSpPr/>
          <p:nvPr/>
        </p:nvSpPr>
        <p:spPr>
          <a:xfrm>
            <a:off x="3779837" y="7570142"/>
            <a:ext cx="1566969" cy="1593315"/>
          </a:xfrm>
          <a:prstGeom prst="rect">
            <a:avLst/>
          </a:prstGeom>
          <a:blipFill>
            <a:blip r:embed="rId6" cstate="print"/>
            <a:stretch>
              <a:fillRect/>
            </a:stretch>
          </a:blipFill>
        </p:spPr>
        <p:txBody>
          <a:bodyPr wrap="square" lIns="0" tIns="0" rIns="0" bIns="0" rtlCol="0"/>
          <a:lstStyle/>
          <a:p>
            <a:endParaRPr sz="1100"/>
          </a:p>
        </p:txBody>
      </p:sp>
      <p:sp>
        <p:nvSpPr>
          <p:cNvPr id="68" name="object 15">
            <a:extLst>
              <a:ext uri="{FF2B5EF4-FFF2-40B4-BE49-F238E27FC236}">
                <a16:creationId xmlns:a16="http://schemas.microsoft.com/office/drawing/2014/main" id="{8AB8EC86-E0B7-48E7-BE4A-D5633FD65F00}"/>
              </a:ext>
            </a:extLst>
          </p:cNvPr>
          <p:cNvSpPr/>
          <p:nvPr/>
        </p:nvSpPr>
        <p:spPr>
          <a:xfrm>
            <a:off x="511600" y="8709853"/>
            <a:ext cx="1783200" cy="1458545"/>
          </a:xfrm>
          <a:prstGeom prst="rect">
            <a:avLst/>
          </a:prstGeom>
          <a:blipFill>
            <a:blip r:embed="rId7" cstate="print"/>
            <a:stretch>
              <a:fillRect/>
            </a:stretch>
          </a:blipFill>
        </p:spPr>
        <p:txBody>
          <a:bodyPr wrap="square" lIns="0" tIns="0" rIns="0" bIns="0" rtlCol="0"/>
          <a:lstStyle/>
          <a:p>
            <a:endParaRPr sz="1100"/>
          </a:p>
        </p:txBody>
      </p:sp>
      <p:sp>
        <p:nvSpPr>
          <p:cNvPr id="20" name="Rectangle 19">
            <a:extLst>
              <a:ext uri="{FF2B5EF4-FFF2-40B4-BE49-F238E27FC236}">
                <a16:creationId xmlns:a16="http://schemas.microsoft.com/office/drawing/2014/main" id="{B008472A-5741-4C6B-A7F9-3E1DC3F3A5B1}"/>
              </a:ext>
            </a:extLst>
          </p:cNvPr>
          <p:cNvSpPr/>
          <p:nvPr/>
        </p:nvSpPr>
        <p:spPr>
          <a:xfrm>
            <a:off x="456707" y="876281"/>
            <a:ext cx="3870260" cy="1754326"/>
          </a:xfrm>
          <a:prstGeom prst="rect">
            <a:avLst/>
          </a:prstGeom>
        </p:spPr>
        <p:txBody>
          <a:bodyPr wrap="square">
            <a:spAutoFit/>
          </a:bodyPr>
          <a:lstStyle/>
          <a:p>
            <a:r>
              <a:rPr lang="en-US" sz="1200" dirty="0">
                <a:solidFill>
                  <a:schemeClr val="accent2"/>
                </a:solidFill>
                <a:latin typeface="Droid Sans"/>
                <a:cs typeface="Droid Sans"/>
              </a:rPr>
              <a:t>Earlier in the Spark </a:t>
            </a:r>
            <a:r>
              <a:rPr lang="en-US" sz="1200" dirty="0" err="1">
                <a:solidFill>
                  <a:schemeClr val="accent2"/>
                </a:solidFill>
                <a:latin typeface="Droid Sans"/>
                <a:cs typeface="Droid Sans"/>
              </a:rPr>
              <a:t>Programme</a:t>
            </a:r>
            <a:r>
              <a:rPr lang="en-US" sz="1200" dirty="0">
                <a:solidFill>
                  <a:schemeClr val="accent2"/>
                </a:solidFill>
                <a:latin typeface="Droid Sans"/>
                <a:cs typeface="Droid Sans"/>
              </a:rPr>
              <a:t> you learned about our self-talk (the voices in our heads) and how, when we are In the Box, our self-talk is likely to be coming from our Judge or Pessimist. In this session, we will explore your Judge and Pessimist voices a bit deeper, look for some common patterns which we call </a:t>
            </a:r>
            <a:r>
              <a:rPr lang="en-US" sz="1200" b="1" dirty="0" err="1">
                <a:solidFill>
                  <a:schemeClr val="accent2"/>
                </a:solidFill>
                <a:latin typeface="Droid Sans"/>
                <a:cs typeface="Droid Sans"/>
              </a:rPr>
              <a:t>Mindtraps</a:t>
            </a:r>
            <a:r>
              <a:rPr lang="en-US" sz="1200" dirty="0">
                <a:solidFill>
                  <a:schemeClr val="accent2"/>
                </a:solidFill>
                <a:latin typeface="Droid Sans"/>
                <a:cs typeface="Droid Sans"/>
              </a:rPr>
              <a:t>, and consider how they can get in the way when we’re facing challenges such as tests or exams, just when we need to Be at Our Best.</a:t>
            </a:r>
            <a:endParaRPr lang="en-US" sz="1200" dirty="0"/>
          </a:p>
        </p:txBody>
      </p:sp>
      <p:sp>
        <p:nvSpPr>
          <p:cNvPr id="21" name="Title 16">
            <a:extLst>
              <a:ext uri="{FF2B5EF4-FFF2-40B4-BE49-F238E27FC236}">
                <a16:creationId xmlns:a16="http://schemas.microsoft.com/office/drawing/2014/main" id="{A6B2CA05-0293-4B57-AD0D-E42BA68E871B}"/>
              </a:ext>
            </a:extLst>
          </p:cNvPr>
          <p:cNvSpPr>
            <a:spLocks noGrp="1"/>
          </p:cNvSpPr>
          <p:nvPr>
            <p:ph type="title"/>
          </p:nvPr>
        </p:nvSpPr>
        <p:spPr>
          <a:xfrm>
            <a:off x="503238" y="401603"/>
            <a:ext cx="6520220" cy="492515"/>
          </a:xfrm>
        </p:spPr>
        <p:txBody>
          <a:bodyPr/>
          <a:lstStyle/>
          <a:p>
            <a:r>
              <a:rPr lang="en-US" b="1" kern="0" spc="35" dirty="0">
                <a:solidFill>
                  <a:srgbClr val="231F20"/>
                </a:solidFill>
                <a:latin typeface="Londrina Solid Black"/>
                <a:cs typeface="Londrina Solid Black"/>
              </a:rPr>
              <a:t>The six In the Box </a:t>
            </a:r>
            <a:r>
              <a:rPr lang="en-US" b="1" kern="0" spc="35" dirty="0" err="1">
                <a:solidFill>
                  <a:srgbClr val="231F20"/>
                </a:solidFill>
                <a:latin typeface="Londrina Solid Black"/>
                <a:cs typeface="Londrina Solid Black"/>
              </a:rPr>
              <a:t>Mindtraps</a:t>
            </a:r>
            <a:endParaRPr lang="en-US" dirty="0"/>
          </a:p>
        </p:txBody>
      </p:sp>
      <p:sp>
        <p:nvSpPr>
          <p:cNvPr id="22" name="object 6">
            <a:extLst>
              <a:ext uri="{FF2B5EF4-FFF2-40B4-BE49-F238E27FC236}">
                <a16:creationId xmlns:a16="http://schemas.microsoft.com/office/drawing/2014/main" id="{669BB84A-0C7A-4C5F-B30F-5B23199D5DDD}"/>
              </a:ext>
            </a:extLst>
          </p:cNvPr>
          <p:cNvSpPr txBox="1"/>
          <p:nvPr/>
        </p:nvSpPr>
        <p:spPr>
          <a:xfrm>
            <a:off x="4535043" y="945895"/>
            <a:ext cx="1366342" cy="1101584"/>
          </a:xfrm>
          <a:prstGeom prst="rect">
            <a:avLst/>
          </a:prstGeom>
        </p:spPr>
        <p:txBody>
          <a:bodyPr vert="horz" wrap="square" lIns="0" tIns="85090" rIns="0" bIns="0" rtlCol="0">
            <a:spAutoFit/>
          </a:bodyPr>
          <a:lstStyle/>
          <a:p>
            <a:pPr marL="12700">
              <a:lnSpc>
                <a:spcPct val="100000"/>
              </a:lnSpc>
              <a:spcBef>
                <a:spcPts val="670"/>
              </a:spcBef>
            </a:pPr>
            <a:r>
              <a:rPr sz="1600" spc="30" dirty="0">
                <a:solidFill>
                  <a:srgbClr val="EE2A59"/>
                </a:solidFill>
                <a:latin typeface="Londrina Solid"/>
                <a:cs typeface="Londrina Solid"/>
              </a:rPr>
              <a:t>The</a:t>
            </a:r>
            <a:r>
              <a:rPr sz="1600" spc="35" dirty="0">
                <a:solidFill>
                  <a:srgbClr val="EE2A59"/>
                </a:solidFill>
                <a:latin typeface="Londrina Solid"/>
                <a:cs typeface="Londrina Solid"/>
              </a:rPr>
              <a:t> </a:t>
            </a:r>
            <a:r>
              <a:rPr sz="1600" spc="45" dirty="0">
                <a:solidFill>
                  <a:srgbClr val="EE2A59"/>
                </a:solidFill>
                <a:latin typeface="Londrina Solid"/>
                <a:cs typeface="Londrina Solid"/>
              </a:rPr>
              <a:t>Judg</a:t>
            </a:r>
            <a:r>
              <a:rPr lang="en-US" sz="1600" spc="45" dirty="0">
                <a:solidFill>
                  <a:srgbClr val="EE2A59"/>
                </a:solidFill>
                <a:latin typeface="Londrina Solid"/>
                <a:cs typeface="Londrina Solid"/>
              </a:rPr>
              <a:t>e</a:t>
            </a:r>
            <a:endParaRPr sz="1600" dirty="0">
              <a:latin typeface="Londrina Solid"/>
              <a:cs typeface="Londrina Solid"/>
            </a:endParaRPr>
          </a:p>
          <a:p>
            <a:pPr marL="12700" marR="5080">
              <a:lnSpc>
                <a:spcPts val="1400"/>
              </a:lnSpc>
              <a:spcBef>
                <a:spcPts val="370"/>
              </a:spcBef>
            </a:pPr>
            <a:r>
              <a:rPr sz="1200" spc="-5" dirty="0">
                <a:solidFill>
                  <a:srgbClr val="231F20"/>
                </a:solidFill>
                <a:latin typeface="Droid Sans"/>
                <a:cs typeface="Droid Sans"/>
              </a:rPr>
              <a:t>Makes </a:t>
            </a:r>
            <a:r>
              <a:rPr sz="1200" dirty="0">
                <a:solidFill>
                  <a:srgbClr val="231F20"/>
                </a:solidFill>
                <a:latin typeface="Droid Sans"/>
                <a:cs typeface="Droid Sans"/>
              </a:rPr>
              <a:t>judgements</a:t>
            </a:r>
            <a:r>
              <a:rPr sz="1200" spc="-85" dirty="0">
                <a:solidFill>
                  <a:srgbClr val="231F20"/>
                </a:solidFill>
                <a:latin typeface="Droid Sans"/>
                <a:cs typeface="Droid Sans"/>
              </a:rPr>
              <a:t> </a:t>
            </a:r>
            <a:r>
              <a:rPr sz="1200" dirty="0">
                <a:solidFill>
                  <a:srgbClr val="231F20"/>
                </a:solidFill>
                <a:latin typeface="Droid Sans"/>
                <a:cs typeface="Droid Sans"/>
              </a:rPr>
              <a:t>about  </a:t>
            </a:r>
            <a:r>
              <a:rPr sz="1200" spc="-5" dirty="0">
                <a:solidFill>
                  <a:srgbClr val="231F20"/>
                </a:solidFill>
                <a:latin typeface="Droid Sans"/>
                <a:cs typeface="Droid Sans"/>
              </a:rPr>
              <a:t>ourselves </a:t>
            </a:r>
            <a:r>
              <a:rPr sz="1200" dirty="0">
                <a:solidFill>
                  <a:srgbClr val="231F20"/>
                </a:solidFill>
                <a:latin typeface="Droid Sans"/>
                <a:cs typeface="Droid Sans"/>
              </a:rPr>
              <a:t>and /</a:t>
            </a:r>
            <a:r>
              <a:rPr sz="1200" spc="-20" dirty="0">
                <a:solidFill>
                  <a:srgbClr val="231F20"/>
                </a:solidFill>
                <a:latin typeface="Droid Sans"/>
                <a:cs typeface="Droid Sans"/>
              </a:rPr>
              <a:t> </a:t>
            </a:r>
            <a:r>
              <a:rPr sz="1200" spc="-5" dirty="0">
                <a:solidFill>
                  <a:srgbClr val="231F20"/>
                </a:solidFill>
                <a:latin typeface="Droid Sans"/>
                <a:cs typeface="Droid Sans"/>
              </a:rPr>
              <a:t>or</a:t>
            </a:r>
            <a:r>
              <a:rPr lang="en-US" sz="1200" spc="-5" dirty="0">
                <a:latin typeface="Droid Sans"/>
                <a:cs typeface="Droid Sans"/>
              </a:rPr>
              <a:t> </a:t>
            </a:r>
            <a:r>
              <a:rPr sz="1200" dirty="0">
                <a:solidFill>
                  <a:srgbClr val="231F20"/>
                </a:solidFill>
                <a:latin typeface="Droid Sans"/>
                <a:cs typeface="Droid Sans"/>
              </a:rPr>
              <a:t>about</a:t>
            </a:r>
            <a:r>
              <a:rPr sz="1200" spc="-5" dirty="0">
                <a:solidFill>
                  <a:srgbClr val="231F20"/>
                </a:solidFill>
                <a:latin typeface="Droid Sans"/>
                <a:cs typeface="Droid Sans"/>
              </a:rPr>
              <a:t> others</a:t>
            </a:r>
            <a:endParaRPr sz="1200" dirty="0">
              <a:latin typeface="Droid Sans"/>
              <a:cs typeface="Droid Sans"/>
            </a:endParaRPr>
          </a:p>
        </p:txBody>
      </p:sp>
      <p:sp>
        <p:nvSpPr>
          <p:cNvPr id="23" name="object 7">
            <a:extLst>
              <a:ext uri="{FF2B5EF4-FFF2-40B4-BE49-F238E27FC236}">
                <a16:creationId xmlns:a16="http://schemas.microsoft.com/office/drawing/2014/main" id="{C8C5694E-F31F-4017-A800-FC70A989827D}"/>
              </a:ext>
            </a:extLst>
          </p:cNvPr>
          <p:cNvSpPr txBox="1"/>
          <p:nvPr/>
        </p:nvSpPr>
        <p:spPr>
          <a:xfrm>
            <a:off x="5741872" y="930937"/>
            <a:ext cx="1366342" cy="1281120"/>
          </a:xfrm>
          <a:prstGeom prst="rect">
            <a:avLst/>
          </a:prstGeom>
        </p:spPr>
        <p:txBody>
          <a:bodyPr vert="horz" wrap="square" lIns="0" tIns="85090" rIns="0" bIns="0" rtlCol="0">
            <a:spAutoFit/>
          </a:bodyPr>
          <a:lstStyle/>
          <a:p>
            <a:pPr marL="12700" algn="r">
              <a:lnSpc>
                <a:spcPct val="100000"/>
              </a:lnSpc>
              <a:spcBef>
                <a:spcPts val="670"/>
              </a:spcBef>
            </a:pPr>
            <a:r>
              <a:rPr sz="1600" spc="30" dirty="0">
                <a:solidFill>
                  <a:srgbClr val="2CACE1"/>
                </a:solidFill>
                <a:latin typeface="Londrina Solid"/>
                <a:cs typeface="Londrina Solid"/>
              </a:rPr>
              <a:t>The</a:t>
            </a:r>
            <a:r>
              <a:rPr sz="1600" spc="20" dirty="0">
                <a:solidFill>
                  <a:srgbClr val="2CACE1"/>
                </a:solidFill>
                <a:latin typeface="Londrina Solid"/>
                <a:cs typeface="Londrina Solid"/>
              </a:rPr>
              <a:t> </a:t>
            </a:r>
            <a:r>
              <a:rPr sz="1600" spc="40" dirty="0">
                <a:solidFill>
                  <a:srgbClr val="2CACE1"/>
                </a:solidFill>
                <a:latin typeface="Londrina Solid"/>
                <a:cs typeface="Londrina Solid"/>
              </a:rPr>
              <a:t>Pessimis</a:t>
            </a:r>
            <a:r>
              <a:rPr lang="en-US" sz="1600" spc="40" dirty="0">
                <a:solidFill>
                  <a:srgbClr val="2CACE1"/>
                </a:solidFill>
                <a:latin typeface="Londrina Solid"/>
                <a:cs typeface="Londrina Solid"/>
              </a:rPr>
              <a:t>t</a:t>
            </a:r>
            <a:endParaRPr sz="1600" dirty="0">
              <a:latin typeface="Londrina Solid"/>
              <a:cs typeface="Londrina Solid"/>
            </a:endParaRPr>
          </a:p>
          <a:p>
            <a:pPr marL="342265" marR="10160" indent="172720" algn="r">
              <a:lnSpc>
                <a:spcPts val="1400"/>
              </a:lnSpc>
              <a:spcBef>
                <a:spcPts val="370"/>
              </a:spcBef>
            </a:pPr>
            <a:r>
              <a:rPr sz="1200" dirty="0">
                <a:solidFill>
                  <a:srgbClr val="231F20"/>
                </a:solidFill>
                <a:latin typeface="Droid Sans"/>
                <a:cs typeface="Droid Sans"/>
              </a:rPr>
              <a:t>Imagines</a:t>
            </a:r>
            <a:r>
              <a:rPr sz="1200" spc="-50" dirty="0">
                <a:solidFill>
                  <a:srgbClr val="231F20"/>
                </a:solidFill>
                <a:latin typeface="Droid Sans"/>
                <a:cs typeface="Droid Sans"/>
              </a:rPr>
              <a:t> </a:t>
            </a:r>
            <a:r>
              <a:rPr sz="1200" dirty="0">
                <a:solidFill>
                  <a:srgbClr val="231F20"/>
                </a:solidFill>
                <a:latin typeface="Droid Sans"/>
                <a:cs typeface="Droid Sans"/>
              </a:rPr>
              <a:t>the</a:t>
            </a:r>
            <a:r>
              <a:rPr sz="1200" spc="-50" dirty="0">
                <a:solidFill>
                  <a:srgbClr val="231F20"/>
                </a:solidFill>
                <a:latin typeface="Droid Sans"/>
                <a:cs typeface="Droid Sans"/>
              </a:rPr>
              <a:t> </a:t>
            </a:r>
            <a:r>
              <a:rPr sz="1200" spc="-5" dirty="0">
                <a:solidFill>
                  <a:srgbClr val="231F20"/>
                </a:solidFill>
                <a:latin typeface="Droid Sans"/>
                <a:cs typeface="Droid Sans"/>
              </a:rPr>
              <a:t>worst,  </a:t>
            </a:r>
            <a:r>
              <a:rPr sz="1200" dirty="0">
                <a:solidFill>
                  <a:srgbClr val="231F20"/>
                </a:solidFill>
                <a:latin typeface="Droid Sans"/>
                <a:cs typeface="Droid Sans"/>
              </a:rPr>
              <a:t>picturing the</a:t>
            </a:r>
            <a:r>
              <a:rPr sz="1200" spc="-100" dirty="0">
                <a:solidFill>
                  <a:srgbClr val="231F20"/>
                </a:solidFill>
                <a:latin typeface="Droid Sans"/>
                <a:cs typeface="Droid Sans"/>
              </a:rPr>
              <a:t> </a:t>
            </a:r>
            <a:r>
              <a:rPr sz="1200" dirty="0">
                <a:solidFill>
                  <a:srgbClr val="231F20"/>
                </a:solidFill>
                <a:latin typeface="Droid Sans"/>
                <a:cs typeface="Droid Sans"/>
              </a:rPr>
              <a:t>potential</a:t>
            </a:r>
            <a:endParaRPr sz="1200" dirty="0">
              <a:latin typeface="Droid Sans"/>
              <a:cs typeface="Droid Sans"/>
            </a:endParaRPr>
          </a:p>
          <a:p>
            <a:pPr marR="10795" algn="r">
              <a:lnSpc>
                <a:spcPts val="1360"/>
              </a:lnSpc>
            </a:pPr>
            <a:r>
              <a:rPr sz="1200" dirty="0">
                <a:solidFill>
                  <a:srgbClr val="231F20"/>
                </a:solidFill>
                <a:latin typeface="Droid Sans"/>
                <a:cs typeface="Droid Sans"/>
              </a:rPr>
              <a:t>negatives</a:t>
            </a:r>
            <a:endParaRPr sz="1200" dirty="0">
              <a:latin typeface="Droid Sans"/>
              <a:cs typeface="Droid Sans"/>
            </a:endParaRPr>
          </a:p>
        </p:txBody>
      </p:sp>
      <p:grpSp>
        <p:nvGrpSpPr>
          <p:cNvPr id="24" name="Group 23">
            <a:extLst>
              <a:ext uri="{FF2B5EF4-FFF2-40B4-BE49-F238E27FC236}">
                <a16:creationId xmlns:a16="http://schemas.microsoft.com/office/drawing/2014/main" id="{0D3D668F-30C9-4ED1-A98C-5FD6D178DBAB}"/>
              </a:ext>
            </a:extLst>
          </p:cNvPr>
          <p:cNvGrpSpPr/>
          <p:nvPr/>
        </p:nvGrpSpPr>
        <p:grpSpPr>
          <a:xfrm>
            <a:off x="5035257" y="2033979"/>
            <a:ext cx="1492498" cy="1207077"/>
            <a:chOff x="1546613" y="3310922"/>
            <a:chExt cx="2172336" cy="1835983"/>
          </a:xfrm>
        </p:grpSpPr>
        <p:sp>
          <p:nvSpPr>
            <p:cNvPr id="25" name="object 6">
              <a:extLst>
                <a:ext uri="{FF2B5EF4-FFF2-40B4-BE49-F238E27FC236}">
                  <a16:creationId xmlns:a16="http://schemas.microsoft.com/office/drawing/2014/main" id="{7DB8FC49-1A67-42FC-BDBB-B2EDA7F7B908}"/>
                </a:ext>
              </a:extLst>
            </p:cNvPr>
            <p:cNvSpPr/>
            <p:nvPr/>
          </p:nvSpPr>
          <p:spPr>
            <a:xfrm>
              <a:off x="1803839" y="3373364"/>
              <a:ext cx="1906270" cy="1773541"/>
            </a:xfrm>
            <a:prstGeom prst="rect">
              <a:avLst/>
            </a:prstGeom>
            <a:blipFill>
              <a:blip r:embed="rId8" cstate="print"/>
              <a:stretch>
                <a:fillRect/>
              </a:stretch>
            </a:blipFill>
            <a:ln>
              <a:noFill/>
            </a:ln>
          </p:spPr>
          <p:txBody>
            <a:bodyPr wrap="square" lIns="0" tIns="0" rIns="0" bIns="0" rtlCol="0"/>
            <a:lstStyle/>
            <a:p>
              <a:endParaRPr/>
            </a:p>
          </p:txBody>
        </p:sp>
        <p:pic>
          <p:nvPicPr>
            <p:cNvPr id="26" name="Picture 25" descr="A close up of a device&#10;&#10;Description automatically generated">
              <a:extLst>
                <a:ext uri="{FF2B5EF4-FFF2-40B4-BE49-F238E27FC236}">
                  <a16:creationId xmlns:a16="http://schemas.microsoft.com/office/drawing/2014/main" id="{6505E011-88E0-4DC9-97B9-E3DE3C0F1C5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6613" y="3310922"/>
              <a:ext cx="832801" cy="1108729"/>
            </a:xfrm>
            <a:prstGeom prst="rect">
              <a:avLst/>
            </a:prstGeom>
          </p:spPr>
        </p:pic>
        <p:pic>
          <p:nvPicPr>
            <p:cNvPr id="27" name="Picture 26" descr="A close up of a logo&#10;&#10;Description automatically generated">
              <a:extLst>
                <a:ext uri="{FF2B5EF4-FFF2-40B4-BE49-F238E27FC236}">
                  <a16:creationId xmlns:a16="http://schemas.microsoft.com/office/drawing/2014/main" id="{39421520-DDF6-44D5-BE2F-D8BACFD4D5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1536" y="3393640"/>
              <a:ext cx="717413" cy="1158898"/>
            </a:xfrm>
            <a:prstGeom prst="rect">
              <a:avLst/>
            </a:prstGeom>
          </p:spPr>
        </p:pic>
      </p:grpSp>
      <p:sp>
        <p:nvSpPr>
          <p:cNvPr id="2" name="TextBox 1">
            <a:extLst>
              <a:ext uri="{FF2B5EF4-FFF2-40B4-BE49-F238E27FC236}">
                <a16:creationId xmlns:a16="http://schemas.microsoft.com/office/drawing/2014/main" id="{CD5B155C-80CD-4B51-8B1D-B2DE9C501013}"/>
              </a:ext>
            </a:extLst>
          </p:cNvPr>
          <p:cNvSpPr txBox="1"/>
          <p:nvPr/>
        </p:nvSpPr>
        <p:spPr>
          <a:xfrm>
            <a:off x="503238" y="2658044"/>
            <a:ext cx="3823729" cy="792000"/>
          </a:xfrm>
          <a:prstGeom prst="rect">
            <a:avLst/>
          </a:prstGeom>
          <a:solidFill>
            <a:srgbClr val="D9FBE7"/>
          </a:solidFill>
          <a:ln>
            <a:noFill/>
          </a:ln>
        </p:spPr>
        <p:txBody>
          <a:bodyPr wrap="square" lIns="72000" tIns="0" rIns="72000" bIns="0" rtlCol="0" anchor="ctr">
            <a:noAutofit/>
          </a:bodyPr>
          <a:lstStyle/>
          <a:p>
            <a:r>
              <a:rPr lang="en-US" sz="1400" dirty="0">
                <a:latin typeface="Droid Sans" panose="020B0606030804020204" pitchFamily="34" charset="0"/>
                <a:ea typeface="Droid Sans" panose="020B0606030804020204" pitchFamily="34" charset="0"/>
                <a:cs typeface="Droid Sans" panose="020B0606030804020204" pitchFamily="34" charset="0"/>
              </a:rPr>
              <a:t>Mindtraps are common negative thoughts patterns that can hold us back when we deal with a challenging situation.</a:t>
            </a:r>
          </a:p>
        </p:txBody>
      </p:sp>
    </p:spTree>
    <p:extLst>
      <p:ext uri="{BB962C8B-B14F-4D97-AF65-F5344CB8AC3E}">
        <p14:creationId xmlns:p14="http://schemas.microsoft.com/office/powerpoint/2010/main" val="3737831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33">
            <a:extLst>
              <a:ext uri="{FF2B5EF4-FFF2-40B4-BE49-F238E27FC236}">
                <a16:creationId xmlns:a16="http://schemas.microsoft.com/office/drawing/2014/main" id="{2A9FBBEC-1724-449A-9A8F-F31D39D88EB5}"/>
              </a:ext>
            </a:extLst>
          </p:cNvPr>
          <p:cNvSpPr/>
          <p:nvPr/>
        </p:nvSpPr>
        <p:spPr>
          <a:xfrm>
            <a:off x="1332481" y="1884683"/>
            <a:ext cx="1440000" cy="288000"/>
          </a:xfrm>
          <a:custGeom>
            <a:avLst/>
            <a:gdLst/>
            <a:ahLst/>
            <a:cxnLst/>
            <a:rect l="l" t="t" r="r" b="b"/>
            <a:pathLst>
              <a:path w="1908175" h="288289">
                <a:moveTo>
                  <a:pt x="0" y="288010"/>
                </a:moveTo>
                <a:lnTo>
                  <a:pt x="1907997" y="288010"/>
                </a:lnTo>
                <a:lnTo>
                  <a:pt x="1907997" y="0"/>
                </a:lnTo>
                <a:lnTo>
                  <a:pt x="0" y="0"/>
                </a:lnTo>
                <a:lnTo>
                  <a:pt x="0" y="288010"/>
                </a:lnTo>
                <a:close/>
              </a:path>
            </a:pathLst>
          </a:custGeom>
          <a:solidFill>
            <a:schemeClr val="accent2">
              <a:lumMod val="20000"/>
              <a:lumOff val="80000"/>
            </a:schemeClr>
          </a:solidFill>
        </p:spPr>
        <p:txBody>
          <a:bodyPr wrap="square" lIns="36000" tIns="0" rIns="0" bIns="0" rtlCol="0" anchor="ctr"/>
          <a:lstStyle/>
          <a:p>
            <a:endParaRPr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6" name="object 40">
            <a:extLst>
              <a:ext uri="{FF2B5EF4-FFF2-40B4-BE49-F238E27FC236}">
                <a16:creationId xmlns:a16="http://schemas.microsoft.com/office/drawing/2014/main" id="{95BBA81A-C79E-4BF8-B459-83AB5623750A}"/>
              </a:ext>
            </a:extLst>
          </p:cNvPr>
          <p:cNvSpPr/>
          <p:nvPr/>
        </p:nvSpPr>
        <p:spPr>
          <a:xfrm>
            <a:off x="991894" y="7292375"/>
            <a:ext cx="1440000" cy="288000"/>
          </a:xfrm>
          <a:custGeom>
            <a:avLst/>
            <a:gdLst/>
            <a:ahLst/>
            <a:cxnLst/>
            <a:rect l="l" t="t" r="r" b="b"/>
            <a:pathLst>
              <a:path w="1746250" h="288289">
                <a:moveTo>
                  <a:pt x="0" y="288010"/>
                </a:moveTo>
                <a:lnTo>
                  <a:pt x="1745995" y="288010"/>
                </a:lnTo>
                <a:lnTo>
                  <a:pt x="1745995" y="0"/>
                </a:lnTo>
                <a:lnTo>
                  <a:pt x="0" y="0"/>
                </a:lnTo>
                <a:lnTo>
                  <a:pt x="0" y="288010"/>
                </a:lnTo>
                <a:close/>
              </a:path>
            </a:pathLst>
          </a:custGeom>
          <a:solidFill>
            <a:schemeClr val="accent4">
              <a:lumMod val="20000"/>
              <a:lumOff val="80000"/>
            </a:schemeClr>
          </a:solidFill>
        </p:spPr>
        <p:txBody>
          <a:bodyPr wrap="square" lIns="36000" tIns="0" rIns="0" bIns="0" rtlCol="0" anchor="ctr"/>
          <a:lstStyle/>
          <a:p>
            <a:endParaRPr lang="en-GB"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7" name="object 41">
            <a:extLst>
              <a:ext uri="{FF2B5EF4-FFF2-40B4-BE49-F238E27FC236}">
                <a16:creationId xmlns:a16="http://schemas.microsoft.com/office/drawing/2014/main" id="{C12429D0-6035-44AE-BB39-A1C20C75E71B}"/>
              </a:ext>
            </a:extLst>
          </p:cNvPr>
          <p:cNvSpPr/>
          <p:nvPr/>
        </p:nvSpPr>
        <p:spPr>
          <a:xfrm>
            <a:off x="4491000" y="3681527"/>
            <a:ext cx="1440000" cy="288000"/>
          </a:xfrm>
          <a:custGeom>
            <a:avLst/>
            <a:gdLst/>
            <a:ahLst/>
            <a:cxnLst/>
            <a:rect l="l" t="t" r="r" b="b"/>
            <a:pathLst>
              <a:path w="1746250" h="288289">
                <a:moveTo>
                  <a:pt x="0" y="288010"/>
                </a:moveTo>
                <a:lnTo>
                  <a:pt x="1745995" y="288010"/>
                </a:lnTo>
                <a:lnTo>
                  <a:pt x="1745995" y="0"/>
                </a:lnTo>
                <a:lnTo>
                  <a:pt x="0" y="0"/>
                </a:lnTo>
                <a:lnTo>
                  <a:pt x="0" y="288010"/>
                </a:lnTo>
                <a:close/>
              </a:path>
            </a:pathLst>
          </a:custGeom>
          <a:solidFill>
            <a:schemeClr val="accent1">
              <a:lumMod val="20000"/>
              <a:lumOff val="80000"/>
            </a:schemeClr>
          </a:solidFill>
        </p:spPr>
        <p:txBody>
          <a:bodyPr wrap="square" lIns="36000" tIns="0" rIns="0" bIns="0" rtlCol="0" anchor="ctr"/>
          <a:lstStyle/>
          <a:p>
            <a:endParaRPr sz="1100" dirty="0">
              <a:solidFill>
                <a:schemeClr val="bg2">
                  <a:lumMod val="50000"/>
                </a:schemeClr>
              </a:solidFill>
            </a:endParaRPr>
          </a:p>
        </p:txBody>
      </p:sp>
      <p:sp>
        <p:nvSpPr>
          <p:cNvPr id="48" name="object 52">
            <a:extLst>
              <a:ext uri="{FF2B5EF4-FFF2-40B4-BE49-F238E27FC236}">
                <a16:creationId xmlns:a16="http://schemas.microsoft.com/office/drawing/2014/main" id="{9ECFDD9F-F326-4028-8F65-ED39BBB9F95C}"/>
              </a:ext>
            </a:extLst>
          </p:cNvPr>
          <p:cNvSpPr/>
          <p:nvPr/>
        </p:nvSpPr>
        <p:spPr>
          <a:xfrm flipH="1">
            <a:off x="4497194" y="7148375"/>
            <a:ext cx="1440000" cy="288000"/>
          </a:xfrm>
          <a:custGeom>
            <a:avLst/>
            <a:gdLst/>
            <a:ahLst/>
            <a:cxnLst/>
            <a:rect l="l" t="t" r="r" b="b"/>
            <a:pathLst>
              <a:path w="1656079" h="288289">
                <a:moveTo>
                  <a:pt x="0" y="288010"/>
                </a:moveTo>
                <a:lnTo>
                  <a:pt x="1656003" y="288010"/>
                </a:lnTo>
                <a:lnTo>
                  <a:pt x="1656003" y="0"/>
                </a:lnTo>
                <a:lnTo>
                  <a:pt x="0" y="0"/>
                </a:lnTo>
                <a:lnTo>
                  <a:pt x="0" y="288010"/>
                </a:lnTo>
                <a:close/>
              </a:path>
            </a:pathLst>
          </a:custGeom>
          <a:solidFill>
            <a:schemeClr val="accent6">
              <a:lumMod val="20000"/>
              <a:lumOff val="80000"/>
            </a:schemeClr>
          </a:solidFill>
        </p:spPr>
        <p:txBody>
          <a:bodyPr wrap="square" lIns="36000" tIns="0" rIns="0" bIns="0" rtlCol="0" anchor="ctr"/>
          <a:lstStyle/>
          <a:p>
            <a:endParaRPr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43" name="object 47">
            <a:extLst>
              <a:ext uri="{FF2B5EF4-FFF2-40B4-BE49-F238E27FC236}">
                <a16:creationId xmlns:a16="http://schemas.microsoft.com/office/drawing/2014/main" id="{C79DEE78-F9C3-4E86-B56B-436A391CAEF7}"/>
              </a:ext>
            </a:extLst>
          </p:cNvPr>
          <p:cNvSpPr/>
          <p:nvPr/>
        </p:nvSpPr>
        <p:spPr>
          <a:xfrm flipH="1">
            <a:off x="4621068" y="2104640"/>
            <a:ext cx="1440000" cy="288000"/>
          </a:xfrm>
          <a:custGeom>
            <a:avLst/>
            <a:gdLst/>
            <a:ahLst/>
            <a:cxnLst/>
            <a:rect l="l" t="t" r="r" b="b"/>
            <a:pathLst>
              <a:path w="1908175" h="288289">
                <a:moveTo>
                  <a:pt x="0" y="288010"/>
                </a:moveTo>
                <a:lnTo>
                  <a:pt x="1907997" y="288010"/>
                </a:lnTo>
                <a:lnTo>
                  <a:pt x="1907997" y="0"/>
                </a:lnTo>
                <a:lnTo>
                  <a:pt x="0" y="0"/>
                </a:lnTo>
                <a:lnTo>
                  <a:pt x="0" y="288010"/>
                </a:lnTo>
                <a:close/>
              </a:path>
            </a:pathLst>
          </a:custGeom>
          <a:solidFill>
            <a:schemeClr val="accent6">
              <a:lumMod val="20000"/>
              <a:lumOff val="80000"/>
            </a:schemeClr>
          </a:solidFill>
        </p:spPr>
        <p:txBody>
          <a:bodyPr wrap="square" lIns="36000" tIns="0" rIns="0" bIns="0" rtlCol="0" anchor="ctr"/>
          <a:lstStyle/>
          <a:p>
            <a:endParaRPr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38" name="object 42">
            <a:extLst>
              <a:ext uri="{FF2B5EF4-FFF2-40B4-BE49-F238E27FC236}">
                <a16:creationId xmlns:a16="http://schemas.microsoft.com/office/drawing/2014/main" id="{20CB1DB2-EC16-430B-AA38-639B57EBE093}"/>
              </a:ext>
            </a:extLst>
          </p:cNvPr>
          <p:cNvSpPr/>
          <p:nvPr/>
        </p:nvSpPr>
        <p:spPr>
          <a:xfrm flipH="1">
            <a:off x="1234758" y="3630283"/>
            <a:ext cx="1440000" cy="288000"/>
          </a:xfrm>
          <a:custGeom>
            <a:avLst/>
            <a:gdLst/>
            <a:ahLst/>
            <a:cxnLst/>
            <a:rect l="l" t="t" r="r" b="b"/>
            <a:pathLst>
              <a:path w="1556385" h="288289">
                <a:moveTo>
                  <a:pt x="0" y="288010"/>
                </a:moveTo>
                <a:lnTo>
                  <a:pt x="1556270" y="288010"/>
                </a:lnTo>
                <a:lnTo>
                  <a:pt x="1556270" y="0"/>
                </a:lnTo>
                <a:lnTo>
                  <a:pt x="0" y="0"/>
                </a:lnTo>
                <a:lnTo>
                  <a:pt x="0" y="288010"/>
                </a:lnTo>
                <a:close/>
              </a:path>
            </a:pathLst>
          </a:custGeom>
          <a:solidFill>
            <a:schemeClr val="accent4">
              <a:lumMod val="20000"/>
              <a:lumOff val="80000"/>
            </a:schemeClr>
          </a:solidFill>
        </p:spPr>
        <p:txBody>
          <a:bodyPr wrap="square" lIns="36000" tIns="0" rIns="0" bIns="0" rtlCol="0" anchor="ctr"/>
          <a:lstStyle/>
          <a:p>
            <a:endParaRPr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52" name="object 5">
            <a:extLst>
              <a:ext uri="{FF2B5EF4-FFF2-40B4-BE49-F238E27FC236}">
                <a16:creationId xmlns:a16="http://schemas.microsoft.com/office/drawing/2014/main" id="{A6C3DD6A-4E75-4491-9B8A-AB3D3EA5CFD4}"/>
              </a:ext>
            </a:extLst>
          </p:cNvPr>
          <p:cNvSpPr txBox="1"/>
          <p:nvPr/>
        </p:nvSpPr>
        <p:spPr>
          <a:xfrm>
            <a:off x="503238" y="375550"/>
            <a:ext cx="5491162" cy="688650"/>
          </a:xfrm>
          <a:prstGeom prst="rect">
            <a:avLst/>
          </a:prstGeom>
        </p:spPr>
        <p:txBody>
          <a:bodyPr vert="horz" wrap="square" lIns="0" tIns="95250" rIns="0" bIns="0" rtlCol="0">
            <a:spAutoFit/>
          </a:bodyPr>
          <a:lstStyle/>
          <a:p>
            <a:pPr marL="12700">
              <a:lnSpc>
                <a:spcPct val="100000"/>
              </a:lnSpc>
              <a:spcBef>
                <a:spcPts val="750"/>
              </a:spcBef>
            </a:pPr>
            <a:r>
              <a:rPr sz="2400" spc="35" dirty="0">
                <a:solidFill>
                  <a:srgbClr val="5F176C"/>
                </a:solidFill>
                <a:latin typeface="Londrina Solid"/>
                <a:cs typeface="Londrina Solid"/>
              </a:rPr>
              <a:t>Exercise</a:t>
            </a:r>
            <a:r>
              <a:rPr sz="2400" spc="20" dirty="0">
                <a:solidFill>
                  <a:srgbClr val="5F176C"/>
                </a:solidFill>
                <a:latin typeface="Londrina Solid"/>
                <a:cs typeface="Londrina Solid"/>
              </a:rPr>
              <a:t>: </a:t>
            </a:r>
            <a:r>
              <a:rPr lang="en-US" sz="2400" spc="20" dirty="0">
                <a:solidFill>
                  <a:srgbClr val="5F176C"/>
                </a:solidFill>
                <a:latin typeface="Londrina Solid"/>
                <a:cs typeface="Londrina Solid"/>
              </a:rPr>
              <a:t>Can you spot the </a:t>
            </a:r>
            <a:r>
              <a:rPr lang="en-US" sz="2400" spc="20" dirty="0" err="1">
                <a:solidFill>
                  <a:srgbClr val="5F176C"/>
                </a:solidFill>
                <a:latin typeface="Londrina Solid"/>
                <a:cs typeface="Londrina Solid"/>
              </a:rPr>
              <a:t>Mindtraps</a:t>
            </a:r>
            <a:r>
              <a:rPr lang="en-US" sz="2400" spc="20" dirty="0">
                <a:solidFill>
                  <a:srgbClr val="5F176C"/>
                </a:solidFill>
                <a:latin typeface="Londrina Solid"/>
                <a:cs typeface="Londrina Solid"/>
              </a:rPr>
              <a:t>?</a:t>
            </a:r>
            <a:endParaRPr sz="2400" dirty="0">
              <a:latin typeface="Londrina Solid"/>
              <a:cs typeface="Londrina Solid"/>
            </a:endParaRPr>
          </a:p>
          <a:p>
            <a:pPr marL="12700" marR="5080">
              <a:lnSpc>
                <a:spcPct val="100000"/>
              </a:lnSpc>
              <a:spcBef>
                <a:spcPts val="330"/>
              </a:spcBef>
            </a:pPr>
            <a:r>
              <a:rPr lang="en-US" sz="1200" b="1" dirty="0">
                <a:solidFill>
                  <a:srgbClr val="2CACE1"/>
                </a:solidFill>
                <a:latin typeface="Droid Sans"/>
                <a:cs typeface="Droid Sans"/>
              </a:rPr>
              <a:t>Label each thought bubble with the relevant </a:t>
            </a:r>
            <a:r>
              <a:rPr lang="en-US" sz="1200" b="1" dirty="0" err="1">
                <a:solidFill>
                  <a:srgbClr val="2CACE1"/>
                </a:solidFill>
                <a:latin typeface="Droid Sans"/>
                <a:cs typeface="Droid Sans"/>
              </a:rPr>
              <a:t>Mindtrap</a:t>
            </a:r>
            <a:r>
              <a:rPr lang="en-US" sz="1200" b="1" dirty="0">
                <a:solidFill>
                  <a:srgbClr val="2CACE1"/>
                </a:solidFill>
                <a:latin typeface="Droid Sans"/>
                <a:cs typeface="Droid Sans"/>
              </a:rPr>
              <a:t>:</a:t>
            </a:r>
            <a:endParaRPr sz="1200" b="1" dirty="0">
              <a:latin typeface="Droid Sans"/>
              <a:cs typeface="Droid Sans"/>
            </a:endParaRPr>
          </a:p>
        </p:txBody>
      </p:sp>
      <p:sp>
        <p:nvSpPr>
          <p:cNvPr id="73" name="Thought Bubble: Cloud 72">
            <a:extLst>
              <a:ext uri="{FF2B5EF4-FFF2-40B4-BE49-F238E27FC236}">
                <a16:creationId xmlns:a16="http://schemas.microsoft.com/office/drawing/2014/main" id="{3394FBFE-7615-42D8-ACBF-5BBE1FDEBD7F}"/>
              </a:ext>
            </a:extLst>
          </p:cNvPr>
          <p:cNvSpPr/>
          <p:nvPr/>
        </p:nvSpPr>
        <p:spPr>
          <a:xfrm>
            <a:off x="516407" y="1223129"/>
            <a:ext cx="3143105" cy="1192548"/>
          </a:xfrm>
          <a:prstGeom prst="cloudCallout">
            <a:avLst>
              <a:gd name="adj1" fmla="val 56334"/>
              <a:gd name="adj2" fmla="val 4995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accent2"/>
                </a:solidFill>
                <a:latin typeface="Droid Sans" panose="020B0606030804020204" pitchFamily="34" charset="0"/>
                <a:ea typeface="Droid Sans" panose="020B0606030804020204" pitchFamily="34" charset="0"/>
                <a:cs typeface="Droid Sans" panose="020B0606030804020204" pitchFamily="34" charset="0"/>
              </a:rPr>
              <a:t>1. “I can never do this. I’m just not smart enough”</a:t>
            </a:r>
            <a:endParaRPr lang="en-US" sz="1200" dirty="0">
              <a:solidFill>
                <a:schemeClr val="accent2"/>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74" name="Thought Bubble: Cloud 73">
            <a:extLst>
              <a:ext uri="{FF2B5EF4-FFF2-40B4-BE49-F238E27FC236}">
                <a16:creationId xmlns:a16="http://schemas.microsoft.com/office/drawing/2014/main" id="{B38445B1-AA8F-4598-974C-7045C44840F7}"/>
              </a:ext>
            </a:extLst>
          </p:cNvPr>
          <p:cNvSpPr/>
          <p:nvPr/>
        </p:nvSpPr>
        <p:spPr>
          <a:xfrm>
            <a:off x="3946986" y="1026173"/>
            <a:ext cx="2863488" cy="1617783"/>
          </a:xfrm>
          <a:prstGeom prst="cloudCallout">
            <a:avLst>
              <a:gd name="adj1" fmla="val -49436"/>
              <a:gd name="adj2" fmla="val 66456"/>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rgbClr val="00B050"/>
                </a:solidFill>
                <a:latin typeface="Droid Sans" panose="020B0606030804020204" pitchFamily="34" charset="0"/>
                <a:ea typeface="Droid Sans" panose="020B0606030804020204" pitchFamily="34" charset="0"/>
                <a:cs typeface="Droid Sans" panose="020B0606030804020204" pitchFamily="34" charset="0"/>
              </a:rPr>
              <a:t>2. “I must get this done no matter what.  Even if it means offending my friends”</a:t>
            </a:r>
            <a:endParaRPr lang="en-US" sz="1200" dirty="0">
              <a:solidFill>
                <a:srgbClr val="00B050"/>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75" name="Thought Bubble: Cloud 74">
            <a:extLst>
              <a:ext uri="{FF2B5EF4-FFF2-40B4-BE49-F238E27FC236}">
                <a16:creationId xmlns:a16="http://schemas.microsoft.com/office/drawing/2014/main" id="{E699BC1D-E789-43DC-8C47-C877D43EA34C}"/>
              </a:ext>
            </a:extLst>
          </p:cNvPr>
          <p:cNvSpPr/>
          <p:nvPr/>
        </p:nvSpPr>
        <p:spPr>
          <a:xfrm>
            <a:off x="669035" y="2543971"/>
            <a:ext cx="2766891" cy="1570192"/>
          </a:xfrm>
          <a:prstGeom prst="cloudCallout">
            <a:avLst>
              <a:gd name="adj1" fmla="val -48944"/>
              <a:gd name="adj2" fmla="val 73390"/>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rgbClr val="F5700B"/>
                </a:solidFill>
                <a:latin typeface="Droid Sans" panose="020B0606030804020204" pitchFamily="34" charset="0"/>
                <a:ea typeface="Droid Sans" panose="020B0606030804020204" pitchFamily="34" charset="0"/>
                <a:cs typeface="Droid Sans" panose="020B0606030804020204" pitchFamily="34" charset="0"/>
              </a:rPr>
              <a:t>3. “No one is helping me!  I have no choice but to do it all by myself! As always”</a:t>
            </a:r>
            <a:endParaRPr lang="en-US" sz="1200" dirty="0">
              <a:solidFill>
                <a:srgbClr val="F5700B"/>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76" name="Thought Bubble: Cloud 75">
            <a:extLst>
              <a:ext uri="{FF2B5EF4-FFF2-40B4-BE49-F238E27FC236}">
                <a16:creationId xmlns:a16="http://schemas.microsoft.com/office/drawing/2014/main" id="{5225F4B1-D25D-47D5-9610-BB7F30FA6A14}"/>
              </a:ext>
            </a:extLst>
          </p:cNvPr>
          <p:cNvSpPr/>
          <p:nvPr/>
        </p:nvSpPr>
        <p:spPr>
          <a:xfrm>
            <a:off x="3779837" y="2838149"/>
            <a:ext cx="3030637" cy="1443377"/>
          </a:xfrm>
          <a:prstGeom prst="cloudCallout">
            <a:avLst>
              <a:gd name="adj1" fmla="val -48009"/>
              <a:gd name="adj2" fmla="val 7321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accent5"/>
                </a:solidFill>
                <a:latin typeface="Droid Sans" panose="020B0606030804020204" pitchFamily="34" charset="0"/>
                <a:ea typeface="Droid Sans" panose="020B0606030804020204" pitchFamily="34" charset="0"/>
                <a:cs typeface="Droid Sans" panose="020B0606030804020204" pitchFamily="34" charset="0"/>
              </a:rPr>
              <a:t>4. “I don’t have to do this now.  I will wait until my mum mentions it”</a:t>
            </a:r>
            <a:endParaRPr lang="en-US" sz="1200" dirty="0">
              <a:solidFill>
                <a:schemeClr val="accent5"/>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77" name="Thought Bubble: Cloud 76">
            <a:extLst>
              <a:ext uri="{FF2B5EF4-FFF2-40B4-BE49-F238E27FC236}">
                <a16:creationId xmlns:a16="http://schemas.microsoft.com/office/drawing/2014/main" id="{7BAE970B-ED0C-4CE1-B89A-24F77B09DA98}"/>
              </a:ext>
            </a:extLst>
          </p:cNvPr>
          <p:cNvSpPr/>
          <p:nvPr/>
        </p:nvSpPr>
        <p:spPr>
          <a:xfrm>
            <a:off x="4297885" y="4414860"/>
            <a:ext cx="2541645" cy="1548626"/>
          </a:xfrm>
          <a:prstGeom prst="cloudCallout">
            <a:avLst>
              <a:gd name="adj1" fmla="val -64265"/>
              <a:gd name="adj2" fmla="val 55099"/>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rgbClr val="7030A0"/>
                </a:solidFill>
                <a:latin typeface="Droid Sans" panose="020B0606030804020204" pitchFamily="34" charset="0"/>
                <a:ea typeface="Droid Sans" panose="020B0606030804020204" pitchFamily="34" charset="0"/>
                <a:cs typeface="Droid Sans" panose="020B0606030804020204" pitchFamily="34" charset="0"/>
              </a:rPr>
              <a:t>6. “It’s not my fault, I can’t revise well at home”</a:t>
            </a:r>
            <a:endParaRPr lang="en-US" sz="1200" dirty="0">
              <a:solidFill>
                <a:srgbClr val="7030A0"/>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78" name="Thought Bubble: Cloud 77">
            <a:extLst>
              <a:ext uri="{FF2B5EF4-FFF2-40B4-BE49-F238E27FC236}">
                <a16:creationId xmlns:a16="http://schemas.microsoft.com/office/drawing/2014/main" id="{7F2A96EE-C094-4C28-B696-E379F359EFAE}"/>
              </a:ext>
            </a:extLst>
          </p:cNvPr>
          <p:cNvSpPr/>
          <p:nvPr/>
        </p:nvSpPr>
        <p:spPr>
          <a:xfrm>
            <a:off x="720145" y="4463086"/>
            <a:ext cx="2939368" cy="1640192"/>
          </a:xfrm>
          <a:prstGeom prst="cloudCallout">
            <a:avLst>
              <a:gd name="adj1" fmla="val 46636"/>
              <a:gd name="adj2" fmla="val 6740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accent2"/>
                </a:solidFill>
                <a:latin typeface="Droid Sans" panose="020B0606030804020204" pitchFamily="34" charset="0"/>
                <a:ea typeface="Droid Sans" panose="020B0606030804020204" pitchFamily="34" charset="0"/>
                <a:cs typeface="Droid Sans" panose="020B0606030804020204" pitchFamily="34" charset="0"/>
              </a:rPr>
              <a:t>5. “I’m not sure this is the right thing to do, but at least it will keep everyone happy”</a:t>
            </a:r>
            <a:endParaRPr lang="en-US" sz="1200" dirty="0">
              <a:solidFill>
                <a:schemeClr val="accent2"/>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79" name="Thought Bubble: Cloud 78">
            <a:extLst>
              <a:ext uri="{FF2B5EF4-FFF2-40B4-BE49-F238E27FC236}">
                <a16:creationId xmlns:a16="http://schemas.microsoft.com/office/drawing/2014/main" id="{F6260575-AD6F-49FE-B05F-6CA8A25E5FFD}"/>
              </a:ext>
            </a:extLst>
          </p:cNvPr>
          <p:cNvSpPr/>
          <p:nvPr/>
        </p:nvSpPr>
        <p:spPr>
          <a:xfrm>
            <a:off x="395710" y="6219543"/>
            <a:ext cx="2858613" cy="1640192"/>
          </a:xfrm>
          <a:prstGeom prst="cloudCallout">
            <a:avLst>
              <a:gd name="adj1" fmla="val 61166"/>
              <a:gd name="adj2" fmla="val 43472"/>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rgbClr val="F5700B"/>
                </a:solidFill>
                <a:latin typeface="Droid Sans" panose="020B0606030804020204" pitchFamily="34" charset="0"/>
                <a:ea typeface="Droid Sans" panose="020B0606030804020204" pitchFamily="34" charset="0"/>
                <a:cs typeface="Droid Sans" panose="020B0606030804020204" pitchFamily="34" charset="0"/>
              </a:rPr>
              <a:t>7. “I’ll have to choose these A Levels because Dad will be disappointed otherwise”</a:t>
            </a:r>
            <a:endParaRPr lang="en-US" sz="1200" dirty="0">
              <a:solidFill>
                <a:srgbClr val="F5700B"/>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80" name="Thought Bubble: Cloud 79">
            <a:extLst>
              <a:ext uri="{FF2B5EF4-FFF2-40B4-BE49-F238E27FC236}">
                <a16:creationId xmlns:a16="http://schemas.microsoft.com/office/drawing/2014/main" id="{B3A2C31A-47E8-4F52-A5C6-FEAF20FF98BB}"/>
              </a:ext>
            </a:extLst>
          </p:cNvPr>
          <p:cNvSpPr/>
          <p:nvPr/>
        </p:nvSpPr>
        <p:spPr>
          <a:xfrm>
            <a:off x="3502071" y="6096820"/>
            <a:ext cx="3677994" cy="1640192"/>
          </a:xfrm>
          <a:prstGeom prst="cloudCallout">
            <a:avLst>
              <a:gd name="adj1" fmla="val 40677"/>
              <a:gd name="adj2" fmla="val 63715"/>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rgbClr val="00B050"/>
                </a:solidFill>
                <a:latin typeface="Droid Sans" panose="020B0606030804020204" pitchFamily="34" charset="0"/>
                <a:ea typeface="Droid Sans" panose="020B0606030804020204" pitchFamily="34" charset="0"/>
                <a:cs typeface="Droid Sans" panose="020B0606030804020204" pitchFamily="34" charset="0"/>
              </a:rPr>
              <a:t>8. “What if we don’t get the project finished?  What if someone gets sick and can’t complete their bit?”</a:t>
            </a:r>
            <a:endParaRPr lang="en-US" sz="1200" dirty="0">
              <a:solidFill>
                <a:srgbClr val="00B050"/>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81" name="object 33">
            <a:extLst>
              <a:ext uri="{FF2B5EF4-FFF2-40B4-BE49-F238E27FC236}">
                <a16:creationId xmlns:a16="http://schemas.microsoft.com/office/drawing/2014/main" id="{16BCFA32-0C1C-4B88-88B4-8A27D5276803}"/>
              </a:ext>
            </a:extLst>
          </p:cNvPr>
          <p:cNvSpPr/>
          <p:nvPr/>
        </p:nvSpPr>
        <p:spPr>
          <a:xfrm>
            <a:off x="4848707" y="5250215"/>
            <a:ext cx="1440000" cy="288000"/>
          </a:xfrm>
          <a:custGeom>
            <a:avLst/>
            <a:gdLst/>
            <a:ahLst/>
            <a:cxnLst/>
            <a:rect l="l" t="t" r="r" b="b"/>
            <a:pathLst>
              <a:path w="1908175" h="288289">
                <a:moveTo>
                  <a:pt x="0" y="288010"/>
                </a:moveTo>
                <a:lnTo>
                  <a:pt x="1907997" y="288010"/>
                </a:lnTo>
                <a:lnTo>
                  <a:pt x="1907997" y="0"/>
                </a:lnTo>
                <a:lnTo>
                  <a:pt x="0" y="0"/>
                </a:lnTo>
                <a:lnTo>
                  <a:pt x="0" y="288010"/>
                </a:lnTo>
                <a:close/>
              </a:path>
            </a:pathLst>
          </a:custGeom>
          <a:solidFill>
            <a:schemeClr val="accent2">
              <a:lumMod val="20000"/>
              <a:lumOff val="80000"/>
            </a:schemeClr>
          </a:solidFill>
        </p:spPr>
        <p:txBody>
          <a:bodyPr wrap="square" lIns="36000" tIns="0" rIns="0" bIns="0" rtlCol="0" anchor="ctr"/>
          <a:lstStyle/>
          <a:p>
            <a:endParaRPr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82" name="object 33">
            <a:extLst>
              <a:ext uri="{FF2B5EF4-FFF2-40B4-BE49-F238E27FC236}">
                <a16:creationId xmlns:a16="http://schemas.microsoft.com/office/drawing/2014/main" id="{E45BF643-6631-495A-B94A-6FA9124BF554}"/>
              </a:ext>
            </a:extLst>
          </p:cNvPr>
          <p:cNvSpPr/>
          <p:nvPr/>
        </p:nvSpPr>
        <p:spPr>
          <a:xfrm>
            <a:off x="1387623" y="5526563"/>
            <a:ext cx="1440000" cy="288000"/>
          </a:xfrm>
          <a:custGeom>
            <a:avLst/>
            <a:gdLst/>
            <a:ahLst/>
            <a:cxnLst/>
            <a:rect l="l" t="t" r="r" b="b"/>
            <a:pathLst>
              <a:path w="1908175" h="288289">
                <a:moveTo>
                  <a:pt x="0" y="288010"/>
                </a:moveTo>
                <a:lnTo>
                  <a:pt x="1907997" y="288010"/>
                </a:lnTo>
                <a:lnTo>
                  <a:pt x="1907997" y="0"/>
                </a:lnTo>
                <a:lnTo>
                  <a:pt x="0" y="0"/>
                </a:lnTo>
                <a:lnTo>
                  <a:pt x="0" y="288010"/>
                </a:lnTo>
                <a:close/>
              </a:path>
            </a:pathLst>
          </a:custGeom>
          <a:solidFill>
            <a:schemeClr val="accent1">
              <a:lumMod val="20000"/>
              <a:lumOff val="80000"/>
            </a:schemeClr>
          </a:solidFill>
        </p:spPr>
        <p:txBody>
          <a:bodyPr wrap="square" lIns="36000" tIns="0" rIns="0" bIns="0" rtlCol="0" anchor="ctr"/>
          <a:lstStyle/>
          <a:p>
            <a:endParaRPr sz="1100" dirty="0">
              <a:solidFill>
                <a:schemeClr val="bg2">
                  <a:lumMod val="50000"/>
                </a:schemeClr>
              </a:solidFill>
              <a:latin typeface="Droid Sans" panose="020B0606030804020204" pitchFamily="34" charset="0"/>
              <a:ea typeface="Droid Sans" panose="020B0606030804020204" pitchFamily="34" charset="0"/>
              <a:cs typeface="Droid Sans" panose="020B0606030804020204" pitchFamily="34" charset="0"/>
            </a:endParaRPr>
          </a:p>
        </p:txBody>
      </p:sp>
      <p:sp>
        <p:nvSpPr>
          <p:cNvPr id="83" name="TextBox 82">
            <a:extLst>
              <a:ext uri="{FF2B5EF4-FFF2-40B4-BE49-F238E27FC236}">
                <a16:creationId xmlns:a16="http://schemas.microsoft.com/office/drawing/2014/main" id="{DB1FD219-3B18-496B-A222-5B1E6F43F1FA}"/>
              </a:ext>
            </a:extLst>
          </p:cNvPr>
          <p:cNvSpPr txBox="1"/>
          <p:nvPr/>
        </p:nvSpPr>
        <p:spPr>
          <a:xfrm>
            <a:off x="503238" y="8010895"/>
            <a:ext cx="4794656" cy="2160217"/>
          </a:xfrm>
          <a:prstGeom prst="rect">
            <a:avLst/>
          </a:prstGeom>
          <a:solidFill>
            <a:srgbClr val="F6E7F9"/>
          </a:solidFill>
          <a:ln w="28575">
            <a:noFill/>
          </a:ln>
        </p:spPr>
        <p:txBody>
          <a:bodyPr wrap="square" lIns="72000" tIns="72000" rIns="72000" rtlCol="0">
            <a:noAutofit/>
          </a:bodyPr>
          <a:lstStyle/>
          <a:p>
            <a:pPr marL="73025">
              <a:lnSpc>
                <a:spcPct val="100000"/>
              </a:lnSpc>
              <a:spcBef>
                <a:spcPts val="295"/>
              </a:spcBef>
            </a:pPr>
            <a:r>
              <a:rPr lang="en-US" sz="1200" dirty="0">
                <a:solidFill>
                  <a:srgbClr val="231F20"/>
                </a:solidFill>
                <a:latin typeface="Droid Sans"/>
                <a:cs typeface="Droid Sans"/>
              </a:rPr>
              <a:t>Which two </a:t>
            </a:r>
            <a:r>
              <a:rPr lang="en-US" sz="1200" spc="-5" dirty="0" err="1">
                <a:solidFill>
                  <a:srgbClr val="231F20"/>
                </a:solidFill>
                <a:latin typeface="Droid Sans"/>
                <a:cs typeface="Droid Sans"/>
              </a:rPr>
              <a:t>Mindtraps</a:t>
            </a:r>
            <a:r>
              <a:rPr lang="en-US" sz="1200" spc="-5" dirty="0">
                <a:solidFill>
                  <a:srgbClr val="231F20"/>
                </a:solidFill>
                <a:latin typeface="Droid Sans"/>
                <a:cs typeface="Droid Sans"/>
              </a:rPr>
              <a:t> feel </a:t>
            </a:r>
            <a:r>
              <a:rPr lang="en-US" sz="1200" dirty="0">
                <a:solidFill>
                  <a:srgbClr val="231F20"/>
                </a:solidFill>
                <a:latin typeface="Droid Sans"/>
                <a:cs typeface="Droid Sans"/>
              </a:rPr>
              <a:t>most </a:t>
            </a:r>
            <a:r>
              <a:rPr lang="en-US" sz="1200" spc="-5" dirty="0">
                <a:solidFill>
                  <a:srgbClr val="231F20"/>
                </a:solidFill>
                <a:latin typeface="Droid Sans"/>
                <a:cs typeface="Droid Sans"/>
              </a:rPr>
              <a:t>familiar </a:t>
            </a:r>
            <a:r>
              <a:rPr lang="en-US" sz="1200" dirty="0">
                <a:solidFill>
                  <a:srgbClr val="231F20"/>
                </a:solidFill>
                <a:latin typeface="Droid Sans"/>
                <a:cs typeface="Droid Sans"/>
              </a:rPr>
              <a:t>to</a:t>
            </a:r>
            <a:r>
              <a:rPr lang="en-US" sz="1200" spc="5" dirty="0">
                <a:solidFill>
                  <a:srgbClr val="231F20"/>
                </a:solidFill>
                <a:latin typeface="Droid Sans"/>
                <a:cs typeface="Droid Sans"/>
              </a:rPr>
              <a:t> </a:t>
            </a:r>
            <a:r>
              <a:rPr lang="en-US" sz="1200" dirty="0">
                <a:solidFill>
                  <a:srgbClr val="231F20"/>
                </a:solidFill>
                <a:latin typeface="Droid Sans"/>
                <a:cs typeface="Droid Sans"/>
              </a:rPr>
              <a:t>you?</a:t>
            </a:r>
            <a:endParaRPr lang="en-US" sz="1200" dirty="0">
              <a:latin typeface="Droid Sans"/>
              <a:cs typeface="Droid Sans"/>
            </a:endParaRPr>
          </a:p>
          <a:p>
            <a:pPr>
              <a:lnSpc>
                <a:spcPct val="100000"/>
              </a:lnSpc>
            </a:pPr>
            <a:endParaRPr lang="en-US" sz="1200" dirty="0">
              <a:latin typeface="Droid Sans"/>
              <a:cs typeface="Droid Sans"/>
            </a:endParaRPr>
          </a:p>
          <a:p>
            <a:pPr marL="73025">
              <a:lnSpc>
                <a:spcPct val="100000"/>
              </a:lnSpc>
              <a:spcBef>
                <a:spcPts val="990"/>
              </a:spcBef>
            </a:pPr>
            <a:endParaRPr lang="en-US" sz="1200" dirty="0">
              <a:solidFill>
                <a:srgbClr val="231F20"/>
              </a:solidFill>
              <a:latin typeface="Droid Sans"/>
              <a:cs typeface="Droid Sans"/>
            </a:endParaRPr>
          </a:p>
          <a:p>
            <a:pPr marL="73025">
              <a:lnSpc>
                <a:spcPct val="100000"/>
              </a:lnSpc>
              <a:spcBef>
                <a:spcPts val="990"/>
              </a:spcBef>
            </a:pPr>
            <a:r>
              <a:rPr lang="en-US" sz="1200" dirty="0">
                <a:solidFill>
                  <a:srgbClr val="231F20"/>
                </a:solidFill>
                <a:latin typeface="Droid Sans"/>
                <a:cs typeface="Droid Sans"/>
              </a:rPr>
              <a:t>What sorts of situations trigger these </a:t>
            </a:r>
            <a:r>
              <a:rPr lang="en-US" sz="1200" spc="-5" dirty="0" err="1">
                <a:solidFill>
                  <a:srgbClr val="231F20"/>
                </a:solidFill>
                <a:latin typeface="Droid Sans"/>
                <a:cs typeface="Droid Sans"/>
              </a:rPr>
              <a:t>Mindtraps</a:t>
            </a:r>
            <a:r>
              <a:rPr lang="en-US" sz="1200" dirty="0">
                <a:solidFill>
                  <a:srgbClr val="231F20"/>
                </a:solidFill>
                <a:latin typeface="Droid Sans"/>
                <a:cs typeface="Droid Sans"/>
              </a:rPr>
              <a:t> for you?</a:t>
            </a:r>
            <a:endParaRPr lang="en-US" sz="12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84" name="Rectangle: Rounded Corners 83">
            <a:extLst>
              <a:ext uri="{FF2B5EF4-FFF2-40B4-BE49-F238E27FC236}">
                <a16:creationId xmlns:a16="http://schemas.microsoft.com/office/drawing/2014/main" id="{E2C561BE-F4B8-4155-8F2A-314FD1B3C09E}"/>
              </a:ext>
            </a:extLst>
          </p:cNvPr>
          <p:cNvSpPr/>
          <p:nvPr/>
        </p:nvSpPr>
        <p:spPr>
          <a:xfrm rot="21600000">
            <a:off x="5456903" y="8129588"/>
            <a:ext cx="1599535" cy="2041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AD63F77F-2BE5-4E37-AA6A-C1E5B3AD7C8F}"/>
              </a:ext>
            </a:extLst>
          </p:cNvPr>
          <p:cNvSpPr txBox="1"/>
          <p:nvPr/>
        </p:nvSpPr>
        <p:spPr>
          <a:xfrm rot="21600000">
            <a:off x="5498261" y="9109562"/>
            <a:ext cx="1528545" cy="896399"/>
          </a:xfrm>
          <a:prstGeom prst="rect">
            <a:avLst/>
          </a:prstGeom>
          <a:noFill/>
        </p:spPr>
        <p:txBody>
          <a:bodyPr wrap="square" rtlCol="0">
            <a:spAutoFit/>
          </a:bodyPr>
          <a:lstStyle/>
          <a:p>
            <a:pPr>
              <a:lnSpc>
                <a:spcPct val="95000"/>
              </a:lnSpc>
              <a:spcBef>
                <a:spcPts val="600"/>
              </a:spcBef>
            </a:pPr>
            <a:r>
              <a:rPr lang="en-US" sz="11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Watch this video  (</a:t>
            </a:r>
            <a:r>
              <a:rPr lang="en-US" sz="1100" b="1" dirty="0">
                <a:solidFill>
                  <a:schemeClr val="bg1"/>
                </a:solidFill>
                <a:latin typeface="Droid Sans" panose="020B0606030804020204" pitchFamily="34" charset="0"/>
                <a:ea typeface="Droid Sans" panose="020B0606030804020204" pitchFamily="34" charset="0"/>
                <a:cs typeface="Droid Sans" panose="020B0606030804020204" pitchFamily="34" charset="0"/>
                <a:hlinkClick r:id="rId3">
                  <a:extLst>
                    <a:ext uri="{A12FA001-AC4F-418D-AE19-62706E023703}">
                      <ahyp:hlinkClr xmlns:ahyp="http://schemas.microsoft.com/office/drawing/2018/hyperlinkcolor" val="tx"/>
                    </a:ext>
                  </a:extLst>
                </a:hlinkClick>
              </a:rPr>
              <a:t>here</a:t>
            </a:r>
            <a:r>
              <a:rPr lang="en-US" sz="11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 of our Spark  Ambassador Carl illustrating two of the </a:t>
            </a:r>
            <a:r>
              <a:rPr lang="en-US" sz="1100" b="1" dirty="0" err="1">
                <a:solidFill>
                  <a:schemeClr val="bg1"/>
                </a:solidFill>
                <a:latin typeface="Droid Sans" panose="020B0606030804020204" pitchFamily="34" charset="0"/>
                <a:ea typeface="Droid Sans" panose="020B0606030804020204" pitchFamily="34" charset="0"/>
                <a:cs typeface="Droid Sans" panose="020B0606030804020204" pitchFamily="34" charset="0"/>
              </a:rPr>
              <a:t>Mindtraps</a:t>
            </a:r>
            <a:r>
              <a:rPr lang="en-US" sz="11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a:t>
            </a:r>
          </a:p>
        </p:txBody>
      </p:sp>
      <p:pic>
        <p:nvPicPr>
          <p:cNvPr id="86" name="Picture 85" descr="A close up of a sign&#10;&#10;Description automatically generated">
            <a:extLst>
              <a:ext uri="{FF2B5EF4-FFF2-40B4-BE49-F238E27FC236}">
                <a16:creationId xmlns:a16="http://schemas.microsoft.com/office/drawing/2014/main" id="{DC9FE2E4-FD2B-444A-B9EF-5CA4C9AA81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600000">
            <a:off x="5959188" y="8192034"/>
            <a:ext cx="594966" cy="596048"/>
          </a:xfrm>
          <a:prstGeom prst="rect">
            <a:avLst/>
          </a:prstGeom>
        </p:spPr>
      </p:pic>
      <p:sp>
        <p:nvSpPr>
          <p:cNvPr id="87" name="TextBox 86">
            <a:extLst>
              <a:ext uri="{FF2B5EF4-FFF2-40B4-BE49-F238E27FC236}">
                <a16:creationId xmlns:a16="http://schemas.microsoft.com/office/drawing/2014/main" id="{F60E992E-AF8C-4E6D-B5A8-D9261D9A0427}"/>
              </a:ext>
            </a:extLst>
          </p:cNvPr>
          <p:cNvSpPr txBox="1"/>
          <p:nvPr/>
        </p:nvSpPr>
        <p:spPr>
          <a:xfrm rot="21600000">
            <a:off x="5751543" y="8753796"/>
            <a:ext cx="1010257" cy="369332"/>
          </a:xfrm>
          <a:prstGeom prst="rect">
            <a:avLst/>
          </a:prstGeom>
          <a:noFill/>
        </p:spPr>
        <p:txBody>
          <a:bodyPr wrap="square" rtlCol="0">
            <a:spAutoFit/>
          </a:bodyPr>
          <a:lstStyle/>
          <a:p>
            <a:r>
              <a:rPr lang="en-US"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
        <p:nvSpPr>
          <p:cNvPr id="88" name="object 7">
            <a:extLst>
              <a:ext uri="{FF2B5EF4-FFF2-40B4-BE49-F238E27FC236}">
                <a16:creationId xmlns:a16="http://schemas.microsoft.com/office/drawing/2014/main" id="{3F986885-49C1-43DD-A16F-666AEA4CE9F0}"/>
              </a:ext>
            </a:extLst>
          </p:cNvPr>
          <p:cNvSpPr txBox="1"/>
          <p:nvPr/>
        </p:nvSpPr>
        <p:spPr>
          <a:xfrm>
            <a:off x="462255" y="8318804"/>
            <a:ext cx="4730733" cy="592485"/>
          </a:xfrm>
          <a:prstGeom prst="rect">
            <a:avLst/>
          </a:prstGeom>
        </p:spPr>
        <p:txBody>
          <a:bodyPr vert="horz" wrap="square" lIns="0" tIns="12700" rIns="0" bIns="0" rtlCol="0">
            <a:noAutofit/>
          </a:bodyPr>
          <a:lstStyle/>
          <a:p>
            <a:pPr marL="12700">
              <a:lnSpc>
                <a:spcPct val="100000"/>
              </a:lnSpc>
              <a:spcBef>
                <a:spcPts val="100"/>
              </a:spcBef>
            </a:pPr>
            <a:endParaRPr sz="1100" dirty="0">
              <a:solidFill>
                <a:schemeClr val="bg2">
                  <a:lumMod val="50000"/>
                </a:schemeClr>
              </a:solidFill>
              <a:latin typeface="Droid Sans"/>
              <a:cs typeface="Droid Sans"/>
            </a:endParaRPr>
          </a:p>
        </p:txBody>
      </p:sp>
      <p:sp>
        <p:nvSpPr>
          <p:cNvPr id="89" name="object 7">
            <a:extLst>
              <a:ext uri="{FF2B5EF4-FFF2-40B4-BE49-F238E27FC236}">
                <a16:creationId xmlns:a16="http://schemas.microsoft.com/office/drawing/2014/main" id="{DC675A6F-3CE8-495E-9FB2-25F1F6EED885}"/>
              </a:ext>
            </a:extLst>
          </p:cNvPr>
          <p:cNvSpPr txBox="1"/>
          <p:nvPr/>
        </p:nvSpPr>
        <p:spPr>
          <a:xfrm>
            <a:off x="547157" y="9174867"/>
            <a:ext cx="4645831" cy="790248"/>
          </a:xfrm>
          <a:prstGeom prst="rect">
            <a:avLst/>
          </a:prstGeom>
        </p:spPr>
        <p:txBody>
          <a:bodyPr vert="horz" wrap="square" lIns="0" tIns="12700" rIns="0" bIns="0" rtlCol="0">
            <a:noAutofit/>
          </a:bodyPr>
          <a:lstStyle/>
          <a:p>
            <a:pPr marL="12700">
              <a:lnSpc>
                <a:spcPct val="100000"/>
              </a:lnSpc>
              <a:spcBef>
                <a:spcPts val="100"/>
              </a:spcBef>
            </a:pPr>
            <a:endParaRPr sz="1100" dirty="0">
              <a:solidFill>
                <a:schemeClr val="bg2">
                  <a:lumMod val="50000"/>
                </a:schemeClr>
              </a:solidFill>
              <a:latin typeface="Droid Sans"/>
              <a:cs typeface="Droid Sans"/>
            </a:endParaRPr>
          </a:p>
        </p:txBody>
      </p:sp>
    </p:spTree>
    <p:extLst>
      <p:ext uri="{BB962C8B-B14F-4D97-AF65-F5344CB8AC3E}">
        <p14:creationId xmlns:p14="http://schemas.microsoft.com/office/powerpoint/2010/main" val="3996763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7">
            <a:extLst>
              <a:ext uri="{FF2B5EF4-FFF2-40B4-BE49-F238E27FC236}">
                <a16:creationId xmlns:a16="http://schemas.microsoft.com/office/drawing/2014/main" id="{9E6CE1A1-9677-412A-A19A-52057D191BCC}"/>
              </a:ext>
            </a:extLst>
          </p:cNvPr>
          <p:cNvSpPr txBox="1"/>
          <p:nvPr/>
        </p:nvSpPr>
        <p:spPr>
          <a:xfrm>
            <a:off x="529931" y="2213434"/>
            <a:ext cx="2778180" cy="363545"/>
          </a:xfrm>
          <a:prstGeom prst="rect">
            <a:avLst/>
          </a:prstGeom>
        </p:spPr>
        <p:txBody>
          <a:bodyPr vert="horz" wrap="square" lIns="0" tIns="12700" rIns="0" bIns="0" rtlCol="0">
            <a:noAutofit/>
          </a:bodyPr>
          <a:lstStyle/>
          <a:p>
            <a:pPr marL="12700">
              <a:lnSpc>
                <a:spcPct val="100000"/>
              </a:lnSpc>
              <a:spcBef>
                <a:spcPts val="100"/>
              </a:spcBef>
            </a:pPr>
            <a:r>
              <a:rPr lang="en-US" sz="1100" dirty="0">
                <a:solidFill>
                  <a:srgbClr val="231F20"/>
                </a:solidFill>
                <a:latin typeface="Droid Sans"/>
                <a:cs typeface="Droid Sans"/>
              </a:rPr>
              <a:t>What are the specific triggers that you experience relating to tests or exams? </a:t>
            </a:r>
            <a:endParaRPr sz="1100" dirty="0">
              <a:latin typeface="Droid Sans"/>
              <a:cs typeface="Droid Sans"/>
            </a:endParaRPr>
          </a:p>
        </p:txBody>
      </p:sp>
      <p:sp>
        <p:nvSpPr>
          <p:cNvPr id="27" name="object 10">
            <a:extLst>
              <a:ext uri="{FF2B5EF4-FFF2-40B4-BE49-F238E27FC236}">
                <a16:creationId xmlns:a16="http://schemas.microsoft.com/office/drawing/2014/main" id="{2DAEF9AA-6E4E-49BC-A0F0-47A045340F32}"/>
              </a:ext>
            </a:extLst>
          </p:cNvPr>
          <p:cNvSpPr txBox="1"/>
          <p:nvPr/>
        </p:nvSpPr>
        <p:spPr>
          <a:xfrm>
            <a:off x="3561218" y="4312035"/>
            <a:ext cx="3427755" cy="374398"/>
          </a:xfrm>
          <a:prstGeom prst="rect">
            <a:avLst/>
          </a:prstGeom>
        </p:spPr>
        <p:txBody>
          <a:bodyPr vert="horz" wrap="square" lIns="0" tIns="12700" rIns="0" bIns="0" rtlCol="0">
            <a:spAutoFit/>
          </a:bodyPr>
          <a:lstStyle/>
          <a:p>
            <a:pPr marL="12700" marR="5080">
              <a:lnSpc>
                <a:spcPct val="106100"/>
              </a:lnSpc>
              <a:spcBef>
                <a:spcPts val="100"/>
              </a:spcBef>
            </a:pPr>
            <a:r>
              <a:rPr sz="1100" spc="-5" dirty="0">
                <a:solidFill>
                  <a:srgbClr val="231F20"/>
                </a:solidFill>
                <a:latin typeface="Droid Sans"/>
                <a:cs typeface="Droid Sans"/>
              </a:rPr>
              <a:t>How </a:t>
            </a:r>
            <a:r>
              <a:rPr sz="1100" dirty="0">
                <a:solidFill>
                  <a:srgbClr val="231F20"/>
                </a:solidFill>
                <a:latin typeface="Droid Sans"/>
                <a:cs typeface="Droid Sans"/>
              </a:rPr>
              <a:t>do these </a:t>
            </a:r>
            <a:r>
              <a:rPr sz="1100" spc="-5" dirty="0" err="1">
                <a:solidFill>
                  <a:srgbClr val="231F20"/>
                </a:solidFill>
                <a:latin typeface="Droid Sans"/>
                <a:cs typeface="Droid Sans"/>
              </a:rPr>
              <a:t>Mindtraps</a:t>
            </a:r>
            <a:r>
              <a:rPr sz="1100" spc="-5" dirty="0">
                <a:solidFill>
                  <a:srgbClr val="231F20"/>
                </a:solidFill>
                <a:latin typeface="Droid Sans"/>
                <a:cs typeface="Droid Sans"/>
              </a:rPr>
              <a:t> </a:t>
            </a:r>
            <a:r>
              <a:rPr sz="1100" dirty="0">
                <a:solidFill>
                  <a:srgbClr val="231F20"/>
                </a:solidFill>
                <a:latin typeface="Droid Sans"/>
                <a:cs typeface="Droid Sans"/>
              </a:rPr>
              <a:t>affect</a:t>
            </a:r>
            <a:r>
              <a:rPr lang="en-US" sz="1100" dirty="0">
                <a:solidFill>
                  <a:srgbClr val="231F20"/>
                </a:solidFill>
                <a:latin typeface="Droid Sans"/>
                <a:cs typeface="Droid Sans"/>
              </a:rPr>
              <a:t> your </a:t>
            </a:r>
            <a:r>
              <a:rPr lang="en-US" sz="1100" dirty="0" err="1">
                <a:solidFill>
                  <a:srgbClr val="231F20"/>
                </a:solidFill>
                <a:latin typeface="Droid Sans"/>
                <a:cs typeface="Droid Sans"/>
              </a:rPr>
              <a:t>behaviour</a:t>
            </a:r>
            <a:r>
              <a:rPr sz="1100" spc="-5" dirty="0">
                <a:solidFill>
                  <a:srgbClr val="231F20"/>
                </a:solidFill>
                <a:latin typeface="Droid Sans"/>
                <a:cs typeface="Droid Sans"/>
              </a:rPr>
              <a:t>? </a:t>
            </a:r>
            <a:endParaRPr lang="en-US" sz="1100" spc="-5" dirty="0">
              <a:solidFill>
                <a:srgbClr val="231F20"/>
              </a:solidFill>
              <a:latin typeface="Droid Sans"/>
              <a:cs typeface="Droid Sans"/>
            </a:endParaRPr>
          </a:p>
          <a:p>
            <a:pPr marL="12700" marR="5080">
              <a:lnSpc>
                <a:spcPct val="106100"/>
              </a:lnSpc>
              <a:spcBef>
                <a:spcPts val="100"/>
              </a:spcBef>
            </a:pPr>
            <a:r>
              <a:rPr sz="1100" dirty="0">
                <a:solidFill>
                  <a:srgbClr val="231F20"/>
                </a:solidFill>
                <a:latin typeface="Droid Sans"/>
                <a:cs typeface="Droid Sans"/>
              </a:rPr>
              <a:t>What are the</a:t>
            </a:r>
            <a:r>
              <a:rPr sz="1100" spc="-60" dirty="0">
                <a:solidFill>
                  <a:srgbClr val="231F20"/>
                </a:solidFill>
                <a:latin typeface="Droid Sans"/>
                <a:cs typeface="Droid Sans"/>
              </a:rPr>
              <a:t> </a:t>
            </a:r>
            <a:r>
              <a:rPr sz="1100" dirty="0">
                <a:solidFill>
                  <a:srgbClr val="231F20"/>
                </a:solidFill>
                <a:latin typeface="Droid Sans"/>
                <a:cs typeface="Droid Sans"/>
              </a:rPr>
              <a:t>results?</a:t>
            </a:r>
            <a:endParaRPr sz="1100" dirty="0">
              <a:latin typeface="Droid Sans"/>
              <a:cs typeface="Droid Sans"/>
            </a:endParaRPr>
          </a:p>
        </p:txBody>
      </p:sp>
      <p:sp>
        <p:nvSpPr>
          <p:cNvPr id="15" name="object 7">
            <a:extLst>
              <a:ext uri="{FF2B5EF4-FFF2-40B4-BE49-F238E27FC236}">
                <a16:creationId xmlns:a16="http://schemas.microsoft.com/office/drawing/2014/main" id="{8351E559-DCD7-46ED-9E22-3F970538EEFB}"/>
              </a:ext>
            </a:extLst>
          </p:cNvPr>
          <p:cNvSpPr txBox="1"/>
          <p:nvPr/>
        </p:nvSpPr>
        <p:spPr>
          <a:xfrm>
            <a:off x="554638" y="4982688"/>
            <a:ext cx="2175487" cy="2938510"/>
          </a:xfrm>
          <a:prstGeom prst="rect">
            <a:avLst/>
          </a:prstGeom>
        </p:spPr>
        <p:txBody>
          <a:bodyPr vert="horz" wrap="square" lIns="0" tIns="12700" rIns="0" bIns="0" rtlCol="0">
            <a:noAutofit/>
          </a:bodyPr>
          <a:lstStyle/>
          <a:p>
            <a:pPr marL="12700">
              <a:lnSpc>
                <a:spcPct val="100000"/>
              </a:lnSpc>
              <a:spcBef>
                <a:spcPts val="100"/>
              </a:spcBef>
            </a:pPr>
            <a:r>
              <a:rPr lang="en-GB" sz="1100" dirty="0">
                <a:solidFill>
                  <a:schemeClr val="bg2">
                    <a:lumMod val="50000"/>
                  </a:schemeClr>
                </a:solidFill>
                <a:latin typeface="Droid Sans"/>
                <a:cs typeface="Droid Sans"/>
              </a:rPr>
              <a:t>Type here</a:t>
            </a:r>
            <a:endParaRPr sz="1100" dirty="0">
              <a:solidFill>
                <a:schemeClr val="bg2">
                  <a:lumMod val="50000"/>
                </a:schemeClr>
              </a:solidFill>
              <a:latin typeface="Droid Sans"/>
              <a:cs typeface="Droid Sans"/>
            </a:endParaRPr>
          </a:p>
        </p:txBody>
      </p:sp>
      <p:sp>
        <p:nvSpPr>
          <p:cNvPr id="29" name="object 5">
            <a:extLst>
              <a:ext uri="{FF2B5EF4-FFF2-40B4-BE49-F238E27FC236}">
                <a16:creationId xmlns:a16="http://schemas.microsoft.com/office/drawing/2014/main" id="{477BC0F2-063A-4226-9839-29BAA9552552}"/>
              </a:ext>
            </a:extLst>
          </p:cNvPr>
          <p:cNvSpPr txBox="1">
            <a:spLocks noGrp="1"/>
          </p:cNvSpPr>
          <p:nvPr>
            <p:ph type="title"/>
          </p:nvPr>
        </p:nvSpPr>
        <p:spPr>
          <a:xfrm>
            <a:off x="503238" y="314551"/>
            <a:ext cx="6521450" cy="1796646"/>
          </a:xfrm>
          <a:prstGeom prst="rect">
            <a:avLst/>
          </a:prstGeom>
        </p:spPr>
        <p:txBody>
          <a:bodyPr vert="horz" wrap="square" lIns="0" tIns="95250" rIns="0" bIns="0" rtlCol="0">
            <a:spAutoFit/>
          </a:bodyPr>
          <a:lstStyle/>
          <a:p>
            <a:pPr marL="12700">
              <a:lnSpc>
                <a:spcPct val="100000"/>
              </a:lnSpc>
              <a:spcBef>
                <a:spcPts val="750"/>
              </a:spcBef>
            </a:pPr>
            <a:r>
              <a:rPr sz="2400" spc="35" dirty="0">
                <a:solidFill>
                  <a:srgbClr val="5F176C"/>
                </a:solidFill>
                <a:latin typeface="Londrina Solid"/>
                <a:cs typeface="Londrina Solid"/>
              </a:rPr>
              <a:t>Exercise</a:t>
            </a:r>
            <a:r>
              <a:rPr sz="2400" spc="20" dirty="0">
                <a:solidFill>
                  <a:srgbClr val="5F176C"/>
                </a:solidFill>
                <a:latin typeface="Londrina Solid"/>
                <a:cs typeface="Londrina Solid"/>
              </a:rPr>
              <a:t>: </a:t>
            </a:r>
            <a:r>
              <a:rPr lang="en-US" sz="2400" spc="20" dirty="0" err="1">
                <a:solidFill>
                  <a:srgbClr val="5F176C"/>
                </a:solidFill>
                <a:latin typeface="Londrina Solid"/>
                <a:cs typeface="Londrina Solid"/>
              </a:rPr>
              <a:t>Mindtraps</a:t>
            </a:r>
            <a:r>
              <a:rPr lang="en-US" sz="2400" spc="20" dirty="0">
                <a:solidFill>
                  <a:srgbClr val="5F176C"/>
                </a:solidFill>
                <a:latin typeface="Londrina Solid"/>
                <a:cs typeface="Londrina Solid"/>
              </a:rPr>
              <a:t> and tests or exams</a:t>
            </a:r>
            <a:endParaRPr sz="2400" dirty="0">
              <a:latin typeface="Londrina Solid"/>
              <a:cs typeface="Londrina Solid"/>
            </a:endParaRPr>
          </a:p>
          <a:p>
            <a:pPr marL="12700" marR="5080">
              <a:lnSpc>
                <a:spcPct val="100000"/>
              </a:lnSpc>
              <a:spcBef>
                <a:spcPts val="330"/>
              </a:spcBef>
            </a:pPr>
            <a:r>
              <a:rPr lang="en-US" sz="1200" b="1" dirty="0">
                <a:solidFill>
                  <a:srgbClr val="2CACE1"/>
                </a:solidFill>
                <a:latin typeface="Droid Sans"/>
                <a:cs typeface="Droid Sans"/>
              </a:rPr>
              <a:t>For many of us there are multiple potential triggers associated with tests, exams and assessments, or even just the process of revising for these.  </a:t>
            </a:r>
            <a:r>
              <a:rPr lang="en-US" sz="1200" dirty="0">
                <a:solidFill>
                  <a:srgbClr val="2CACE1"/>
                </a:solidFill>
                <a:latin typeface="Droid Sans"/>
                <a:cs typeface="Droid Sans"/>
              </a:rPr>
              <a:t>Just thinking about an upcoming test, or being told by a teacher that we have a test next week can lead to an In the Box reaction and loss of our personal resourcefulness.  </a:t>
            </a:r>
            <a:r>
              <a:rPr lang="en-US" sz="1200" b="1" dirty="0">
                <a:solidFill>
                  <a:srgbClr val="2CACE1"/>
                </a:solidFill>
                <a:latin typeface="Droid Sans"/>
                <a:cs typeface="Droid Sans"/>
              </a:rPr>
              <a:t>If we’re not aware and watching out for them, our </a:t>
            </a:r>
            <a:r>
              <a:rPr lang="en-US" sz="1200" b="1" dirty="0" err="1">
                <a:solidFill>
                  <a:srgbClr val="2CACE1"/>
                </a:solidFill>
                <a:latin typeface="Droid Sans"/>
                <a:cs typeface="Droid Sans"/>
              </a:rPr>
              <a:t>Mindtraps</a:t>
            </a:r>
            <a:r>
              <a:rPr lang="en-US" sz="1200" b="1" dirty="0">
                <a:solidFill>
                  <a:srgbClr val="2CACE1"/>
                </a:solidFill>
                <a:latin typeface="Droid Sans"/>
                <a:cs typeface="Droid Sans"/>
              </a:rPr>
              <a:t> are likely to catch us out and prevent us from being at our best.  This exercise will help you understand your own experience and to be ready to respond differently next time this happens to you.  Complete </a:t>
            </a:r>
            <a:r>
              <a:rPr lang="en-US" sz="1200" b="1">
                <a:solidFill>
                  <a:srgbClr val="2CACE1"/>
                </a:solidFill>
                <a:latin typeface="Droid Sans"/>
                <a:cs typeface="Droid Sans"/>
              </a:rPr>
              <a:t>the boxes below:</a:t>
            </a:r>
            <a:endParaRPr sz="1200" b="1" dirty="0">
              <a:latin typeface="Droid Sans"/>
              <a:cs typeface="Droid Sans"/>
            </a:endParaRPr>
          </a:p>
        </p:txBody>
      </p:sp>
      <p:sp>
        <p:nvSpPr>
          <p:cNvPr id="48" name="object 33">
            <a:extLst>
              <a:ext uri="{FF2B5EF4-FFF2-40B4-BE49-F238E27FC236}">
                <a16:creationId xmlns:a16="http://schemas.microsoft.com/office/drawing/2014/main" id="{DDCA4001-E7E5-4C11-AF53-798467CCA9B3}"/>
              </a:ext>
            </a:extLst>
          </p:cNvPr>
          <p:cNvSpPr/>
          <p:nvPr/>
        </p:nvSpPr>
        <p:spPr>
          <a:xfrm>
            <a:off x="515643" y="4516874"/>
            <a:ext cx="2829600" cy="1296000"/>
          </a:xfrm>
          <a:custGeom>
            <a:avLst/>
            <a:gdLst/>
            <a:ahLst/>
            <a:cxnLst/>
            <a:rect l="l" t="t" r="r" b="b"/>
            <a:pathLst>
              <a:path w="1581150" h="2545715">
                <a:moveTo>
                  <a:pt x="0" y="2545232"/>
                </a:moveTo>
                <a:lnTo>
                  <a:pt x="1580819" y="2545232"/>
                </a:lnTo>
                <a:lnTo>
                  <a:pt x="1580819" y="0"/>
                </a:lnTo>
                <a:lnTo>
                  <a:pt x="0" y="0"/>
                </a:lnTo>
                <a:lnTo>
                  <a:pt x="0" y="2545232"/>
                </a:lnTo>
                <a:close/>
              </a:path>
            </a:pathLst>
          </a:custGeom>
          <a:solidFill>
            <a:srgbClr val="FCEEC4"/>
          </a:solidFill>
          <a:ln>
            <a:noFill/>
          </a:ln>
        </p:spPr>
        <p:txBody>
          <a:bodyPr wrap="square" lIns="0" tIns="0" rIns="0" bIns="0" rtlCol="0">
            <a:noAutofit/>
          </a:bodyPr>
          <a:lstStyle/>
          <a:p>
            <a:endParaRPr/>
          </a:p>
        </p:txBody>
      </p:sp>
      <p:sp>
        <p:nvSpPr>
          <p:cNvPr id="49" name="object 34">
            <a:extLst>
              <a:ext uri="{FF2B5EF4-FFF2-40B4-BE49-F238E27FC236}">
                <a16:creationId xmlns:a16="http://schemas.microsoft.com/office/drawing/2014/main" id="{996C9F05-DEC6-45A5-8E11-6F2FF3D508BA}"/>
              </a:ext>
            </a:extLst>
          </p:cNvPr>
          <p:cNvSpPr txBox="1"/>
          <p:nvPr/>
        </p:nvSpPr>
        <p:spPr>
          <a:xfrm>
            <a:off x="503238" y="4566081"/>
            <a:ext cx="2829600" cy="819455"/>
          </a:xfrm>
          <a:prstGeom prst="rect">
            <a:avLst/>
          </a:prstGeom>
          <a:ln w="3175">
            <a:noFill/>
          </a:ln>
        </p:spPr>
        <p:txBody>
          <a:bodyPr vert="horz" wrap="square" lIns="0" tIns="11430" rIns="0" bIns="0" rtlCol="0">
            <a:spAutoFit/>
          </a:bodyPr>
          <a:lstStyle/>
          <a:p>
            <a:pPr marL="122555">
              <a:lnSpc>
                <a:spcPct val="100000"/>
              </a:lnSpc>
              <a:spcBef>
                <a:spcPts val="170"/>
              </a:spcBef>
            </a:pPr>
            <a:r>
              <a:rPr sz="1600" spc="15" dirty="0">
                <a:solidFill>
                  <a:srgbClr val="231F20"/>
                </a:solidFill>
                <a:latin typeface="Londrina Solid"/>
                <a:cs typeface="Londrina Solid"/>
              </a:rPr>
              <a:t>My</a:t>
            </a:r>
            <a:r>
              <a:rPr sz="1600" dirty="0">
                <a:solidFill>
                  <a:srgbClr val="231F20"/>
                </a:solidFill>
                <a:latin typeface="Londrina Solid"/>
                <a:cs typeface="Londrina Solid"/>
              </a:rPr>
              <a:t> </a:t>
            </a:r>
            <a:r>
              <a:rPr sz="1600" spc="35" dirty="0">
                <a:solidFill>
                  <a:srgbClr val="231F20"/>
                </a:solidFill>
                <a:latin typeface="Londrina Solid"/>
                <a:cs typeface="Londrina Solid"/>
              </a:rPr>
              <a:t>feelings</a:t>
            </a:r>
            <a:r>
              <a:rPr lang="en-US" sz="1600" spc="35" dirty="0">
                <a:solidFill>
                  <a:srgbClr val="231F20"/>
                </a:solidFill>
                <a:latin typeface="Londrina Solid"/>
                <a:cs typeface="Londrina Solid"/>
              </a:rPr>
              <a:t> … </a:t>
            </a:r>
            <a:endParaRPr lang="en-US" sz="1100" spc="35" dirty="0">
              <a:solidFill>
                <a:srgbClr val="231F20"/>
              </a:solidFill>
              <a:latin typeface="Londrina Solid"/>
              <a:cs typeface="Londrina Solid"/>
            </a:endParaRPr>
          </a:p>
          <a:p>
            <a:pPr marL="122555">
              <a:lnSpc>
                <a:spcPct val="100000"/>
              </a:lnSpc>
              <a:spcBef>
                <a:spcPts val="170"/>
              </a:spcBef>
            </a:pPr>
            <a:endParaRPr lang="en-GB" sz="1600" spc="35" dirty="0">
              <a:solidFill>
                <a:srgbClr val="231F20"/>
              </a:solidFill>
              <a:latin typeface="Londrina Solid"/>
              <a:cs typeface="Londrina Solid"/>
            </a:endParaRPr>
          </a:p>
          <a:p>
            <a:pPr marL="290830">
              <a:lnSpc>
                <a:spcPct val="100000"/>
              </a:lnSpc>
              <a:spcBef>
                <a:spcPts val="90"/>
              </a:spcBef>
            </a:pPr>
            <a:endParaRPr sz="1800" dirty="0">
              <a:latin typeface="Londrina Solid"/>
              <a:cs typeface="Londrina Solid"/>
            </a:endParaRPr>
          </a:p>
        </p:txBody>
      </p:sp>
      <p:sp>
        <p:nvSpPr>
          <p:cNvPr id="50" name="object 48">
            <a:extLst>
              <a:ext uri="{FF2B5EF4-FFF2-40B4-BE49-F238E27FC236}">
                <a16:creationId xmlns:a16="http://schemas.microsoft.com/office/drawing/2014/main" id="{1B5633CF-8847-4DF8-99D1-3DD40AD14A25}"/>
              </a:ext>
            </a:extLst>
          </p:cNvPr>
          <p:cNvSpPr txBox="1"/>
          <p:nvPr/>
        </p:nvSpPr>
        <p:spPr>
          <a:xfrm>
            <a:off x="503238" y="2663049"/>
            <a:ext cx="2859394" cy="1295592"/>
          </a:xfrm>
          <a:prstGeom prst="rect">
            <a:avLst/>
          </a:prstGeom>
          <a:solidFill>
            <a:srgbClr val="F6E7F9">
              <a:alpha val="19999"/>
            </a:srgbClr>
          </a:solidFill>
          <a:ln>
            <a:noFill/>
          </a:ln>
        </p:spPr>
        <p:txBody>
          <a:bodyPr vert="horz" wrap="square" lIns="0" tIns="21590" rIns="0" bIns="0" rtlCol="0">
            <a:noAutofit/>
          </a:bodyPr>
          <a:lstStyle/>
          <a:p>
            <a:pPr marL="122555">
              <a:lnSpc>
                <a:spcPct val="100000"/>
              </a:lnSpc>
              <a:spcBef>
                <a:spcPts val="170"/>
              </a:spcBef>
            </a:pPr>
            <a:r>
              <a:rPr sz="1600" spc="15" dirty="0">
                <a:solidFill>
                  <a:srgbClr val="231F20"/>
                </a:solidFill>
                <a:latin typeface="Londrina Solid"/>
                <a:cs typeface="Londrina Solid"/>
              </a:rPr>
              <a:t>My </a:t>
            </a:r>
            <a:r>
              <a:rPr sz="1600" spc="30" dirty="0">
                <a:solidFill>
                  <a:srgbClr val="231F20"/>
                </a:solidFill>
                <a:latin typeface="Londrina Solid"/>
                <a:cs typeface="Londrina Solid"/>
              </a:rPr>
              <a:t>trigger</a:t>
            </a:r>
            <a:r>
              <a:rPr lang="en-US" sz="1600" spc="30" dirty="0">
                <a:solidFill>
                  <a:srgbClr val="231F20"/>
                </a:solidFill>
                <a:latin typeface="Londrina Solid"/>
                <a:cs typeface="Londrina Solid"/>
              </a:rPr>
              <a:t>s:</a:t>
            </a:r>
            <a:endParaRPr lang="en-GB" sz="1600" spc="35" dirty="0">
              <a:solidFill>
                <a:srgbClr val="231F20"/>
              </a:solidFill>
              <a:latin typeface="Londrina Solid"/>
              <a:cs typeface="Londrina Solid"/>
            </a:endParaRPr>
          </a:p>
          <a:p>
            <a:pPr marL="122555">
              <a:lnSpc>
                <a:spcPct val="100000"/>
              </a:lnSpc>
              <a:spcBef>
                <a:spcPts val="170"/>
              </a:spcBef>
            </a:pPr>
            <a:endParaRPr sz="1800" dirty="0">
              <a:latin typeface="Londrina Solid"/>
              <a:cs typeface="Londrina Solid"/>
            </a:endParaRPr>
          </a:p>
        </p:txBody>
      </p:sp>
      <p:sp>
        <p:nvSpPr>
          <p:cNvPr id="51" name="TextBox 50">
            <a:extLst>
              <a:ext uri="{FF2B5EF4-FFF2-40B4-BE49-F238E27FC236}">
                <a16:creationId xmlns:a16="http://schemas.microsoft.com/office/drawing/2014/main" id="{6CF691DB-7E36-45BB-9BA8-EC3B08DDF944}"/>
              </a:ext>
            </a:extLst>
          </p:cNvPr>
          <p:cNvSpPr txBox="1"/>
          <p:nvPr/>
        </p:nvSpPr>
        <p:spPr>
          <a:xfrm>
            <a:off x="3567998" y="2638288"/>
            <a:ext cx="3485265" cy="1590608"/>
          </a:xfrm>
          <a:prstGeom prst="rect">
            <a:avLst/>
          </a:prstGeom>
          <a:solidFill>
            <a:schemeClr val="accent5">
              <a:lumMod val="20000"/>
              <a:lumOff val="80000"/>
            </a:schemeClr>
          </a:solidFill>
          <a:ln>
            <a:noFill/>
          </a:ln>
        </p:spPr>
        <p:txBody>
          <a:bodyPr wrap="square" rtlCol="0">
            <a:noAutofit/>
          </a:bodyPr>
          <a:lstStyle/>
          <a:p>
            <a:r>
              <a:rPr lang="en-GB" sz="1600" dirty="0">
                <a:latin typeface="Londrina Solid" panose="02000506000000020003" pitchFamily="50" charset="0"/>
                <a:ea typeface="Droid Sans" panose="020B0606030804020204" pitchFamily="34" charset="0"/>
                <a:cs typeface="Droid Sans" panose="020B0606030804020204" pitchFamily="34" charset="0"/>
              </a:rPr>
              <a:t>My </a:t>
            </a:r>
            <a:r>
              <a:rPr lang="en-GB" sz="1600" dirty="0" err="1">
                <a:latin typeface="Londrina Solid" panose="02000506000000020003" pitchFamily="50" charset="0"/>
                <a:ea typeface="Droid Sans" panose="020B0606030804020204" pitchFamily="34" charset="0"/>
                <a:cs typeface="Droid Sans" panose="020B0606030804020204" pitchFamily="34" charset="0"/>
              </a:rPr>
              <a:t>Mindtraps</a:t>
            </a:r>
            <a:r>
              <a:rPr lang="en-GB" sz="1600" dirty="0">
                <a:latin typeface="Londrina Solid" panose="02000506000000020003" pitchFamily="50" charset="0"/>
                <a:ea typeface="Droid Sans" panose="020B0606030804020204" pitchFamily="34" charset="0"/>
                <a:cs typeface="Droid Sans" panose="020B0606030804020204" pitchFamily="34" charset="0"/>
              </a:rPr>
              <a:t>:</a:t>
            </a:r>
            <a:endParaRPr lang="en-GB" sz="1100" dirty="0">
              <a:latin typeface="Londrina Solid" panose="02000506000000020003" pitchFamily="50" charset="0"/>
              <a:ea typeface="Droid Sans" panose="020B0606030804020204" pitchFamily="34" charset="0"/>
              <a:cs typeface="Droid Sans" panose="020B0606030804020204" pitchFamily="34" charset="0"/>
            </a:endParaRPr>
          </a:p>
          <a:p>
            <a:endParaRPr lang="en-GB" sz="1100" dirty="0">
              <a:latin typeface="Droid Sans" panose="020B0606030804020204" pitchFamily="34" charset="0"/>
              <a:ea typeface="Droid Sans" panose="020B0606030804020204" pitchFamily="34" charset="0"/>
              <a:cs typeface="Droid Sans" panose="020B0606030804020204" pitchFamily="34" charset="0"/>
            </a:endParaRPr>
          </a:p>
          <a:p>
            <a:endParaRPr lang="en-GB" sz="1100" dirty="0">
              <a:latin typeface="Droid Sans" panose="020B0606030804020204" pitchFamily="34" charset="0"/>
              <a:ea typeface="Droid Sans" panose="020B0606030804020204" pitchFamily="34" charset="0"/>
              <a:cs typeface="Droid Sans" panose="020B0606030804020204" pitchFamily="34" charset="0"/>
            </a:endParaRPr>
          </a:p>
          <a:p>
            <a:r>
              <a:rPr lang="en-GB" sz="1600" dirty="0">
                <a:latin typeface="Londrina Solid" panose="02000506000000020003" pitchFamily="50" charset="0"/>
                <a:ea typeface="Droid Sans" panose="020B0606030804020204" pitchFamily="34" charset="0"/>
                <a:cs typeface="Droid Sans" panose="020B0606030804020204" pitchFamily="34" charset="0"/>
              </a:rPr>
              <a:t>My self-talk:</a:t>
            </a:r>
          </a:p>
          <a:p>
            <a:endParaRPr lang="en-US" sz="1100" dirty="0">
              <a:latin typeface="Droid Sans" panose="020B0606030804020204" pitchFamily="34" charset="0"/>
              <a:ea typeface="Droid Sans" panose="020B0606030804020204" pitchFamily="34" charset="0"/>
              <a:cs typeface="Droid Sans" panose="020B0606030804020204" pitchFamily="34" charset="0"/>
            </a:endParaRPr>
          </a:p>
          <a:p>
            <a:endParaRPr lang="en-US" sz="1600" dirty="0">
              <a:latin typeface="Londrina Solid" panose="02000506000000020003" pitchFamily="50" charset="0"/>
              <a:ea typeface="Droid Sans" panose="020B0606030804020204" pitchFamily="34" charset="0"/>
              <a:cs typeface="Droid Sans" panose="020B0606030804020204" pitchFamily="34" charset="0"/>
            </a:endParaRPr>
          </a:p>
        </p:txBody>
      </p:sp>
      <p:sp>
        <p:nvSpPr>
          <p:cNvPr id="53" name="object 7">
            <a:extLst>
              <a:ext uri="{FF2B5EF4-FFF2-40B4-BE49-F238E27FC236}">
                <a16:creationId xmlns:a16="http://schemas.microsoft.com/office/drawing/2014/main" id="{C3D218DB-09E1-433E-AF9D-65C19D145137}"/>
              </a:ext>
            </a:extLst>
          </p:cNvPr>
          <p:cNvSpPr txBox="1"/>
          <p:nvPr/>
        </p:nvSpPr>
        <p:spPr>
          <a:xfrm>
            <a:off x="3539422" y="2175726"/>
            <a:ext cx="3485264" cy="363545"/>
          </a:xfrm>
          <a:prstGeom prst="rect">
            <a:avLst/>
          </a:prstGeom>
        </p:spPr>
        <p:txBody>
          <a:bodyPr vert="horz" wrap="square" lIns="0" tIns="12700" rIns="0" bIns="0" rtlCol="0">
            <a:noAutofit/>
          </a:bodyPr>
          <a:lstStyle/>
          <a:p>
            <a:pPr marL="12700">
              <a:lnSpc>
                <a:spcPct val="100000"/>
              </a:lnSpc>
              <a:spcBef>
                <a:spcPts val="100"/>
              </a:spcBef>
            </a:pPr>
            <a:r>
              <a:rPr lang="en-US" sz="1100" dirty="0">
                <a:solidFill>
                  <a:srgbClr val="231F20"/>
                </a:solidFill>
                <a:latin typeface="Droid Sans"/>
                <a:cs typeface="Droid Sans"/>
              </a:rPr>
              <a:t>Which </a:t>
            </a:r>
            <a:r>
              <a:rPr lang="en-US" sz="1100" dirty="0" err="1">
                <a:solidFill>
                  <a:srgbClr val="231F20"/>
                </a:solidFill>
                <a:latin typeface="Droid Sans"/>
                <a:cs typeface="Droid Sans"/>
              </a:rPr>
              <a:t>Mindtraps</a:t>
            </a:r>
            <a:r>
              <a:rPr lang="en-US" sz="1100" dirty="0">
                <a:solidFill>
                  <a:srgbClr val="231F20"/>
                </a:solidFill>
                <a:latin typeface="Droid Sans"/>
                <a:cs typeface="Droid Sans"/>
              </a:rPr>
              <a:t> do I fall into?  </a:t>
            </a:r>
          </a:p>
          <a:p>
            <a:pPr marL="12700">
              <a:lnSpc>
                <a:spcPct val="100000"/>
              </a:lnSpc>
              <a:spcBef>
                <a:spcPts val="100"/>
              </a:spcBef>
            </a:pPr>
            <a:r>
              <a:rPr lang="en-US" sz="1100" dirty="0">
                <a:solidFill>
                  <a:srgbClr val="231F20"/>
                </a:solidFill>
                <a:latin typeface="Droid Sans"/>
                <a:cs typeface="Droid Sans"/>
              </a:rPr>
              <a:t>What is my self-talk when I’m in these </a:t>
            </a:r>
            <a:r>
              <a:rPr lang="en-US" sz="1100" dirty="0" err="1">
                <a:solidFill>
                  <a:srgbClr val="231F20"/>
                </a:solidFill>
                <a:latin typeface="Droid Sans"/>
                <a:cs typeface="Droid Sans"/>
              </a:rPr>
              <a:t>Mindtraps</a:t>
            </a:r>
            <a:r>
              <a:rPr lang="en-US" sz="1100" dirty="0">
                <a:solidFill>
                  <a:srgbClr val="231F20"/>
                </a:solidFill>
                <a:latin typeface="Droid Sans"/>
                <a:cs typeface="Droid Sans"/>
              </a:rPr>
              <a:t>?</a:t>
            </a:r>
            <a:endParaRPr sz="1100" dirty="0">
              <a:latin typeface="Droid Sans"/>
              <a:cs typeface="Droid Sans"/>
            </a:endParaRPr>
          </a:p>
        </p:txBody>
      </p:sp>
      <p:sp>
        <p:nvSpPr>
          <p:cNvPr id="54" name="object 7">
            <a:extLst>
              <a:ext uri="{FF2B5EF4-FFF2-40B4-BE49-F238E27FC236}">
                <a16:creationId xmlns:a16="http://schemas.microsoft.com/office/drawing/2014/main" id="{C0986371-DB83-40F4-849F-3893EE83C9CD}"/>
              </a:ext>
            </a:extLst>
          </p:cNvPr>
          <p:cNvSpPr txBox="1"/>
          <p:nvPr/>
        </p:nvSpPr>
        <p:spPr>
          <a:xfrm>
            <a:off x="529931" y="4071629"/>
            <a:ext cx="2778180" cy="363545"/>
          </a:xfrm>
          <a:prstGeom prst="rect">
            <a:avLst/>
          </a:prstGeom>
        </p:spPr>
        <p:txBody>
          <a:bodyPr vert="horz" wrap="square" lIns="0" tIns="12700" rIns="0" bIns="0" rtlCol="0">
            <a:noAutofit/>
          </a:bodyPr>
          <a:lstStyle/>
          <a:p>
            <a:pPr marL="12700">
              <a:lnSpc>
                <a:spcPct val="100000"/>
              </a:lnSpc>
              <a:spcBef>
                <a:spcPts val="100"/>
              </a:spcBef>
            </a:pPr>
            <a:r>
              <a:rPr lang="en-US" sz="1100" dirty="0">
                <a:solidFill>
                  <a:srgbClr val="231F20"/>
                </a:solidFill>
                <a:latin typeface="Droid Sans"/>
                <a:cs typeface="Droid Sans"/>
              </a:rPr>
              <a:t>What are the feelings (emotions and physical bodily sensations) you experience?</a:t>
            </a:r>
            <a:endParaRPr sz="1100" dirty="0">
              <a:latin typeface="Droid Sans"/>
              <a:cs typeface="Droid Sans"/>
            </a:endParaRPr>
          </a:p>
        </p:txBody>
      </p:sp>
      <p:sp>
        <p:nvSpPr>
          <p:cNvPr id="55" name="object 48">
            <a:extLst>
              <a:ext uri="{FF2B5EF4-FFF2-40B4-BE49-F238E27FC236}">
                <a16:creationId xmlns:a16="http://schemas.microsoft.com/office/drawing/2014/main" id="{45F9EF32-CC18-4677-9455-D02FAE4C64A0}"/>
              </a:ext>
            </a:extLst>
          </p:cNvPr>
          <p:cNvSpPr txBox="1"/>
          <p:nvPr/>
        </p:nvSpPr>
        <p:spPr>
          <a:xfrm>
            <a:off x="3596573" y="4769029"/>
            <a:ext cx="3465615" cy="1043846"/>
          </a:xfrm>
          <a:prstGeom prst="rect">
            <a:avLst/>
          </a:prstGeom>
          <a:solidFill>
            <a:schemeClr val="accent1">
              <a:lumMod val="20000"/>
              <a:lumOff val="80000"/>
              <a:alpha val="19999"/>
            </a:schemeClr>
          </a:solidFill>
          <a:ln>
            <a:noFill/>
          </a:ln>
        </p:spPr>
        <p:txBody>
          <a:bodyPr vert="horz" wrap="square" lIns="0" tIns="21590" rIns="0" bIns="0" rtlCol="0">
            <a:noAutofit/>
          </a:bodyPr>
          <a:lstStyle/>
          <a:p>
            <a:pPr marL="122555">
              <a:lnSpc>
                <a:spcPct val="100000"/>
              </a:lnSpc>
              <a:spcBef>
                <a:spcPts val="170"/>
              </a:spcBef>
            </a:pPr>
            <a:r>
              <a:rPr lang="en-US" sz="1600" spc="15" dirty="0">
                <a:solidFill>
                  <a:srgbClr val="231F20"/>
                </a:solidFill>
                <a:latin typeface="Londrina Solid"/>
                <a:cs typeface="Londrina Solid"/>
              </a:rPr>
              <a:t>The results</a:t>
            </a:r>
            <a:r>
              <a:rPr lang="en-US" sz="1600" spc="30" dirty="0">
                <a:solidFill>
                  <a:srgbClr val="231F20"/>
                </a:solidFill>
                <a:latin typeface="Londrina Solid"/>
                <a:cs typeface="Londrina Solid"/>
              </a:rPr>
              <a:t>:</a:t>
            </a:r>
            <a:endParaRPr lang="en-GB" sz="1600" spc="35" dirty="0">
              <a:solidFill>
                <a:srgbClr val="231F20"/>
              </a:solidFill>
              <a:latin typeface="Londrina Solid"/>
              <a:cs typeface="Londrina Solid"/>
            </a:endParaRPr>
          </a:p>
          <a:p>
            <a:pPr marL="122555">
              <a:lnSpc>
                <a:spcPct val="100000"/>
              </a:lnSpc>
              <a:spcBef>
                <a:spcPts val="170"/>
              </a:spcBef>
            </a:pPr>
            <a:endParaRPr sz="1800" dirty="0">
              <a:latin typeface="Londrina Solid"/>
              <a:cs typeface="Londrina Solid"/>
            </a:endParaRPr>
          </a:p>
        </p:txBody>
      </p:sp>
      <p:sp>
        <p:nvSpPr>
          <p:cNvPr id="56" name="object 13">
            <a:extLst>
              <a:ext uri="{FF2B5EF4-FFF2-40B4-BE49-F238E27FC236}">
                <a16:creationId xmlns:a16="http://schemas.microsoft.com/office/drawing/2014/main" id="{4E7AF682-6043-475D-9414-EC8956ED5866}"/>
              </a:ext>
            </a:extLst>
          </p:cNvPr>
          <p:cNvSpPr/>
          <p:nvPr/>
        </p:nvSpPr>
        <p:spPr>
          <a:xfrm>
            <a:off x="519112" y="5970829"/>
            <a:ext cx="6521450" cy="2278739"/>
          </a:xfrm>
          <a:custGeom>
            <a:avLst/>
            <a:gdLst/>
            <a:ahLst/>
            <a:cxnLst/>
            <a:rect l="l" t="t" r="r" b="b"/>
            <a:pathLst>
              <a:path w="1906270" h="1341755">
                <a:moveTo>
                  <a:pt x="0" y="0"/>
                </a:moveTo>
                <a:lnTo>
                  <a:pt x="1906079" y="0"/>
                </a:lnTo>
                <a:lnTo>
                  <a:pt x="1906079" y="1341729"/>
                </a:lnTo>
                <a:lnTo>
                  <a:pt x="0" y="1341729"/>
                </a:lnTo>
                <a:lnTo>
                  <a:pt x="0" y="0"/>
                </a:lnTo>
                <a:close/>
              </a:path>
            </a:pathLst>
          </a:custGeom>
          <a:solidFill>
            <a:srgbClr val="D9FBE7"/>
          </a:solidFill>
          <a:ln>
            <a:noFill/>
          </a:ln>
        </p:spPr>
        <p:txBody>
          <a:bodyPr wrap="square" lIns="0" tIns="72000" rIns="0" bIns="0" rtlCol="0"/>
          <a:lstStyle/>
          <a:p>
            <a:pPr marL="122555">
              <a:lnSpc>
                <a:spcPct val="100000"/>
              </a:lnSpc>
              <a:spcBef>
                <a:spcPts val="170"/>
              </a:spcBef>
            </a:pPr>
            <a:r>
              <a:rPr lang="en-US" spc="15" dirty="0">
                <a:solidFill>
                  <a:srgbClr val="231F20"/>
                </a:solidFill>
                <a:latin typeface="Londrina Solid"/>
                <a:cs typeface="Londrina Solid"/>
              </a:rPr>
              <a:t>The Realist Challenge</a:t>
            </a:r>
          </a:p>
          <a:p>
            <a:pPr marL="122555">
              <a:spcBef>
                <a:spcPts val="170"/>
              </a:spcBef>
            </a:pPr>
            <a:r>
              <a:rPr lang="en-US" sz="1100" b="1" dirty="0">
                <a:solidFill>
                  <a:srgbClr val="231F20"/>
                </a:solidFill>
                <a:latin typeface="Droid Sans"/>
                <a:cs typeface="Droid Sans"/>
              </a:rPr>
              <a:t>Take a deep breath and connect with your Realist – your wise, balanced and truthful self …</a:t>
            </a:r>
            <a:endParaRPr lang="en-US" sz="1100" dirty="0">
              <a:solidFill>
                <a:srgbClr val="231F20"/>
              </a:solidFill>
              <a:latin typeface="Droid Sans"/>
              <a:cs typeface="Droid Sans"/>
            </a:endParaRPr>
          </a:p>
          <a:p>
            <a:pPr marL="122555">
              <a:spcBef>
                <a:spcPts val="170"/>
              </a:spcBef>
            </a:pPr>
            <a:r>
              <a:rPr lang="en-US" sz="1100" dirty="0">
                <a:solidFill>
                  <a:srgbClr val="231F20"/>
                </a:solidFill>
                <a:latin typeface="Droid Sans"/>
                <a:ea typeface="Droid Sans" panose="020B0606030804020204" pitchFamily="34" charset="0"/>
                <a:cs typeface="Droid Sans"/>
              </a:rPr>
              <a:t>For each line of self-talk noted above, what is the truth of the situation?  Write these down:</a:t>
            </a:r>
          </a:p>
          <a:p>
            <a:pPr marL="122555">
              <a:spcBef>
                <a:spcPts val="170"/>
              </a:spcBef>
            </a:pPr>
            <a:endParaRPr lang="en-US" sz="1100" dirty="0">
              <a:solidFill>
                <a:srgbClr val="231F20"/>
              </a:solidFill>
              <a:latin typeface="Droid Sans"/>
              <a:ea typeface="Droid Sans" panose="020B0606030804020204" pitchFamily="34" charset="0"/>
              <a:cs typeface="Droid Sans"/>
            </a:endParaRPr>
          </a:p>
          <a:p>
            <a:pPr marL="122555">
              <a:spcBef>
                <a:spcPts val="170"/>
              </a:spcBef>
            </a:pPr>
            <a:endParaRPr lang="en-US" sz="1100" dirty="0">
              <a:solidFill>
                <a:srgbClr val="231F20"/>
              </a:solidFill>
              <a:latin typeface="Droid Sans"/>
              <a:ea typeface="Droid Sans" panose="020B0606030804020204" pitchFamily="34" charset="0"/>
              <a:cs typeface="Droid Sans"/>
            </a:endParaRPr>
          </a:p>
          <a:p>
            <a:pPr marL="122555">
              <a:spcBef>
                <a:spcPts val="170"/>
              </a:spcBef>
            </a:pPr>
            <a:r>
              <a:rPr lang="en-US" sz="1100" dirty="0">
                <a:solidFill>
                  <a:srgbClr val="231F20"/>
                </a:solidFill>
                <a:latin typeface="Droid Sans"/>
                <a:ea typeface="Droid Sans" panose="020B0606030804020204" pitchFamily="34" charset="0"/>
                <a:cs typeface="Droid Sans"/>
              </a:rPr>
              <a:t>What choices and options do you have when you experience these triggers again?</a:t>
            </a:r>
          </a:p>
          <a:p>
            <a:pPr marL="122555">
              <a:spcBef>
                <a:spcPts val="170"/>
              </a:spcBef>
            </a:pPr>
            <a:endParaRPr lang="en-US" sz="1100" dirty="0">
              <a:solidFill>
                <a:srgbClr val="231F20"/>
              </a:solidFill>
              <a:latin typeface="Droid Sans"/>
              <a:ea typeface="Droid Sans" panose="020B0606030804020204" pitchFamily="34" charset="0"/>
              <a:cs typeface="Droid Sans"/>
            </a:endParaRPr>
          </a:p>
          <a:p>
            <a:pPr marL="122555">
              <a:spcBef>
                <a:spcPts val="170"/>
              </a:spcBef>
            </a:pPr>
            <a:endParaRPr lang="en-US" sz="1100" dirty="0">
              <a:solidFill>
                <a:srgbClr val="231F20"/>
              </a:solidFill>
              <a:latin typeface="Droid Sans"/>
              <a:ea typeface="Droid Sans" panose="020B0606030804020204" pitchFamily="34" charset="0"/>
              <a:cs typeface="Droid Sans"/>
            </a:endParaRPr>
          </a:p>
          <a:p>
            <a:pPr marL="122555">
              <a:spcBef>
                <a:spcPts val="170"/>
              </a:spcBef>
            </a:pPr>
            <a:r>
              <a:rPr lang="en-US" sz="1100" dirty="0">
                <a:solidFill>
                  <a:srgbClr val="231F20"/>
                </a:solidFill>
                <a:latin typeface="Droid Sans"/>
                <a:ea typeface="Droid Sans" panose="020B0606030804020204" pitchFamily="34" charset="0"/>
                <a:cs typeface="Droid Sans"/>
              </a:rPr>
              <a:t>What do you choose to do (next time)?  How will this help you?</a:t>
            </a:r>
            <a:endParaRPr lang="en-US" sz="1100" dirty="0">
              <a:latin typeface="Droid Sans" panose="020B0606030804020204" pitchFamily="34" charset="0"/>
              <a:ea typeface="Droid Sans" panose="020B0606030804020204" pitchFamily="34" charset="0"/>
              <a:cs typeface="Droid Sans" panose="020B0606030804020204" pitchFamily="34" charset="0"/>
            </a:endParaRPr>
          </a:p>
        </p:txBody>
      </p:sp>
      <p:sp>
        <p:nvSpPr>
          <p:cNvPr id="57" name="Rectangle: Rounded Corners 56">
            <a:extLst>
              <a:ext uri="{FF2B5EF4-FFF2-40B4-BE49-F238E27FC236}">
                <a16:creationId xmlns:a16="http://schemas.microsoft.com/office/drawing/2014/main" id="{E852C198-ADFB-4276-B197-60B81DEBBF4B}"/>
              </a:ext>
            </a:extLst>
          </p:cNvPr>
          <p:cNvSpPr/>
          <p:nvPr/>
        </p:nvSpPr>
        <p:spPr>
          <a:xfrm rot="21600000">
            <a:off x="493078" y="8407522"/>
            <a:ext cx="2866453" cy="1854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2348269F-5278-4EB2-86E7-AF5CAC7F81E0}"/>
              </a:ext>
            </a:extLst>
          </p:cNvPr>
          <p:cNvSpPr txBox="1"/>
          <p:nvPr/>
        </p:nvSpPr>
        <p:spPr>
          <a:xfrm rot="21600000">
            <a:off x="1258533" y="8466096"/>
            <a:ext cx="2049578" cy="859851"/>
          </a:xfrm>
          <a:prstGeom prst="rect">
            <a:avLst/>
          </a:prstGeom>
          <a:noFill/>
        </p:spPr>
        <p:txBody>
          <a:bodyPr wrap="square" rtlCol="0">
            <a:spAutoFit/>
          </a:bodyPr>
          <a:lstStyle/>
          <a:p>
            <a:pPr>
              <a:lnSpc>
                <a:spcPct val="95000"/>
              </a:lnSpc>
              <a:spcBef>
                <a:spcPts val="600"/>
              </a:spcBef>
            </a:pP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Recruit an ally – </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a trusted adult who will be able to support you if your </a:t>
            </a:r>
            <a:r>
              <a:rPr lang="en-US" sz="1050" dirty="0" err="1">
                <a:solidFill>
                  <a:schemeClr val="bg1"/>
                </a:solidFill>
                <a:latin typeface="Droid Sans" panose="020B0606030804020204" pitchFamily="34" charset="0"/>
                <a:ea typeface="Droid Sans" panose="020B0606030804020204" pitchFamily="34" charset="0"/>
                <a:cs typeface="Droid Sans" panose="020B0606030804020204" pitchFamily="34" charset="0"/>
              </a:rPr>
              <a:t>Mindtraps</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 are triggered when you’ve got tests or exams coming up.</a:t>
            </a:r>
          </a:p>
        </p:txBody>
      </p:sp>
      <p:pic>
        <p:nvPicPr>
          <p:cNvPr id="59" name="Picture 58" descr="A close up of a sign&#10;&#10;Description automatically generated">
            <a:extLst>
              <a:ext uri="{FF2B5EF4-FFF2-40B4-BE49-F238E27FC236}">
                <a16:creationId xmlns:a16="http://schemas.microsoft.com/office/drawing/2014/main" id="{0DC1124D-1FC3-40C8-B5A5-C32ECE49F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597984" y="8506939"/>
            <a:ext cx="505145" cy="506064"/>
          </a:xfrm>
          <a:prstGeom prst="rect">
            <a:avLst/>
          </a:prstGeom>
        </p:spPr>
      </p:pic>
      <p:sp>
        <p:nvSpPr>
          <p:cNvPr id="60" name="TextBox 59">
            <a:extLst>
              <a:ext uri="{FF2B5EF4-FFF2-40B4-BE49-F238E27FC236}">
                <a16:creationId xmlns:a16="http://schemas.microsoft.com/office/drawing/2014/main" id="{2D7472B2-1458-4762-AB62-F6B239B78E88}"/>
              </a:ext>
            </a:extLst>
          </p:cNvPr>
          <p:cNvSpPr txBox="1"/>
          <p:nvPr/>
        </p:nvSpPr>
        <p:spPr>
          <a:xfrm rot="21600000">
            <a:off x="473414" y="8868248"/>
            <a:ext cx="857740" cy="338554"/>
          </a:xfrm>
          <a:prstGeom prst="rect">
            <a:avLst/>
          </a:prstGeom>
          <a:noFill/>
        </p:spPr>
        <p:txBody>
          <a:bodyPr wrap="square" rtlCol="0">
            <a:spAutoFit/>
          </a:bodyPr>
          <a:lstStyle/>
          <a:p>
            <a:r>
              <a:rPr lang="en-US" sz="160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Go Do!</a:t>
            </a:r>
          </a:p>
        </p:txBody>
      </p:sp>
      <p:sp>
        <p:nvSpPr>
          <p:cNvPr id="61" name="TextBox 60">
            <a:extLst>
              <a:ext uri="{FF2B5EF4-FFF2-40B4-BE49-F238E27FC236}">
                <a16:creationId xmlns:a16="http://schemas.microsoft.com/office/drawing/2014/main" id="{7C58B776-6093-40C6-9854-520074F08D18}"/>
              </a:ext>
            </a:extLst>
          </p:cNvPr>
          <p:cNvSpPr txBox="1"/>
          <p:nvPr/>
        </p:nvSpPr>
        <p:spPr>
          <a:xfrm rot="21600000">
            <a:off x="554638" y="9241612"/>
            <a:ext cx="2824557" cy="1013354"/>
          </a:xfrm>
          <a:prstGeom prst="rect">
            <a:avLst/>
          </a:prstGeom>
          <a:noFill/>
        </p:spPr>
        <p:txBody>
          <a:bodyPr wrap="square" rtlCol="0">
            <a:spAutoFit/>
          </a:bodyPr>
          <a:lstStyle/>
          <a:p>
            <a:pPr>
              <a:lnSpc>
                <a:spcPct val="95000"/>
              </a:lnSpc>
              <a:spcBef>
                <a:spcPts val="600"/>
              </a:spcBef>
            </a:pP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Explain to your ally what you’ve learned in this session including your triggers and </a:t>
            </a:r>
            <a:r>
              <a:rPr lang="en-US" sz="1050" dirty="0" err="1">
                <a:solidFill>
                  <a:schemeClr val="bg1"/>
                </a:solidFill>
                <a:latin typeface="Droid Sans" panose="020B0606030804020204" pitchFamily="34" charset="0"/>
                <a:ea typeface="Droid Sans" panose="020B0606030804020204" pitchFamily="34" charset="0"/>
                <a:cs typeface="Droid Sans" panose="020B0606030804020204" pitchFamily="34" charset="0"/>
              </a:rPr>
              <a:t>Mindtraps</a:t>
            </a:r>
            <a:r>
              <a:rPr lang="en-US" sz="1050" dirty="0">
                <a:solidFill>
                  <a:schemeClr val="bg1"/>
                </a:solidFill>
                <a:latin typeface="Droid Sans" panose="020B0606030804020204" pitchFamily="34" charset="0"/>
                <a:ea typeface="Droid Sans" panose="020B0606030804020204" pitchFamily="34" charset="0"/>
                <a:cs typeface="Droid Sans" panose="020B0606030804020204" pitchFamily="34" charset="0"/>
              </a:rPr>
              <a:t>, and agree how you will deal with those in future so you can stay resourceful. </a:t>
            </a:r>
            <a:r>
              <a:rPr lang="en-US" sz="1050" b="1" dirty="0">
                <a:solidFill>
                  <a:schemeClr val="bg1"/>
                </a:solidFill>
                <a:latin typeface="Droid Sans" panose="020B0606030804020204" pitchFamily="34" charset="0"/>
                <a:ea typeface="Droid Sans" panose="020B0606030804020204" pitchFamily="34" charset="0"/>
                <a:cs typeface="Droid Sans" panose="020B0606030804020204" pitchFamily="34" charset="0"/>
              </a:rPr>
              <a:t>Remember your self-care strategies as well as the CCC process.</a:t>
            </a:r>
          </a:p>
        </p:txBody>
      </p:sp>
      <p:sp>
        <p:nvSpPr>
          <p:cNvPr id="62" name="object 10">
            <a:extLst>
              <a:ext uri="{FF2B5EF4-FFF2-40B4-BE49-F238E27FC236}">
                <a16:creationId xmlns:a16="http://schemas.microsoft.com/office/drawing/2014/main" id="{6D318B82-3C05-45B5-AF75-19CB1FEA854D}"/>
              </a:ext>
            </a:extLst>
          </p:cNvPr>
          <p:cNvSpPr txBox="1"/>
          <p:nvPr/>
        </p:nvSpPr>
        <p:spPr>
          <a:xfrm>
            <a:off x="467524" y="10354382"/>
            <a:ext cx="6521449" cy="135935"/>
          </a:xfrm>
          <a:prstGeom prst="rect">
            <a:avLst/>
          </a:prstGeom>
        </p:spPr>
        <p:txBody>
          <a:bodyPr vert="horz" wrap="square" lIns="0" tIns="12700" rIns="0" bIns="0" rtlCol="0">
            <a:spAutoFit/>
          </a:bodyPr>
          <a:lstStyle/>
          <a:p>
            <a:pPr marL="12700" marR="5080">
              <a:lnSpc>
                <a:spcPct val="106100"/>
              </a:lnSpc>
              <a:spcBef>
                <a:spcPts val="100"/>
              </a:spcBef>
            </a:pPr>
            <a:r>
              <a:rPr lang="en-US" sz="800" b="1" spc="-5" dirty="0">
                <a:solidFill>
                  <a:srgbClr val="231F20"/>
                </a:solidFill>
                <a:latin typeface="Droid Sans"/>
                <a:cs typeface="Droid Sans"/>
              </a:rPr>
              <a:t>Can you spot the </a:t>
            </a:r>
            <a:r>
              <a:rPr lang="en-US" sz="800" b="1" spc="-5" dirty="0" err="1">
                <a:solidFill>
                  <a:srgbClr val="231F20"/>
                </a:solidFill>
                <a:latin typeface="Droid Sans"/>
                <a:cs typeface="Droid Sans"/>
              </a:rPr>
              <a:t>Mindtraps</a:t>
            </a:r>
            <a:r>
              <a:rPr lang="en-US" sz="800" b="1" spc="-5" dirty="0">
                <a:solidFill>
                  <a:srgbClr val="231F20"/>
                </a:solidFill>
                <a:latin typeface="Droid Sans"/>
                <a:cs typeface="Droid Sans"/>
              </a:rPr>
              <a:t> answers:   </a:t>
            </a:r>
            <a:r>
              <a:rPr lang="en-US" sz="800" spc="-5" dirty="0">
                <a:solidFill>
                  <a:srgbClr val="231F20"/>
                </a:solidFill>
                <a:latin typeface="Droid Sans"/>
                <a:cs typeface="Droid Sans"/>
              </a:rPr>
              <a:t>1. Doubter; 2. Prover; 3. Martyr; 4. Avoider; 5. Pleaser; 6. Avoider; 7. Pleaser; 8. Worrier</a:t>
            </a:r>
            <a:endParaRPr sz="800" dirty="0">
              <a:latin typeface="Droid Sans"/>
              <a:cs typeface="Droid Sans"/>
            </a:endParaRPr>
          </a:p>
        </p:txBody>
      </p:sp>
      <p:sp>
        <p:nvSpPr>
          <p:cNvPr id="63" name="object 10">
            <a:extLst>
              <a:ext uri="{FF2B5EF4-FFF2-40B4-BE49-F238E27FC236}">
                <a16:creationId xmlns:a16="http://schemas.microsoft.com/office/drawing/2014/main" id="{B995DC1B-4739-468D-95A1-8037CE30B2EE}"/>
              </a:ext>
            </a:extLst>
          </p:cNvPr>
          <p:cNvSpPr txBox="1"/>
          <p:nvPr/>
        </p:nvSpPr>
        <p:spPr>
          <a:xfrm>
            <a:off x="3514934" y="8415292"/>
            <a:ext cx="3528645" cy="1839673"/>
          </a:xfrm>
          <a:prstGeom prst="rect">
            <a:avLst/>
          </a:prstGeom>
          <a:ln w="12700">
            <a:solidFill>
              <a:srgbClr val="F5841F"/>
            </a:solidFill>
          </a:ln>
        </p:spPr>
        <p:txBody>
          <a:bodyPr vert="horz" wrap="square" lIns="0" tIns="15875" rIns="0" bIns="0" rtlCol="0">
            <a:noAutofit/>
          </a:bodyPr>
          <a:lstStyle/>
          <a:p>
            <a:pPr marL="78105">
              <a:lnSpc>
                <a:spcPct val="90000"/>
              </a:lnSpc>
              <a:spcBef>
                <a:spcPts val="125"/>
              </a:spcBef>
            </a:pPr>
            <a:r>
              <a:rPr sz="1800" spc="-5" dirty="0">
                <a:solidFill>
                  <a:srgbClr val="F5841F"/>
                </a:solidFill>
                <a:latin typeface="Londrina Solid"/>
                <a:cs typeface="Londrina Solid"/>
              </a:rPr>
              <a:t>Key</a:t>
            </a:r>
            <a:r>
              <a:rPr sz="1800" spc="30" dirty="0">
                <a:solidFill>
                  <a:srgbClr val="F5841F"/>
                </a:solidFill>
                <a:latin typeface="Londrina Solid"/>
                <a:cs typeface="Londrina Solid"/>
              </a:rPr>
              <a:t> </a:t>
            </a:r>
            <a:r>
              <a:rPr sz="1800" spc="35" dirty="0">
                <a:solidFill>
                  <a:srgbClr val="F5841F"/>
                </a:solidFill>
                <a:latin typeface="Londrina Solid"/>
                <a:cs typeface="Londrina Solid"/>
              </a:rPr>
              <a:t>Insights</a:t>
            </a:r>
            <a:endParaRPr sz="1800" dirty="0">
              <a:latin typeface="Londrina Solid"/>
              <a:cs typeface="Londrina Solid"/>
            </a:endParaRPr>
          </a:p>
          <a:p>
            <a:pPr marL="185738" lvl="1" indent="-100013">
              <a:lnSpc>
                <a:spcPct val="90000"/>
              </a:lnSpc>
              <a:spcBef>
                <a:spcPts val="300"/>
              </a:spcBef>
              <a:buClr>
                <a:srgbClr val="FFC000"/>
              </a:buClr>
              <a:buFont typeface="Arial" panose="020B0604020202020204" pitchFamily="34" charset="0"/>
              <a:buChar char="•"/>
              <a:tabLst>
                <a:tab pos="4391025" algn="l"/>
              </a:tabLst>
            </a:pPr>
            <a:r>
              <a:rPr lang="en-US" sz="1150" dirty="0">
                <a:latin typeface="Droid Sans" panose="020B0606030804020204" pitchFamily="34" charset="0"/>
                <a:ea typeface="Droid Sans" panose="020B0606030804020204" pitchFamily="34" charset="0"/>
                <a:cs typeface="Droid Sans" panose="020B0606030804020204" pitchFamily="34" charset="0"/>
              </a:rPr>
              <a:t>There are six common patterns of In the             Box thoughts. We call these </a:t>
            </a:r>
            <a:r>
              <a:rPr lang="en-US" sz="1150" dirty="0" err="1">
                <a:latin typeface="Droid Sans" panose="020B0606030804020204" pitchFamily="34" charset="0"/>
                <a:ea typeface="Droid Sans" panose="020B0606030804020204" pitchFamily="34" charset="0"/>
                <a:cs typeface="Droid Sans" panose="020B0606030804020204" pitchFamily="34" charset="0"/>
              </a:rPr>
              <a:t>Mindtraps</a:t>
            </a:r>
            <a:r>
              <a:rPr lang="en-US" sz="1150" dirty="0">
                <a:latin typeface="Droid Sans" panose="020B0606030804020204" pitchFamily="34" charset="0"/>
                <a:ea typeface="Droid Sans" panose="020B0606030804020204" pitchFamily="34" charset="0"/>
                <a:cs typeface="Droid Sans" panose="020B0606030804020204" pitchFamily="34" charset="0"/>
              </a:rPr>
              <a:t>.</a:t>
            </a:r>
          </a:p>
          <a:p>
            <a:pPr marL="185738" lvl="1" indent="-100013">
              <a:lnSpc>
                <a:spcPct val="90000"/>
              </a:lnSpc>
              <a:spcBef>
                <a:spcPts val="300"/>
              </a:spcBef>
              <a:buClr>
                <a:srgbClr val="FFC000"/>
              </a:buClr>
              <a:buFont typeface="Arial" panose="020B0604020202020204" pitchFamily="34" charset="0"/>
              <a:buChar char="•"/>
              <a:tabLst>
                <a:tab pos="4391025" algn="l"/>
              </a:tabLst>
            </a:pPr>
            <a:r>
              <a:rPr lang="en-US" sz="1150" dirty="0">
                <a:latin typeface="Droid Sans" panose="020B0606030804020204" pitchFamily="34" charset="0"/>
                <a:ea typeface="Droid Sans" panose="020B0606030804020204" pitchFamily="34" charset="0"/>
                <a:cs typeface="Droid Sans" panose="020B0606030804020204" pitchFamily="34" charset="0"/>
              </a:rPr>
              <a:t>Our most familiar Mindtraps will often          prevent us from being at our best, including </a:t>
            </a:r>
            <a:br>
              <a:rPr lang="en-US" sz="1150" dirty="0">
                <a:latin typeface="Droid Sans" panose="020B0606030804020204" pitchFamily="34" charset="0"/>
                <a:ea typeface="Droid Sans" panose="020B0606030804020204" pitchFamily="34" charset="0"/>
                <a:cs typeface="Droid Sans" panose="020B0606030804020204" pitchFamily="34" charset="0"/>
              </a:rPr>
            </a:br>
            <a:r>
              <a:rPr lang="en-US" sz="1150" dirty="0">
                <a:latin typeface="Droid Sans" panose="020B0606030804020204" pitchFamily="34" charset="0"/>
                <a:ea typeface="Droid Sans" panose="020B0606030804020204" pitchFamily="34" charset="0"/>
                <a:cs typeface="Droid Sans" panose="020B0606030804020204" pitchFamily="34" charset="0"/>
              </a:rPr>
              <a:t>when we are facing tests of exams.</a:t>
            </a:r>
          </a:p>
          <a:p>
            <a:pPr marL="185738" lvl="1" indent="-100013">
              <a:lnSpc>
                <a:spcPct val="90000"/>
              </a:lnSpc>
              <a:spcBef>
                <a:spcPts val="300"/>
              </a:spcBef>
              <a:buClr>
                <a:srgbClr val="FFC000"/>
              </a:buClr>
              <a:buFont typeface="Arial" panose="020B0604020202020204" pitchFamily="34" charset="0"/>
              <a:buChar char="•"/>
              <a:tabLst>
                <a:tab pos="4391025" algn="l"/>
              </a:tabLst>
            </a:pPr>
            <a:r>
              <a:rPr lang="en-US" sz="1150" dirty="0">
                <a:latin typeface="Droid Sans" panose="020B0606030804020204" pitchFamily="34" charset="0"/>
                <a:ea typeface="Droid Sans" panose="020B0606030804020204" pitchFamily="34" charset="0"/>
                <a:cs typeface="Droid Sans" panose="020B0606030804020204" pitchFamily="34" charset="0"/>
              </a:rPr>
              <a:t>We can escape from our </a:t>
            </a:r>
            <a:r>
              <a:rPr lang="en-US" sz="1150" dirty="0" err="1">
                <a:latin typeface="Droid Sans" panose="020B0606030804020204" pitchFamily="34" charset="0"/>
                <a:ea typeface="Droid Sans" panose="020B0606030804020204" pitchFamily="34" charset="0"/>
                <a:cs typeface="Droid Sans" panose="020B0606030804020204" pitchFamily="34" charset="0"/>
              </a:rPr>
              <a:t>Mindtraps</a:t>
            </a:r>
            <a:r>
              <a:rPr lang="en-US" sz="1150" dirty="0">
                <a:latin typeface="Droid Sans" panose="020B0606030804020204" pitchFamily="34" charset="0"/>
                <a:ea typeface="Droid Sans" panose="020B0606030804020204" pitchFamily="34" charset="0"/>
                <a:cs typeface="Droid Sans" panose="020B0606030804020204" pitchFamily="34" charset="0"/>
              </a:rPr>
              <a:t> by becoming more aware of them and using Check-Challenge-Choice, or by changing our state using some of our other self-care strategies. </a:t>
            </a:r>
          </a:p>
          <a:p>
            <a:pPr marL="285750" lvl="1" indent="-192088">
              <a:lnSpc>
                <a:spcPct val="90000"/>
              </a:lnSpc>
              <a:spcBef>
                <a:spcPts val="300"/>
              </a:spcBef>
              <a:buClr>
                <a:srgbClr val="FFC000"/>
              </a:buClr>
              <a:buFont typeface="Arial" panose="020B0604020202020204" pitchFamily="34" charset="0"/>
              <a:buChar char="•"/>
              <a:tabLst>
                <a:tab pos="4391025" algn="l"/>
              </a:tabLst>
            </a:pPr>
            <a:endParaRPr lang="en-US" sz="1150" dirty="0">
              <a:latin typeface="Droid Sans" panose="020B0606030804020204" pitchFamily="34" charset="0"/>
              <a:ea typeface="Droid Sans" panose="020B0606030804020204" pitchFamily="34" charset="0"/>
              <a:cs typeface="Droid Sans" panose="020B0606030804020204" pitchFamily="34" charset="0"/>
            </a:endParaRPr>
          </a:p>
        </p:txBody>
      </p:sp>
      <p:sp>
        <p:nvSpPr>
          <p:cNvPr id="64" name="object 5">
            <a:extLst>
              <a:ext uri="{FF2B5EF4-FFF2-40B4-BE49-F238E27FC236}">
                <a16:creationId xmlns:a16="http://schemas.microsoft.com/office/drawing/2014/main" id="{1F2A3CF3-8317-4708-BB7C-CB2CBB05BAF4}"/>
              </a:ext>
            </a:extLst>
          </p:cNvPr>
          <p:cNvSpPr/>
          <p:nvPr/>
        </p:nvSpPr>
        <p:spPr>
          <a:xfrm>
            <a:off x="6510481" y="8415293"/>
            <a:ext cx="575781" cy="89320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88542739"/>
      </p:ext>
    </p:extLst>
  </p:cSld>
  <p:clrMapOvr>
    <a:masterClrMapping/>
  </p:clrMapOvr>
</p:sld>
</file>

<file path=ppt/theme/theme1.xml><?xml version="1.0" encoding="utf-8"?>
<a:theme xmlns:a="http://schemas.openxmlformats.org/drawingml/2006/main" name="Office Theme">
  <a:themeElements>
    <a:clrScheme name="Jack Petchey Foundation">
      <a:dk1>
        <a:sysClr val="windowText" lastClr="000000"/>
      </a:dk1>
      <a:lt1>
        <a:sysClr val="window" lastClr="FFFFFF"/>
      </a:lt1>
      <a:dk2>
        <a:srgbClr val="44546A"/>
      </a:dk2>
      <a:lt2>
        <a:srgbClr val="E7E6E6"/>
      </a:lt2>
      <a:accent1>
        <a:srgbClr val="114C8F"/>
      </a:accent1>
      <a:accent2>
        <a:srgbClr val="60186D"/>
      </a:accent2>
      <a:accent3>
        <a:srgbClr val="EE2A59"/>
      </a:accent3>
      <a:accent4>
        <a:srgbClr val="F5B700"/>
      </a:accent4>
      <a:accent5>
        <a:srgbClr val="2CACE2"/>
      </a:accent5>
      <a:accent6>
        <a:srgbClr val="04E76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1098</Words>
  <Application>Microsoft Office PowerPoint</Application>
  <PresentationFormat>Custom</PresentationFormat>
  <Paragraphs>87</Paragraphs>
  <Slides>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Londrina Solid</vt:lpstr>
      <vt:lpstr>Droid Sans</vt:lpstr>
      <vt:lpstr>Londrina Solid Black</vt:lpstr>
      <vt:lpstr>Arial</vt:lpstr>
      <vt:lpstr>Calibri</vt:lpstr>
      <vt:lpstr>Office Theme</vt:lpstr>
      <vt:lpstr>PowerPoint Presentation</vt:lpstr>
      <vt:lpstr>The six In the Box Mindtraps</vt:lpstr>
      <vt:lpstr>PowerPoint Presentation</vt:lpstr>
      <vt:lpstr>Exercise: Mindtraps and tests or exams For many of us there are multiple potential triggers associated with tests, exams and assessments, or even just the process of revising for these.  Just thinking about an upcoming test, or being told by a teacher that we have a test next week can lead to an In the Box reaction and loss of our personal resourcefulness.  If we’re not aware and watching out for them, our Mindtraps are likely to catch us out and prevent us from being at our best.  This exercise will help you understand your own experience and to be ready to respond differently next time this happens to you.  Complete the boxes below: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Linz Carter</dc:creator>
  <cp:lastModifiedBy>Denise Barrows</cp:lastModifiedBy>
  <cp:revision>77</cp:revision>
  <dcterms:created xsi:type="dcterms:W3CDTF">2020-05-12T08:45:26Z</dcterms:created>
  <dcterms:modified xsi:type="dcterms:W3CDTF">2020-05-29T14:05:27Z</dcterms:modified>
</cp:coreProperties>
</file>