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sldIdLst>
    <p:sldId id="260" r:id="rId2"/>
    <p:sldId id="256" r:id="rId3"/>
    <p:sldId id="261" r:id="rId4"/>
  </p:sldIdLst>
  <p:sldSz cx="7559675" cy="10691813"/>
  <p:notesSz cx="7315200" cy="96012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Droid Sans" panose="020B0606030804020204" pitchFamily="34" charset="0"/>
      <p:regular r:id="rId12"/>
      <p:bold r:id="rId13"/>
    </p:embeddedFont>
    <p:embeddedFont>
      <p:font typeface="Londrina Solid" panose="02000506000000020003" pitchFamily="50" charset="0"/>
      <p:regular r:id="rId14"/>
    </p:embeddedFont>
    <p:embeddedFont>
      <p:font typeface="Londrina Solid Black" panose="00000A00000000000000" pitchFamily="2" charset="0"/>
      <p:bold r:id="rId15"/>
    </p:embeddedFon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9" autoAdjust="0"/>
    <p:restoredTop sz="95878" autoAdjust="0"/>
  </p:normalViewPr>
  <p:slideViewPr>
    <p:cSldViewPr snapToGrid="0" showGuides="1">
      <p:cViewPr>
        <p:scale>
          <a:sx n="85" d="100"/>
          <a:sy n="85" d="100"/>
        </p:scale>
        <p:origin x="-134" y="-2539"/>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4229" tIns="47114" rIns="94229" bIns="47114" rtlCol="0"/>
          <a:lstStyle>
            <a:lvl1pPr algn="r">
              <a:defRPr sz="1200"/>
            </a:lvl1pPr>
          </a:lstStyle>
          <a:p>
            <a:fld id="{FF164784-FA25-4496-A4D6-23AB27688332}" type="datetimeFigureOut">
              <a:rPr lang="en-US" smtClean="0"/>
              <a:t>6/23/2020</a:t>
            </a:fld>
            <a:endParaRPr lang="en-US"/>
          </a:p>
        </p:txBody>
      </p:sp>
      <p:sp>
        <p:nvSpPr>
          <p:cNvPr id="4" name="Slide Image Placeholder 3"/>
          <p:cNvSpPr>
            <a:spLocks noGrp="1" noRot="1" noChangeAspect="1"/>
          </p:cNvSpPr>
          <p:nvPr>
            <p:ph type="sldImg" idx="2"/>
          </p:nvPr>
        </p:nvSpPr>
        <p:spPr>
          <a:xfrm>
            <a:off x="2511425" y="1200150"/>
            <a:ext cx="2292350" cy="32400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31520" y="4620578"/>
            <a:ext cx="5852160" cy="378047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1727"/>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1727"/>
          </a:xfrm>
          <a:prstGeom prst="rect">
            <a:avLst/>
          </a:prstGeom>
        </p:spPr>
        <p:txBody>
          <a:bodyPr vert="horz" lIns="94229" tIns="47114" rIns="94229" bIns="47114" rtlCol="0" anchor="b"/>
          <a:lstStyle>
            <a:lvl1pPr algn="r">
              <a:defRPr sz="1200"/>
            </a:lvl1pPr>
          </a:lstStyle>
          <a:p>
            <a:fld id="{CB9C108E-EC0B-4E70-89B5-F0FD9BE03A4A}" type="slidenum">
              <a:rPr lang="en-US" smtClean="0"/>
              <a:t>‹#›</a:t>
            </a:fld>
            <a:endParaRPr lang="en-US"/>
          </a:p>
        </p:txBody>
      </p:sp>
    </p:spTree>
    <p:extLst>
      <p:ext uri="{BB962C8B-B14F-4D97-AF65-F5344CB8AC3E}">
        <p14:creationId xmlns:p14="http://schemas.microsoft.com/office/powerpoint/2010/main" val="317985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E301-783B-49BA-B566-BA3D6ED2F1D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4266A09E-7061-4B0C-BDE7-E01DEECB3F10}"/>
              </a:ext>
            </a:extLst>
          </p:cNvPr>
          <p:cNvSpPr>
            <a:spLocks noGrp="1"/>
          </p:cNvSpPr>
          <p:nvPr>
            <p:ph type="sldNum" sz="quarter" idx="12"/>
          </p:nvPr>
        </p:nvSpPr>
        <p:spPr/>
        <p:txBody>
          <a:bodyPr/>
          <a:lstStyle/>
          <a:p>
            <a:fld id="{4E0A895D-0634-4661-A8BD-BDBB94846505}" type="slidenum">
              <a:rPr lang="en-US" smtClean="0"/>
              <a:t>‹#›</a:t>
            </a:fld>
            <a:endParaRPr lang="en-US"/>
          </a:p>
        </p:txBody>
      </p:sp>
    </p:spTree>
    <p:extLst>
      <p:ext uri="{BB962C8B-B14F-4D97-AF65-F5344CB8AC3E}">
        <p14:creationId xmlns:p14="http://schemas.microsoft.com/office/powerpoint/2010/main" val="2391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35A97-CF89-4049-85C3-27A17B93BAC5}"/>
              </a:ext>
            </a:extLst>
          </p:cNvPr>
          <p:cNvSpPr>
            <a:spLocks noGrp="1"/>
          </p:cNvSpPr>
          <p:nvPr>
            <p:ph type="sldNum" sz="quarter" idx="12"/>
          </p:nvPr>
        </p:nvSpPr>
        <p:spPr/>
        <p:txBody>
          <a:bodyPr/>
          <a:lstStyle/>
          <a:p>
            <a:fld id="{4E0A895D-0634-4661-A8BD-BDBB94846505}" type="slidenum">
              <a:rPr lang="en-US" smtClean="0"/>
              <a:t>‹#›</a:t>
            </a:fld>
            <a:endParaRPr lang="en-US"/>
          </a:p>
        </p:txBody>
      </p:sp>
    </p:spTree>
    <p:extLst>
      <p:ext uri="{BB962C8B-B14F-4D97-AF65-F5344CB8AC3E}">
        <p14:creationId xmlns:p14="http://schemas.microsoft.com/office/powerpoint/2010/main" val="2889379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27613-FCB3-4547-9088-39E92C5021FD}"/>
              </a:ext>
            </a:extLst>
          </p:cNvPr>
          <p:cNvSpPr>
            <a:spLocks noGrp="1"/>
          </p:cNvSpPr>
          <p:nvPr>
            <p:ph type="title"/>
          </p:nvPr>
        </p:nvSpPr>
        <p:spPr>
          <a:xfrm>
            <a:off x="519728" y="569241"/>
            <a:ext cx="6520220" cy="492515"/>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400BD70D-2466-4C35-8B0E-597C16E8844E}"/>
              </a:ext>
            </a:extLst>
          </p:cNvPr>
          <p:cNvSpPr>
            <a:spLocks noGrp="1"/>
          </p:cNvSpPr>
          <p:nvPr>
            <p:ph type="sldNum" sz="quarter" idx="4"/>
          </p:nvPr>
        </p:nvSpPr>
        <p:spPr>
          <a:xfrm>
            <a:off x="5339020" y="10042247"/>
            <a:ext cx="1700927"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4E0A895D-0634-4661-A8BD-BDBB94846505}" type="slidenum">
              <a:rPr lang="en-US" smtClean="0"/>
              <a:t>‹#›</a:t>
            </a:fld>
            <a:endParaRPr lang="en-US"/>
          </a:p>
        </p:txBody>
      </p:sp>
    </p:spTree>
    <p:extLst>
      <p:ext uri="{BB962C8B-B14F-4D97-AF65-F5344CB8AC3E}">
        <p14:creationId xmlns:p14="http://schemas.microsoft.com/office/powerpoint/2010/main" val="1591404446"/>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445" userDrawn="1">
          <p15:clr>
            <a:srgbClr val="F26B43"/>
          </p15:clr>
        </p15:guide>
        <p15:guide id="3" orient="horz" pos="351" userDrawn="1">
          <p15:clr>
            <a:srgbClr val="F26B43"/>
          </p15:clr>
        </p15:guide>
        <p15:guide id="4" orient="horz" pos="759" userDrawn="1">
          <p15:clr>
            <a:srgbClr val="F26B43"/>
          </p15:clr>
        </p15:guide>
        <p15:guide id="5" orient="horz" pos="6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youngminds.org.uk/" TargetMode="External"/><Relationship Id="rId13" Type="http://schemas.openxmlformats.org/officeDocument/2006/relationships/hyperlink" Target="http://www.timebank.org.uk/" TargetMode="External"/><Relationship Id="rId3" Type="http://schemas.openxmlformats.org/officeDocument/2006/relationships/hyperlink" Target="http://www.childline.org.uk/" TargetMode="External"/><Relationship Id="rId7" Type="http://schemas.openxmlformats.org/officeDocument/2006/relationships/hyperlink" Target="http://www.annafreud.org/on-my-mind" TargetMode="External"/><Relationship Id="rId12" Type="http://schemas.openxmlformats.org/officeDocument/2006/relationships/hyperlink" Target="http://www.doit.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anxietyuk.org.uk/" TargetMode="External"/><Relationship Id="rId11" Type="http://schemas.openxmlformats.org/officeDocument/2006/relationships/hyperlink" Target="http://www.iwill.org.uk/" TargetMode="External"/><Relationship Id="rId5" Type="http://schemas.openxmlformats.org/officeDocument/2006/relationships/hyperlink" Target="http://www.themix.org.uk/" TargetMode="External"/><Relationship Id="rId10" Type="http://schemas.openxmlformats.org/officeDocument/2006/relationships/hyperlink" Target="http://www.vinspired.com/" TargetMode="External"/><Relationship Id="rId4" Type="http://schemas.openxmlformats.org/officeDocument/2006/relationships/hyperlink" Target="http://www.samaritans.org/"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8BA821C-DE3F-4DC6-BD1B-94EF0DF828B9}"/>
              </a:ext>
            </a:extLst>
          </p:cNvPr>
          <p:cNvSpPr/>
          <p:nvPr/>
        </p:nvSpPr>
        <p:spPr>
          <a:xfrm>
            <a:off x="0" y="0"/>
            <a:ext cx="7559675" cy="10691813"/>
          </a:xfrm>
          <a:custGeom>
            <a:avLst/>
            <a:gdLst/>
            <a:ahLst/>
            <a:cxnLst/>
            <a:rect l="l" t="t" r="r" b="b"/>
            <a:pathLst>
              <a:path w="7547609" h="10679430">
                <a:moveTo>
                  <a:pt x="0" y="10679303"/>
                </a:moveTo>
                <a:lnTo>
                  <a:pt x="7547292" y="10679303"/>
                </a:lnTo>
                <a:lnTo>
                  <a:pt x="7547292" y="0"/>
                </a:lnTo>
                <a:lnTo>
                  <a:pt x="0" y="0"/>
                </a:lnTo>
                <a:lnTo>
                  <a:pt x="0" y="10679303"/>
                </a:lnTo>
                <a:close/>
              </a:path>
            </a:pathLst>
          </a:custGeom>
          <a:solidFill>
            <a:srgbClr val="114B8F"/>
          </a:solidFill>
          <a:ln>
            <a:noFill/>
          </a:ln>
        </p:spPr>
        <p:txBody>
          <a:bodyPr wrap="square" lIns="0" tIns="0" rIns="0" bIns="0" rtlCol="0"/>
          <a:lstStyle/>
          <a:p>
            <a:endParaRPr dirty="0"/>
          </a:p>
        </p:txBody>
      </p:sp>
      <p:sp>
        <p:nvSpPr>
          <p:cNvPr id="19" name="Rectangle 18">
            <a:extLst>
              <a:ext uri="{FF2B5EF4-FFF2-40B4-BE49-F238E27FC236}">
                <a16:creationId xmlns:a16="http://schemas.microsoft.com/office/drawing/2014/main" id="{A41D74FE-FF23-4A2E-9179-A103CE7792F6}"/>
              </a:ext>
            </a:extLst>
          </p:cNvPr>
          <p:cNvSpPr/>
          <p:nvPr/>
        </p:nvSpPr>
        <p:spPr>
          <a:xfrm>
            <a:off x="1" y="9236657"/>
            <a:ext cx="7559676" cy="145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6">
            <a:extLst>
              <a:ext uri="{FF2B5EF4-FFF2-40B4-BE49-F238E27FC236}">
                <a16:creationId xmlns:a16="http://schemas.microsoft.com/office/drawing/2014/main" id="{DC781586-D2F5-4EFA-B7F6-5DDDA279DC39}"/>
              </a:ext>
            </a:extLst>
          </p:cNvPr>
          <p:cNvSpPr txBox="1"/>
          <p:nvPr/>
        </p:nvSpPr>
        <p:spPr>
          <a:xfrm>
            <a:off x="462918" y="396115"/>
            <a:ext cx="6672400" cy="8576707"/>
          </a:xfrm>
          <a:prstGeom prst="rect">
            <a:avLst/>
          </a:prstGeom>
        </p:spPr>
        <p:txBody>
          <a:bodyPr vert="horz" wrap="square" lIns="0" tIns="12700" rIns="0" bIns="0" rtlCol="0">
            <a:spAutoFit/>
          </a:bodyPr>
          <a:lstStyle/>
          <a:p>
            <a:pPr marL="12700" algn="ctr">
              <a:lnSpc>
                <a:spcPct val="100000"/>
              </a:lnSpc>
              <a:spcBef>
                <a:spcPts val="100"/>
              </a:spcBef>
            </a:pPr>
            <a:r>
              <a:rPr sz="3600" spc="45" dirty="0">
                <a:solidFill>
                  <a:srgbClr val="FFFFFF"/>
                </a:solidFill>
                <a:latin typeface="Londrina Solid"/>
                <a:cs typeface="Londrina Solid"/>
              </a:rPr>
              <a:t>The </a:t>
            </a:r>
            <a:r>
              <a:rPr sz="3600" spc="50" dirty="0">
                <a:solidFill>
                  <a:srgbClr val="FFFFFF"/>
                </a:solidFill>
                <a:latin typeface="Londrina Solid"/>
                <a:cs typeface="Londrina Solid"/>
              </a:rPr>
              <a:t>Jack </a:t>
            </a:r>
            <a:r>
              <a:rPr sz="3600" spc="45" dirty="0">
                <a:solidFill>
                  <a:srgbClr val="FFFFFF"/>
                </a:solidFill>
                <a:latin typeface="Londrina Solid"/>
                <a:cs typeface="Londrina Solid"/>
              </a:rPr>
              <a:t>Petchey </a:t>
            </a:r>
            <a:r>
              <a:rPr sz="3600" spc="55" dirty="0">
                <a:solidFill>
                  <a:srgbClr val="F5B700"/>
                </a:solidFill>
                <a:latin typeface="Londrina Solid"/>
                <a:cs typeface="Londrina Solid"/>
              </a:rPr>
              <a:t>Spark</a:t>
            </a:r>
            <a:r>
              <a:rPr sz="3600" spc="229" dirty="0">
                <a:solidFill>
                  <a:srgbClr val="F5B700"/>
                </a:solidFill>
                <a:latin typeface="Londrina Solid"/>
                <a:cs typeface="Londrina Solid"/>
              </a:rPr>
              <a:t> </a:t>
            </a:r>
            <a:r>
              <a:rPr sz="3600" spc="70" dirty="0" err="1">
                <a:solidFill>
                  <a:srgbClr val="FFFFFF"/>
                </a:solidFill>
                <a:latin typeface="Londrina Solid"/>
                <a:cs typeface="Londrina Solid"/>
              </a:rPr>
              <a:t>Programme</a:t>
            </a:r>
            <a:r>
              <a:rPr lang="en-US" sz="3600" spc="70" dirty="0">
                <a:solidFill>
                  <a:srgbClr val="FFFFFF"/>
                </a:solidFill>
                <a:latin typeface="Londrina Solid"/>
                <a:cs typeface="Londrina Solid"/>
              </a:rPr>
              <a:t> </a:t>
            </a:r>
            <a:r>
              <a:rPr lang="en-US" sz="2600" spc="70" dirty="0">
                <a:solidFill>
                  <a:schemeClr val="accent5"/>
                </a:solidFill>
                <a:latin typeface="Londrina Solid"/>
                <a:cs typeface="Londrina Solid"/>
              </a:rPr>
              <a:t>a self-discovery </a:t>
            </a:r>
            <a:r>
              <a:rPr lang="en-US" sz="2600" spc="70" dirty="0" err="1">
                <a:solidFill>
                  <a:schemeClr val="accent5"/>
                </a:solidFill>
                <a:latin typeface="Londrina Solid"/>
                <a:cs typeface="Londrina Solid"/>
              </a:rPr>
              <a:t>programme</a:t>
            </a:r>
            <a:r>
              <a:rPr lang="en-US" sz="2600" spc="70" dirty="0">
                <a:solidFill>
                  <a:schemeClr val="accent5"/>
                </a:solidFill>
                <a:latin typeface="Londrina Solid"/>
                <a:cs typeface="Londrina Solid"/>
              </a:rPr>
              <a:t> for young people</a:t>
            </a: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r>
              <a:rPr lang="en-US" sz="3200" spc="70" dirty="0">
                <a:solidFill>
                  <a:schemeClr val="bg1"/>
                </a:solidFill>
                <a:latin typeface="Londrina Solid"/>
                <a:cs typeface="Londrina Solid"/>
              </a:rPr>
              <a:t>Discover how to be at your best </a:t>
            </a:r>
            <a:br>
              <a:rPr lang="en-US" sz="3200" spc="70" dirty="0">
                <a:solidFill>
                  <a:schemeClr val="bg1"/>
                </a:solidFill>
                <a:latin typeface="Londrina Solid"/>
                <a:cs typeface="Londrina Solid"/>
              </a:rPr>
            </a:br>
            <a:r>
              <a:rPr lang="en-US" sz="3200" spc="70" dirty="0">
                <a:solidFill>
                  <a:schemeClr val="bg1"/>
                </a:solidFill>
                <a:latin typeface="Londrina Solid"/>
                <a:cs typeface="Londrina Solid"/>
              </a:rPr>
              <a:t>more of the time!</a:t>
            </a:r>
          </a:p>
          <a:p>
            <a:pPr marL="12700">
              <a:lnSpc>
                <a:spcPct val="100000"/>
              </a:lnSpc>
              <a:spcBef>
                <a:spcPts val="100"/>
              </a:spcBef>
            </a:pPr>
            <a:endParaRPr lang="en-US" sz="2600" spc="70" dirty="0">
              <a:solidFill>
                <a:schemeClr val="bg1"/>
              </a:solidFill>
              <a:latin typeface="Londrina Solid"/>
              <a:cs typeface="Londrina Solid"/>
            </a:endParaRPr>
          </a:p>
          <a:p>
            <a:pPr marL="12700" algn="ctr">
              <a:lnSpc>
                <a:spcPct val="100000"/>
              </a:lnSpc>
              <a:spcBef>
                <a:spcPts val="100"/>
              </a:spcBef>
            </a:pPr>
            <a:r>
              <a:rPr lang="en-US" sz="4000" spc="70" dirty="0">
                <a:solidFill>
                  <a:schemeClr val="accent4"/>
                </a:solidFill>
                <a:latin typeface="Londrina Solid"/>
                <a:cs typeface="Londrina Solid"/>
              </a:rPr>
              <a:t>Session 8: Building my support network</a:t>
            </a:r>
            <a:endParaRPr sz="4000" dirty="0">
              <a:solidFill>
                <a:schemeClr val="accent4"/>
              </a:solidFill>
              <a:latin typeface="Londrina Solid"/>
              <a:cs typeface="Londrina Solid"/>
            </a:endParaRPr>
          </a:p>
        </p:txBody>
      </p:sp>
      <p:pic>
        <p:nvPicPr>
          <p:cNvPr id="16" name="Picture 15" descr="A group of people standing next to a fence&#10;&#10;Description automatically generated">
            <a:extLst>
              <a:ext uri="{FF2B5EF4-FFF2-40B4-BE49-F238E27FC236}">
                <a16:creationId xmlns:a16="http://schemas.microsoft.com/office/drawing/2014/main" id="{1B7C3DBC-9FD7-49E3-B62A-D198DDF03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520" y="1856728"/>
            <a:ext cx="5008634" cy="432746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A54EB93-A4C8-47FB-9F8E-6C008AB53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71" y="9461293"/>
            <a:ext cx="3167507" cy="879252"/>
          </a:xfrm>
          <a:prstGeom prst="rect">
            <a:avLst/>
          </a:prstGeom>
        </p:spPr>
      </p:pic>
      <p:pic>
        <p:nvPicPr>
          <p:cNvPr id="21" name="Picture 20" descr="A close up of a sign&#10;&#10;Description automatically generated">
            <a:extLst>
              <a:ext uri="{FF2B5EF4-FFF2-40B4-BE49-F238E27FC236}">
                <a16:creationId xmlns:a16="http://schemas.microsoft.com/office/drawing/2014/main" id="{050321F4-3A5A-4CED-B73C-1AEA6381C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635" y="9723886"/>
            <a:ext cx="2923469" cy="583411"/>
          </a:xfrm>
          <a:prstGeom prst="rect">
            <a:avLst/>
          </a:prstGeom>
        </p:spPr>
      </p:pic>
    </p:spTree>
    <p:extLst>
      <p:ext uri="{BB962C8B-B14F-4D97-AF65-F5344CB8AC3E}">
        <p14:creationId xmlns:p14="http://schemas.microsoft.com/office/powerpoint/2010/main" val="25051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5">
            <a:extLst>
              <a:ext uri="{FF2B5EF4-FFF2-40B4-BE49-F238E27FC236}">
                <a16:creationId xmlns:a16="http://schemas.microsoft.com/office/drawing/2014/main" id="{2325C423-C5E1-4C2A-A518-7D3EE17A05F0}"/>
              </a:ext>
            </a:extLst>
          </p:cNvPr>
          <p:cNvSpPr/>
          <p:nvPr/>
        </p:nvSpPr>
        <p:spPr>
          <a:xfrm>
            <a:off x="3137020" y="5980876"/>
            <a:ext cx="1566545" cy="1116330"/>
          </a:xfrm>
          <a:custGeom>
            <a:avLst/>
            <a:gdLst/>
            <a:ahLst/>
            <a:cxnLst/>
            <a:rect l="l" t="t" r="r" b="b"/>
            <a:pathLst>
              <a:path w="1566545" h="1116329">
                <a:moveTo>
                  <a:pt x="783005" y="0"/>
                </a:moveTo>
                <a:lnTo>
                  <a:pt x="727087" y="1401"/>
                </a:lnTo>
                <a:lnTo>
                  <a:pt x="672230" y="5541"/>
                </a:lnTo>
                <a:lnTo>
                  <a:pt x="618566" y="12325"/>
                </a:lnTo>
                <a:lnTo>
                  <a:pt x="566229" y="21660"/>
                </a:lnTo>
                <a:lnTo>
                  <a:pt x="515350" y="33451"/>
                </a:lnTo>
                <a:lnTo>
                  <a:pt x="466062" y="47604"/>
                </a:lnTo>
                <a:lnTo>
                  <a:pt x="418497" y="64023"/>
                </a:lnTo>
                <a:lnTo>
                  <a:pt x="372789" y="82614"/>
                </a:lnTo>
                <a:lnTo>
                  <a:pt x="329069" y="103284"/>
                </a:lnTo>
                <a:lnTo>
                  <a:pt x="287470" y="125938"/>
                </a:lnTo>
                <a:lnTo>
                  <a:pt x="248125" y="150481"/>
                </a:lnTo>
                <a:lnTo>
                  <a:pt x="211166" y="176818"/>
                </a:lnTo>
                <a:lnTo>
                  <a:pt x="176726" y="204856"/>
                </a:lnTo>
                <a:lnTo>
                  <a:pt x="144937" y="234500"/>
                </a:lnTo>
                <a:lnTo>
                  <a:pt x="115931" y="265656"/>
                </a:lnTo>
                <a:lnTo>
                  <a:pt x="89842" y="298229"/>
                </a:lnTo>
                <a:lnTo>
                  <a:pt x="66801" y="332124"/>
                </a:lnTo>
                <a:lnTo>
                  <a:pt x="46942" y="367248"/>
                </a:lnTo>
                <a:lnTo>
                  <a:pt x="30396" y="403506"/>
                </a:lnTo>
                <a:lnTo>
                  <a:pt x="17296" y="440803"/>
                </a:lnTo>
                <a:lnTo>
                  <a:pt x="7775" y="479045"/>
                </a:lnTo>
                <a:lnTo>
                  <a:pt x="1966" y="518138"/>
                </a:lnTo>
                <a:lnTo>
                  <a:pt x="0" y="557987"/>
                </a:lnTo>
                <a:lnTo>
                  <a:pt x="1966" y="597837"/>
                </a:lnTo>
                <a:lnTo>
                  <a:pt x="7775" y="636932"/>
                </a:lnTo>
                <a:lnTo>
                  <a:pt x="17296" y="675175"/>
                </a:lnTo>
                <a:lnTo>
                  <a:pt x="30396" y="712474"/>
                </a:lnTo>
                <a:lnTo>
                  <a:pt x="46942" y="748733"/>
                </a:lnTo>
                <a:lnTo>
                  <a:pt x="66801" y="783859"/>
                </a:lnTo>
                <a:lnTo>
                  <a:pt x="89842" y="817756"/>
                </a:lnTo>
                <a:lnTo>
                  <a:pt x="115931" y="850330"/>
                </a:lnTo>
                <a:lnTo>
                  <a:pt x="144937" y="881487"/>
                </a:lnTo>
                <a:lnTo>
                  <a:pt x="176726" y="911133"/>
                </a:lnTo>
                <a:lnTo>
                  <a:pt x="211166" y="939172"/>
                </a:lnTo>
                <a:lnTo>
                  <a:pt x="248125" y="965511"/>
                </a:lnTo>
                <a:lnTo>
                  <a:pt x="287470" y="990055"/>
                </a:lnTo>
                <a:lnTo>
                  <a:pt x="329069" y="1012709"/>
                </a:lnTo>
                <a:lnTo>
                  <a:pt x="372789" y="1033380"/>
                </a:lnTo>
                <a:lnTo>
                  <a:pt x="418497" y="1051973"/>
                </a:lnTo>
                <a:lnTo>
                  <a:pt x="466062" y="1068393"/>
                </a:lnTo>
                <a:lnTo>
                  <a:pt x="515350" y="1082546"/>
                </a:lnTo>
                <a:lnTo>
                  <a:pt x="566229" y="1094337"/>
                </a:lnTo>
                <a:lnTo>
                  <a:pt x="618566" y="1103673"/>
                </a:lnTo>
                <a:lnTo>
                  <a:pt x="672230" y="1110458"/>
                </a:lnTo>
                <a:lnTo>
                  <a:pt x="727087" y="1114598"/>
                </a:lnTo>
                <a:lnTo>
                  <a:pt x="783005" y="1115999"/>
                </a:lnTo>
                <a:lnTo>
                  <a:pt x="838924" y="1114598"/>
                </a:lnTo>
                <a:lnTo>
                  <a:pt x="893781" y="1110458"/>
                </a:lnTo>
                <a:lnTo>
                  <a:pt x="947444" y="1103673"/>
                </a:lnTo>
                <a:lnTo>
                  <a:pt x="999782" y="1094337"/>
                </a:lnTo>
                <a:lnTo>
                  <a:pt x="1050661" y="1082546"/>
                </a:lnTo>
                <a:lnTo>
                  <a:pt x="1099949" y="1068393"/>
                </a:lnTo>
                <a:lnTo>
                  <a:pt x="1147513" y="1051973"/>
                </a:lnTo>
                <a:lnTo>
                  <a:pt x="1193222" y="1033380"/>
                </a:lnTo>
                <a:lnTo>
                  <a:pt x="1236942" y="1012709"/>
                </a:lnTo>
                <a:lnTo>
                  <a:pt x="1278540" y="990055"/>
                </a:lnTo>
                <a:lnTo>
                  <a:pt x="1317885" y="965511"/>
                </a:lnTo>
                <a:lnTo>
                  <a:pt x="1354844" y="939172"/>
                </a:lnTo>
                <a:lnTo>
                  <a:pt x="1389285" y="911133"/>
                </a:lnTo>
                <a:lnTo>
                  <a:pt x="1421074" y="881487"/>
                </a:lnTo>
                <a:lnTo>
                  <a:pt x="1450079" y="850330"/>
                </a:lnTo>
                <a:lnTo>
                  <a:pt x="1476169" y="817756"/>
                </a:lnTo>
                <a:lnTo>
                  <a:pt x="1499209" y="783859"/>
                </a:lnTo>
                <a:lnTo>
                  <a:pt x="1519069" y="748733"/>
                </a:lnTo>
                <a:lnTo>
                  <a:pt x="1535615" y="712474"/>
                </a:lnTo>
                <a:lnTo>
                  <a:pt x="1548714" y="675175"/>
                </a:lnTo>
                <a:lnTo>
                  <a:pt x="1558235" y="636932"/>
                </a:lnTo>
                <a:lnTo>
                  <a:pt x="1564045" y="597837"/>
                </a:lnTo>
                <a:lnTo>
                  <a:pt x="1566011" y="557987"/>
                </a:lnTo>
                <a:lnTo>
                  <a:pt x="1564045" y="518138"/>
                </a:lnTo>
                <a:lnTo>
                  <a:pt x="1558235" y="479045"/>
                </a:lnTo>
                <a:lnTo>
                  <a:pt x="1548714" y="440803"/>
                </a:lnTo>
                <a:lnTo>
                  <a:pt x="1535615" y="403506"/>
                </a:lnTo>
                <a:lnTo>
                  <a:pt x="1519069" y="367248"/>
                </a:lnTo>
                <a:lnTo>
                  <a:pt x="1499209" y="332124"/>
                </a:lnTo>
                <a:lnTo>
                  <a:pt x="1476169" y="298229"/>
                </a:lnTo>
                <a:lnTo>
                  <a:pt x="1450079" y="265656"/>
                </a:lnTo>
                <a:lnTo>
                  <a:pt x="1421074" y="234500"/>
                </a:lnTo>
                <a:lnTo>
                  <a:pt x="1389285" y="204856"/>
                </a:lnTo>
                <a:lnTo>
                  <a:pt x="1354844" y="176818"/>
                </a:lnTo>
                <a:lnTo>
                  <a:pt x="1317885" y="150481"/>
                </a:lnTo>
                <a:lnTo>
                  <a:pt x="1278540" y="125938"/>
                </a:lnTo>
                <a:lnTo>
                  <a:pt x="1236942" y="103284"/>
                </a:lnTo>
                <a:lnTo>
                  <a:pt x="1193222" y="82614"/>
                </a:lnTo>
                <a:lnTo>
                  <a:pt x="1147513" y="64023"/>
                </a:lnTo>
                <a:lnTo>
                  <a:pt x="1099949" y="47604"/>
                </a:lnTo>
                <a:lnTo>
                  <a:pt x="1050661" y="33451"/>
                </a:lnTo>
                <a:lnTo>
                  <a:pt x="999782" y="21660"/>
                </a:lnTo>
                <a:lnTo>
                  <a:pt x="947444" y="12325"/>
                </a:lnTo>
                <a:lnTo>
                  <a:pt x="893781" y="5541"/>
                </a:lnTo>
                <a:lnTo>
                  <a:pt x="838924" y="1401"/>
                </a:lnTo>
                <a:lnTo>
                  <a:pt x="783005" y="0"/>
                </a:lnTo>
                <a:close/>
              </a:path>
            </a:pathLst>
          </a:custGeom>
          <a:solidFill>
            <a:srgbClr val="2CACE1"/>
          </a:solidFill>
        </p:spPr>
        <p:txBody>
          <a:bodyPr wrap="square" lIns="0" tIns="0" rIns="0" bIns="0" rtlCol="0"/>
          <a:lstStyle/>
          <a:p>
            <a:pPr marR="2790190" algn="ctr">
              <a:lnSpc>
                <a:spcPct val="100000"/>
              </a:lnSpc>
            </a:pPr>
            <a:endParaRPr lang="en-US" spc="30" dirty="0">
              <a:solidFill>
                <a:schemeClr val="bg1"/>
              </a:solidFill>
              <a:latin typeface="Londrina Solid"/>
              <a:cs typeface="Londrina Solid"/>
            </a:endParaRPr>
          </a:p>
        </p:txBody>
      </p:sp>
      <p:sp>
        <p:nvSpPr>
          <p:cNvPr id="19" name="object 6">
            <a:extLst>
              <a:ext uri="{FF2B5EF4-FFF2-40B4-BE49-F238E27FC236}">
                <a16:creationId xmlns:a16="http://schemas.microsoft.com/office/drawing/2014/main" id="{4F96E96B-3878-442B-B781-AC27994FFEE3}"/>
              </a:ext>
            </a:extLst>
          </p:cNvPr>
          <p:cNvSpPr txBox="1"/>
          <p:nvPr/>
        </p:nvSpPr>
        <p:spPr>
          <a:xfrm>
            <a:off x="503237" y="4379041"/>
            <a:ext cx="6536712" cy="3960000"/>
          </a:xfrm>
          <a:prstGeom prst="rect">
            <a:avLst/>
          </a:prstGeom>
          <a:ln w="25400">
            <a:solidFill>
              <a:srgbClr val="2CACE1"/>
            </a:solidFill>
          </a:ln>
        </p:spPr>
        <p:txBody>
          <a:bodyPr vert="horz" wrap="square" lIns="0" tIns="0" rIns="0" bIns="0" rtlCol="0">
            <a:spAutoFit/>
          </a:bodyPr>
          <a:lstStyle/>
          <a:p>
            <a:pPr>
              <a:lnSpc>
                <a:spcPct val="100000"/>
              </a:lnSpc>
            </a:pPr>
            <a:endParaRPr sz="2200" dirty="0">
              <a:solidFill>
                <a:srgbClr val="FF0000"/>
              </a:solidFill>
              <a:latin typeface="Times New Roman"/>
              <a:cs typeface="Times New Roman"/>
            </a:endParaRPr>
          </a:p>
          <a:p>
            <a:pPr marL="2785745" marR="2790190" algn="ctr">
              <a:lnSpc>
                <a:spcPct val="100000"/>
              </a:lnSpc>
            </a:pPr>
            <a:endParaRPr sz="1900" dirty="0">
              <a:solidFill>
                <a:srgbClr val="FF0000"/>
              </a:solidFill>
              <a:latin typeface="Londrina Solid"/>
              <a:cs typeface="Londrina Solid"/>
            </a:endParaRPr>
          </a:p>
        </p:txBody>
      </p:sp>
      <p:sp>
        <p:nvSpPr>
          <p:cNvPr id="17" name="Title 16">
            <a:extLst>
              <a:ext uri="{FF2B5EF4-FFF2-40B4-BE49-F238E27FC236}">
                <a16:creationId xmlns:a16="http://schemas.microsoft.com/office/drawing/2014/main" id="{F743B70A-D571-4F5E-ABF5-B708A008EBFE}"/>
              </a:ext>
            </a:extLst>
          </p:cNvPr>
          <p:cNvSpPr>
            <a:spLocks noGrp="1"/>
          </p:cNvSpPr>
          <p:nvPr>
            <p:ph type="title"/>
          </p:nvPr>
        </p:nvSpPr>
        <p:spPr/>
        <p:txBody>
          <a:bodyPr/>
          <a:lstStyle/>
          <a:p>
            <a:r>
              <a:rPr lang="en-US" b="1" kern="0" spc="35" dirty="0">
                <a:solidFill>
                  <a:srgbClr val="231F20"/>
                </a:solidFill>
                <a:latin typeface="Londrina Solid Black"/>
                <a:cs typeface="Londrina Solid Black"/>
              </a:rPr>
              <a:t>Building a support network</a:t>
            </a:r>
            <a:endParaRPr lang="en-US" dirty="0"/>
          </a:p>
        </p:txBody>
      </p:sp>
      <p:sp>
        <p:nvSpPr>
          <p:cNvPr id="25" name="Rectangle 24">
            <a:extLst>
              <a:ext uri="{FF2B5EF4-FFF2-40B4-BE49-F238E27FC236}">
                <a16:creationId xmlns:a16="http://schemas.microsoft.com/office/drawing/2014/main" id="{31F41AE0-B903-48C8-A0D2-66E2F016DDFF}"/>
              </a:ext>
            </a:extLst>
          </p:cNvPr>
          <p:cNvSpPr/>
          <p:nvPr/>
        </p:nvSpPr>
        <p:spPr>
          <a:xfrm>
            <a:off x="598238" y="9950874"/>
            <a:ext cx="792872" cy="253916"/>
          </a:xfrm>
          <a:prstGeom prst="rect">
            <a:avLst/>
          </a:prstGeom>
        </p:spPr>
        <p:txBody>
          <a:bodyPr wrap="square">
            <a:spAutoFit/>
          </a:bodyPr>
          <a:lstStyle/>
          <a:p>
            <a:pPr>
              <a:spcAft>
                <a:spcPts val="600"/>
              </a:spcAft>
            </a:pPr>
            <a:r>
              <a:rPr lang="en-US" sz="1050" b="1" dirty="0">
                <a:latin typeface="Droid Sans" panose="020B0606030804020204" pitchFamily="34" charset="0"/>
                <a:ea typeface="Droid Sans" panose="020B0606030804020204" pitchFamily="34" charset="0"/>
                <a:cs typeface="Droid Sans" panose="020B0606030804020204" pitchFamily="34" charset="0"/>
              </a:rPr>
              <a:t>Example </a:t>
            </a:r>
          </a:p>
        </p:txBody>
      </p:sp>
      <p:sp>
        <p:nvSpPr>
          <p:cNvPr id="28" name="Rectangle: Rounded Corners 27">
            <a:extLst>
              <a:ext uri="{FF2B5EF4-FFF2-40B4-BE49-F238E27FC236}">
                <a16:creationId xmlns:a16="http://schemas.microsoft.com/office/drawing/2014/main" id="{09BDB82C-1DAE-4955-899B-2A82702997E9}"/>
              </a:ext>
            </a:extLst>
          </p:cNvPr>
          <p:cNvSpPr/>
          <p:nvPr/>
        </p:nvSpPr>
        <p:spPr>
          <a:xfrm>
            <a:off x="3917996" y="9404855"/>
            <a:ext cx="3292119" cy="984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29" name="TextBox 28">
            <a:extLst>
              <a:ext uri="{FF2B5EF4-FFF2-40B4-BE49-F238E27FC236}">
                <a16:creationId xmlns:a16="http://schemas.microsoft.com/office/drawing/2014/main" id="{FE2EC4C8-03BA-47E8-B93E-938ABAE76D6B}"/>
              </a:ext>
            </a:extLst>
          </p:cNvPr>
          <p:cNvSpPr txBox="1"/>
          <p:nvPr/>
        </p:nvSpPr>
        <p:spPr>
          <a:xfrm>
            <a:off x="4642115" y="9454307"/>
            <a:ext cx="2609721" cy="984885"/>
          </a:xfrm>
          <a:prstGeom prst="rect">
            <a:avLst/>
          </a:prstGeom>
          <a:noFill/>
        </p:spPr>
        <p:txBody>
          <a:bodyPr wrap="square" rtlCol="0">
            <a:spAutoFit/>
          </a:bodyPr>
          <a:lstStyle/>
          <a:p>
            <a:r>
              <a:rPr lang="en-US" sz="900" dirty="0">
                <a:solidFill>
                  <a:schemeClr val="bg1"/>
                </a:solidFill>
                <a:latin typeface="Droid Sans" panose="020B0606030804020204" pitchFamily="34" charset="0"/>
                <a:ea typeface="Droid Sans" panose="020B0606030804020204" pitchFamily="34" charset="0"/>
                <a:cs typeface="Droid Sans" panose="020B0606030804020204" pitchFamily="34" charset="0"/>
              </a:rPr>
              <a:t>Who would you like to build a stronger connection with or add to your network? </a:t>
            </a:r>
            <a:r>
              <a:rPr lang="en-US" sz="9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Create an opportunity to get to know this person better. </a:t>
            </a:r>
            <a:r>
              <a:rPr lang="en-US" sz="900" dirty="0">
                <a:solidFill>
                  <a:schemeClr val="bg1"/>
                </a:solidFill>
                <a:latin typeface="Droid Sans" panose="020B0606030804020204" pitchFamily="34" charset="0"/>
                <a:ea typeface="Droid Sans" panose="020B0606030804020204" pitchFamily="34" charset="0"/>
                <a:cs typeface="Droid Sans" panose="020B0606030804020204" pitchFamily="34" charset="0"/>
              </a:rPr>
              <a:t>Sharing some information about yourself and what matters to you is a great way to quickly build a deeper bond.</a:t>
            </a:r>
            <a:endParaRPr lang="en-US" sz="400" u="sng"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pPr marL="534988"/>
            <a:endParaRPr lang="en-US" sz="4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32" name="Picture 31" descr="A close up of a sign&#10;&#10;Description automatically generated">
            <a:extLst>
              <a:ext uri="{FF2B5EF4-FFF2-40B4-BE49-F238E27FC236}">
                <a16:creationId xmlns:a16="http://schemas.microsoft.com/office/drawing/2014/main" id="{22B36B0C-6622-4424-A747-A9F7A8FCF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718" y="9499016"/>
            <a:ext cx="505145" cy="506064"/>
          </a:xfrm>
          <a:prstGeom prst="rect">
            <a:avLst/>
          </a:prstGeom>
        </p:spPr>
      </p:pic>
      <p:sp>
        <p:nvSpPr>
          <p:cNvPr id="33" name="TextBox 32">
            <a:extLst>
              <a:ext uri="{FF2B5EF4-FFF2-40B4-BE49-F238E27FC236}">
                <a16:creationId xmlns:a16="http://schemas.microsoft.com/office/drawing/2014/main" id="{B634EB3C-04FA-4475-A88B-6B40C7DC7F53}"/>
              </a:ext>
            </a:extLst>
          </p:cNvPr>
          <p:cNvSpPr txBox="1"/>
          <p:nvPr/>
        </p:nvSpPr>
        <p:spPr>
          <a:xfrm>
            <a:off x="3888908" y="9926383"/>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18" name="object 4">
            <a:extLst>
              <a:ext uri="{FF2B5EF4-FFF2-40B4-BE49-F238E27FC236}">
                <a16:creationId xmlns:a16="http://schemas.microsoft.com/office/drawing/2014/main" id="{C971C14D-998C-4DE2-B861-A1E2F83C1CF3}"/>
              </a:ext>
            </a:extLst>
          </p:cNvPr>
          <p:cNvSpPr txBox="1"/>
          <p:nvPr/>
        </p:nvSpPr>
        <p:spPr>
          <a:xfrm>
            <a:off x="503239" y="1219418"/>
            <a:ext cx="6553200" cy="1692000"/>
          </a:xfrm>
          <a:prstGeom prst="rect">
            <a:avLst/>
          </a:prstGeom>
          <a:solidFill>
            <a:srgbClr val="D9FBE7"/>
          </a:solidFill>
        </p:spPr>
        <p:txBody>
          <a:bodyPr vert="horz" wrap="square" lIns="0" tIns="46355" rIns="0" bIns="0" rtlCol="0">
            <a:spAutoFit/>
          </a:bodyPr>
          <a:lstStyle/>
          <a:p>
            <a:pPr marL="71755" marR="216535">
              <a:lnSpc>
                <a:spcPts val="1400"/>
              </a:lnSpc>
              <a:spcBef>
                <a:spcPts val="365"/>
              </a:spcBef>
            </a:pPr>
            <a:r>
              <a:rPr sz="1200" spc="-5" dirty="0">
                <a:solidFill>
                  <a:srgbClr val="231F20"/>
                </a:solidFill>
                <a:latin typeface="Droid Sans"/>
                <a:cs typeface="Droid Sans"/>
              </a:rPr>
              <a:t>The </a:t>
            </a:r>
            <a:r>
              <a:rPr sz="1200" dirty="0">
                <a:solidFill>
                  <a:srgbClr val="231F20"/>
                </a:solidFill>
                <a:latin typeface="Droid Sans"/>
                <a:cs typeface="Droid Sans"/>
              </a:rPr>
              <a:t>ideas and tools </a:t>
            </a:r>
            <a:r>
              <a:rPr sz="1200" spc="-5" dirty="0">
                <a:solidFill>
                  <a:srgbClr val="231F20"/>
                </a:solidFill>
                <a:latin typeface="Droid Sans"/>
                <a:cs typeface="Droid Sans"/>
              </a:rPr>
              <a:t>we </a:t>
            </a:r>
            <a:r>
              <a:rPr sz="1200" dirty="0">
                <a:solidFill>
                  <a:srgbClr val="231F20"/>
                </a:solidFill>
                <a:latin typeface="Droid Sans"/>
                <a:cs typeface="Droid Sans"/>
              </a:rPr>
              <a:t>have introduced you to through the </a:t>
            </a:r>
            <a:r>
              <a:rPr sz="1200" spc="-5" dirty="0">
                <a:solidFill>
                  <a:srgbClr val="231F20"/>
                </a:solidFill>
                <a:latin typeface="Droid Sans"/>
                <a:cs typeface="Droid Sans"/>
              </a:rPr>
              <a:t>Spark Programme </a:t>
            </a:r>
            <a:r>
              <a:rPr sz="1200" dirty="0">
                <a:solidFill>
                  <a:srgbClr val="231F20"/>
                </a:solidFill>
                <a:latin typeface="Droid Sans"/>
                <a:cs typeface="Droid Sans"/>
              </a:rPr>
              <a:t>are powerful  </a:t>
            </a:r>
            <a:r>
              <a:rPr sz="1200" spc="-5" dirty="0">
                <a:solidFill>
                  <a:srgbClr val="231F20"/>
                </a:solidFill>
                <a:latin typeface="Droid Sans"/>
                <a:cs typeface="Droid Sans"/>
              </a:rPr>
              <a:t>ones. </a:t>
            </a:r>
            <a:r>
              <a:rPr sz="1200" dirty="0">
                <a:solidFill>
                  <a:srgbClr val="231F20"/>
                </a:solidFill>
                <a:latin typeface="Droid Sans"/>
                <a:cs typeface="Droid Sans"/>
              </a:rPr>
              <a:t>If you </a:t>
            </a:r>
            <a:r>
              <a:rPr sz="1200" spc="-5" dirty="0">
                <a:solidFill>
                  <a:srgbClr val="231F20"/>
                </a:solidFill>
                <a:latin typeface="Droid Sans"/>
                <a:cs typeface="Droid Sans"/>
              </a:rPr>
              <a:t>practise </a:t>
            </a:r>
            <a:r>
              <a:rPr sz="1200" dirty="0">
                <a:solidFill>
                  <a:srgbClr val="231F20"/>
                </a:solidFill>
                <a:latin typeface="Droid Sans"/>
                <a:cs typeface="Droid Sans"/>
              </a:rPr>
              <a:t>them regularly, they </a:t>
            </a:r>
            <a:r>
              <a:rPr sz="1200" spc="-5" dirty="0">
                <a:solidFill>
                  <a:srgbClr val="231F20"/>
                </a:solidFill>
                <a:latin typeface="Droid Sans"/>
                <a:cs typeface="Droid Sans"/>
              </a:rPr>
              <a:t>will </a:t>
            </a:r>
            <a:r>
              <a:rPr sz="1200" dirty="0">
                <a:solidFill>
                  <a:srgbClr val="231F20"/>
                </a:solidFill>
                <a:latin typeface="Droid Sans"/>
                <a:cs typeface="Droid Sans"/>
              </a:rPr>
              <a:t>become </a:t>
            </a:r>
            <a:r>
              <a:rPr sz="1200" spc="-5" dirty="0">
                <a:solidFill>
                  <a:srgbClr val="231F20"/>
                </a:solidFill>
                <a:latin typeface="Droid Sans"/>
                <a:cs typeface="Droid Sans"/>
              </a:rPr>
              <a:t>second </a:t>
            </a:r>
            <a:r>
              <a:rPr sz="1200" dirty="0">
                <a:solidFill>
                  <a:srgbClr val="231F20"/>
                </a:solidFill>
                <a:latin typeface="Droid Sans"/>
                <a:cs typeface="Droid Sans"/>
              </a:rPr>
              <a:t>nature, and </a:t>
            </a:r>
            <a:r>
              <a:rPr sz="1200" spc="-5" dirty="0">
                <a:solidFill>
                  <a:srgbClr val="231F20"/>
                </a:solidFill>
                <a:latin typeface="Droid Sans"/>
                <a:cs typeface="Droid Sans"/>
              </a:rPr>
              <a:t>will </a:t>
            </a:r>
            <a:r>
              <a:rPr sz="1200" dirty="0">
                <a:solidFill>
                  <a:srgbClr val="231F20"/>
                </a:solidFill>
                <a:latin typeface="Droid Sans"/>
                <a:cs typeface="Droid Sans"/>
              </a:rPr>
              <a:t>help you to </a:t>
            </a:r>
            <a:r>
              <a:rPr sz="1200" spc="-5" dirty="0">
                <a:solidFill>
                  <a:srgbClr val="231F20"/>
                </a:solidFill>
                <a:latin typeface="Droid Sans"/>
                <a:cs typeface="Droid Sans"/>
              </a:rPr>
              <a:t>Be  </a:t>
            </a:r>
            <a:r>
              <a:rPr sz="1200" dirty="0">
                <a:solidFill>
                  <a:srgbClr val="231F20"/>
                </a:solidFill>
                <a:latin typeface="Droid Sans"/>
                <a:cs typeface="Droid Sans"/>
              </a:rPr>
              <a:t>At </a:t>
            </a:r>
            <a:r>
              <a:rPr sz="1200" spc="-20" dirty="0">
                <a:solidFill>
                  <a:srgbClr val="231F20"/>
                </a:solidFill>
                <a:latin typeface="Droid Sans"/>
                <a:cs typeface="Droid Sans"/>
              </a:rPr>
              <a:t>Your </a:t>
            </a:r>
            <a:r>
              <a:rPr sz="1200" spc="-5" dirty="0">
                <a:solidFill>
                  <a:srgbClr val="231F20"/>
                </a:solidFill>
                <a:latin typeface="Droid Sans"/>
                <a:cs typeface="Droid Sans"/>
              </a:rPr>
              <a:t>Best </a:t>
            </a:r>
            <a:r>
              <a:rPr sz="1200" dirty="0">
                <a:solidFill>
                  <a:srgbClr val="231F20"/>
                </a:solidFill>
                <a:latin typeface="Droid Sans"/>
                <a:cs typeface="Droid Sans"/>
              </a:rPr>
              <a:t>more </a:t>
            </a:r>
            <a:r>
              <a:rPr sz="1200" spc="-5" dirty="0">
                <a:solidFill>
                  <a:srgbClr val="231F20"/>
                </a:solidFill>
                <a:latin typeface="Droid Sans"/>
                <a:cs typeface="Droid Sans"/>
              </a:rPr>
              <a:t>of </a:t>
            </a:r>
            <a:r>
              <a:rPr sz="1200" dirty="0">
                <a:solidFill>
                  <a:srgbClr val="231F20"/>
                </a:solidFill>
                <a:latin typeface="Droid Sans"/>
                <a:cs typeface="Droid Sans"/>
              </a:rPr>
              <a:t>the time. </a:t>
            </a:r>
            <a:r>
              <a:rPr sz="1200" spc="-5" dirty="0">
                <a:solidFill>
                  <a:srgbClr val="231F20"/>
                </a:solidFill>
                <a:latin typeface="Droid Sans"/>
                <a:cs typeface="Droid Sans"/>
              </a:rPr>
              <a:t>Building </a:t>
            </a:r>
            <a:r>
              <a:rPr sz="1200" dirty="0">
                <a:solidFill>
                  <a:srgbClr val="231F20"/>
                </a:solidFill>
                <a:latin typeface="Droid Sans"/>
                <a:cs typeface="Droid Sans"/>
              </a:rPr>
              <a:t>your personal resourcefulness in this </a:t>
            </a:r>
            <a:r>
              <a:rPr sz="1200" spc="-5" dirty="0">
                <a:solidFill>
                  <a:srgbClr val="231F20"/>
                </a:solidFill>
                <a:latin typeface="Droid Sans"/>
                <a:cs typeface="Droid Sans"/>
              </a:rPr>
              <a:t>way will </a:t>
            </a:r>
            <a:r>
              <a:rPr sz="1200" dirty="0">
                <a:solidFill>
                  <a:srgbClr val="231F20"/>
                </a:solidFill>
                <a:latin typeface="Droid Sans"/>
                <a:cs typeface="Droid Sans"/>
              </a:rPr>
              <a:t>be a  </a:t>
            </a:r>
            <a:r>
              <a:rPr sz="1200" spc="-5" dirty="0">
                <a:solidFill>
                  <a:srgbClr val="231F20"/>
                </a:solidFill>
                <a:latin typeface="Droid Sans"/>
                <a:cs typeface="Droid Sans"/>
              </a:rPr>
              <a:t>great </a:t>
            </a:r>
            <a:r>
              <a:rPr sz="1200" dirty="0">
                <a:solidFill>
                  <a:srgbClr val="231F20"/>
                </a:solidFill>
                <a:latin typeface="Droid Sans"/>
                <a:cs typeface="Droid Sans"/>
              </a:rPr>
              <a:t>asset to you, but it is not the </a:t>
            </a:r>
            <a:r>
              <a:rPr sz="1200" spc="-5" dirty="0">
                <a:solidFill>
                  <a:srgbClr val="231F20"/>
                </a:solidFill>
                <a:latin typeface="Droid Sans"/>
                <a:cs typeface="Droid Sans"/>
              </a:rPr>
              <a:t>only strategy </a:t>
            </a:r>
            <a:r>
              <a:rPr sz="1200" dirty="0">
                <a:solidFill>
                  <a:srgbClr val="231F20"/>
                </a:solidFill>
                <a:latin typeface="Droid Sans"/>
                <a:cs typeface="Droid Sans"/>
              </a:rPr>
              <a:t>you </a:t>
            </a:r>
            <a:r>
              <a:rPr sz="1200" spc="-5" dirty="0">
                <a:solidFill>
                  <a:srgbClr val="231F20"/>
                </a:solidFill>
                <a:latin typeface="Droid Sans"/>
                <a:cs typeface="Droid Sans"/>
              </a:rPr>
              <a:t>should </a:t>
            </a:r>
            <a:r>
              <a:rPr sz="1200" dirty="0">
                <a:solidFill>
                  <a:srgbClr val="231F20"/>
                </a:solidFill>
                <a:latin typeface="Droid Sans"/>
                <a:cs typeface="Droid Sans"/>
              </a:rPr>
              <a:t>rely </a:t>
            </a:r>
            <a:r>
              <a:rPr sz="1200" spc="-5" dirty="0">
                <a:solidFill>
                  <a:srgbClr val="231F20"/>
                </a:solidFill>
                <a:latin typeface="Droid Sans"/>
                <a:cs typeface="Droid Sans"/>
              </a:rPr>
              <a:t>on. Humans </a:t>
            </a:r>
            <a:r>
              <a:rPr sz="1200" dirty="0">
                <a:solidFill>
                  <a:srgbClr val="231F20"/>
                </a:solidFill>
                <a:latin typeface="Droid Sans"/>
                <a:cs typeface="Droid Sans"/>
              </a:rPr>
              <a:t>have </a:t>
            </a:r>
            <a:r>
              <a:rPr sz="1200" spc="-5" dirty="0">
                <a:solidFill>
                  <a:srgbClr val="231F20"/>
                </a:solidFill>
                <a:latin typeface="Droid Sans"/>
                <a:cs typeface="Droid Sans"/>
              </a:rPr>
              <a:t>evolved  </a:t>
            </a:r>
            <a:r>
              <a:rPr sz="1200" dirty="0">
                <a:solidFill>
                  <a:srgbClr val="231F20"/>
                </a:solidFill>
                <a:latin typeface="Droid Sans"/>
                <a:cs typeface="Droid Sans"/>
              </a:rPr>
              <a:t>to be </a:t>
            </a:r>
            <a:r>
              <a:rPr sz="1200" spc="-5" dirty="0">
                <a:solidFill>
                  <a:srgbClr val="231F20"/>
                </a:solidFill>
                <a:latin typeface="Droid Sans"/>
                <a:cs typeface="Droid Sans"/>
              </a:rPr>
              <a:t>social </a:t>
            </a:r>
            <a:r>
              <a:rPr sz="1200" dirty="0">
                <a:solidFill>
                  <a:srgbClr val="231F20"/>
                </a:solidFill>
                <a:latin typeface="Droid Sans"/>
                <a:cs typeface="Droid Sans"/>
              </a:rPr>
              <a:t>beings. </a:t>
            </a:r>
            <a:r>
              <a:rPr sz="1200" spc="-5" dirty="0">
                <a:solidFill>
                  <a:srgbClr val="231F20"/>
                </a:solidFill>
                <a:latin typeface="Droid Sans"/>
                <a:cs typeface="Droid Sans"/>
              </a:rPr>
              <a:t>Depending on, </a:t>
            </a:r>
            <a:r>
              <a:rPr sz="1200" dirty="0">
                <a:solidFill>
                  <a:srgbClr val="231F20"/>
                </a:solidFill>
                <a:latin typeface="Droid Sans"/>
                <a:cs typeface="Droid Sans"/>
              </a:rPr>
              <a:t>and </a:t>
            </a:r>
            <a:r>
              <a:rPr sz="1200" spc="-5" dirty="0">
                <a:solidFill>
                  <a:srgbClr val="231F20"/>
                </a:solidFill>
                <a:latin typeface="Droid Sans"/>
                <a:cs typeface="Droid Sans"/>
              </a:rPr>
              <a:t>co-operating with each other was </a:t>
            </a:r>
            <a:r>
              <a:rPr sz="1200" dirty="0">
                <a:solidFill>
                  <a:srgbClr val="231F20"/>
                </a:solidFill>
                <a:latin typeface="Droid Sans"/>
                <a:cs typeface="Droid Sans"/>
              </a:rPr>
              <a:t>important to the  </a:t>
            </a:r>
            <a:r>
              <a:rPr sz="1200" spc="-5" dirty="0">
                <a:solidFill>
                  <a:srgbClr val="231F20"/>
                </a:solidFill>
                <a:latin typeface="Droid Sans"/>
                <a:cs typeface="Droid Sans"/>
              </a:rPr>
              <a:t>survival of our early </a:t>
            </a:r>
            <a:r>
              <a:rPr sz="1200" dirty="0">
                <a:solidFill>
                  <a:srgbClr val="231F20"/>
                </a:solidFill>
                <a:latin typeface="Droid Sans"/>
                <a:cs typeface="Droid Sans"/>
              </a:rPr>
              <a:t>ancestors, and </a:t>
            </a:r>
            <a:r>
              <a:rPr sz="1200" spc="-5" dirty="0">
                <a:solidFill>
                  <a:srgbClr val="231F20"/>
                </a:solidFill>
                <a:latin typeface="Droid Sans"/>
                <a:cs typeface="Droid Sans"/>
              </a:rPr>
              <a:t>we still </a:t>
            </a:r>
            <a:r>
              <a:rPr sz="1200" dirty="0">
                <a:solidFill>
                  <a:srgbClr val="231F20"/>
                </a:solidFill>
                <a:latin typeface="Droid Sans"/>
                <a:cs typeface="Droid Sans"/>
              </a:rPr>
              <a:t>have a need to connect </a:t>
            </a:r>
            <a:r>
              <a:rPr sz="1200" spc="-5" dirty="0">
                <a:solidFill>
                  <a:srgbClr val="231F20"/>
                </a:solidFill>
                <a:latin typeface="Droid Sans"/>
                <a:cs typeface="Droid Sans"/>
              </a:rPr>
              <a:t>with others. </a:t>
            </a:r>
            <a:r>
              <a:rPr sz="1200" b="1" spc="-5" dirty="0">
                <a:solidFill>
                  <a:srgbClr val="231F20"/>
                </a:solidFill>
                <a:latin typeface="Droid Sans"/>
                <a:cs typeface="Droid Sans"/>
              </a:rPr>
              <a:t>Building </a:t>
            </a:r>
            <a:r>
              <a:rPr sz="1200" b="1" dirty="0">
                <a:solidFill>
                  <a:srgbClr val="231F20"/>
                </a:solidFill>
                <a:latin typeface="Droid Sans"/>
                <a:cs typeface="Droid Sans"/>
              </a:rPr>
              <a:t>your </a:t>
            </a:r>
            <a:r>
              <a:rPr sz="1200" b="1" spc="-5" dirty="0">
                <a:solidFill>
                  <a:srgbClr val="231F20"/>
                </a:solidFill>
                <a:latin typeface="Droid Sans"/>
                <a:cs typeface="Droid Sans"/>
              </a:rPr>
              <a:t>own </a:t>
            </a:r>
            <a:r>
              <a:rPr sz="1200" b="1" dirty="0">
                <a:solidFill>
                  <a:srgbClr val="231F20"/>
                </a:solidFill>
                <a:latin typeface="Droid Sans"/>
                <a:cs typeface="Droid Sans"/>
              </a:rPr>
              <a:t>personal Support </a:t>
            </a:r>
            <a:r>
              <a:rPr sz="1200" b="1" spc="-5" dirty="0">
                <a:solidFill>
                  <a:srgbClr val="231F20"/>
                </a:solidFill>
                <a:latin typeface="Droid Sans"/>
                <a:cs typeface="Droid Sans"/>
              </a:rPr>
              <a:t>Network </a:t>
            </a:r>
            <a:r>
              <a:rPr lang="en-US" sz="1200" b="1" spc="-5" dirty="0">
                <a:solidFill>
                  <a:srgbClr val="231F20"/>
                </a:solidFill>
                <a:latin typeface="Droid Sans"/>
                <a:cs typeface="Droid Sans"/>
              </a:rPr>
              <a:t>of people that can</a:t>
            </a:r>
            <a:r>
              <a:rPr sz="1200" b="1" dirty="0">
                <a:solidFill>
                  <a:srgbClr val="231F20"/>
                </a:solidFill>
                <a:latin typeface="Droid Sans"/>
                <a:cs typeface="Droid Sans"/>
              </a:rPr>
              <a:t> </a:t>
            </a:r>
            <a:r>
              <a:rPr sz="1200" b="1" spc="-5" dirty="0">
                <a:solidFill>
                  <a:srgbClr val="231F20"/>
                </a:solidFill>
                <a:latin typeface="Droid Sans"/>
                <a:cs typeface="Droid Sans"/>
              </a:rPr>
              <a:t>guide, support,</a:t>
            </a:r>
            <a:r>
              <a:rPr lang="en-US" sz="1200" b="1" spc="-5" dirty="0">
                <a:solidFill>
                  <a:srgbClr val="231F20"/>
                </a:solidFill>
                <a:latin typeface="Droid Sans"/>
                <a:cs typeface="Droid Sans"/>
              </a:rPr>
              <a:t> </a:t>
            </a:r>
            <a:r>
              <a:rPr sz="1200" b="1" dirty="0">
                <a:solidFill>
                  <a:srgbClr val="231F20"/>
                </a:solidFill>
                <a:latin typeface="Droid Sans"/>
                <a:cs typeface="Droid Sans"/>
              </a:rPr>
              <a:t>advise, and </a:t>
            </a:r>
            <a:r>
              <a:rPr sz="1200" b="1" spc="-5" dirty="0">
                <a:solidFill>
                  <a:srgbClr val="231F20"/>
                </a:solidFill>
                <a:latin typeface="Droid Sans"/>
                <a:cs typeface="Droid Sans"/>
              </a:rPr>
              <a:t>sometimes </a:t>
            </a:r>
            <a:r>
              <a:rPr sz="1200" b="1" dirty="0">
                <a:solidFill>
                  <a:srgbClr val="231F20"/>
                </a:solidFill>
                <a:latin typeface="Droid Sans"/>
                <a:cs typeface="Droid Sans"/>
              </a:rPr>
              <a:t>challenge you, is another important </a:t>
            </a:r>
            <a:r>
              <a:rPr sz="1200" b="1" spc="-5" dirty="0">
                <a:solidFill>
                  <a:srgbClr val="231F20"/>
                </a:solidFill>
                <a:latin typeface="Droid Sans"/>
                <a:cs typeface="Droid Sans"/>
              </a:rPr>
              <a:t>practical step </a:t>
            </a:r>
            <a:r>
              <a:rPr sz="1200" b="1" dirty="0">
                <a:solidFill>
                  <a:srgbClr val="231F20"/>
                </a:solidFill>
                <a:latin typeface="Droid Sans"/>
                <a:cs typeface="Droid Sans"/>
              </a:rPr>
              <a:t>you can take to </a:t>
            </a:r>
            <a:r>
              <a:rPr sz="1200" b="1" spc="-5" dirty="0">
                <a:solidFill>
                  <a:srgbClr val="231F20"/>
                </a:solidFill>
                <a:latin typeface="Droid Sans"/>
                <a:cs typeface="Droid Sans"/>
              </a:rPr>
              <a:t>enhance </a:t>
            </a:r>
            <a:r>
              <a:rPr sz="1200" b="1" dirty="0">
                <a:solidFill>
                  <a:srgbClr val="231F20"/>
                </a:solidFill>
                <a:latin typeface="Droid Sans"/>
                <a:cs typeface="Droid Sans"/>
              </a:rPr>
              <a:t>your personal resourcefulness and  </a:t>
            </a:r>
            <a:r>
              <a:rPr sz="1200" b="1" spc="-5" dirty="0">
                <a:solidFill>
                  <a:srgbClr val="231F20"/>
                </a:solidFill>
                <a:latin typeface="Droid Sans"/>
                <a:cs typeface="Droid Sans"/>
              </a:rPr>
              <a:t>well-being</a:t>
            </a:r>
            <a:r>
              <a:rPr lang="en-US" sz="1200" b="1" spc="-5" dirty="0">
                <a:solidFill>
                  <a:srgbClr val="231F20"/>
                </a:solidFill>
                <a:latin typeface="Droid Sans"/>
                <a:cs typeface="Droid Sans"/>
              </a:rPr>
              <a:t>.</a:t>
            </a:r>
            <a:endParaRPr sz="1200" b="1" dirty="0">
              <a:latin typeface="Droid Sans"/>
              <a:cs typeface="Droid Sans"/>
            </a:endParaRPr>
          </a:p>
        </p:txBody>
      </p:sp>
      <p:sp>
        <p:nvSpPr>
          <p:cNvPr id="20" name="object 7">
            <a:extLst>
              <a:ext uri="{FF2B5EF4-FFF2-40B4-BE49-F238E27FC236}">
                <a16:creationId xmlns:a16="http://schemas.microsoft.com/office/drawing/2014/main" id="{C3AA4DEE-4342-4966-9530-DADD9758CB83}"/>
              </a:ext>
            </a:extLst>
          </p:cNvPr>
          <p:cNvSpPr txBox="1"/>
          <p:nvPr/>
        </p:nvSpPr>
        <p:spPr>
          <a:xfrm>
            <a:off x="3913107" y="8488742"/>
            <a:ext cx="3126842" cy="852156"/>
          </a:xfrm>
          <a:prstGeom prst="rect">
            <a:avLst/>
          </a:prstGeom>
          <a:solidFill>
            <a:srgbClr val="FDF4D8"/>
          </a:solidFill>
        </p:spPr>
        <p:txBody>
          <a:bodyPr vert="horz" wrap="square" lIns="0" tIns="36195" rIns="0" bIns="0" rtlCol="0">
            <a:spAutoFit/>
          </a:bodyPr>
          <a:lstStyle/>
          <a:p>
            <a:pPr marL="35560">
              <a:lnSpc>
                <a:spcPct val="100000"/>
              </a:lnSpc>
              <a:spcBef>
                <a:spcPts val="285"/>
              </a:spcBef>
            </a:pPr>
            <a:r>
              <a:rPr sz="1200" b="1" i="1" dirty="0">
                <a:solidFill>
                  <a:srgbClr val="231F20"/>
                </a:solidFill>
                <a:latin typeface="Droid Sans"/>
                <a:cs typeface="Droid Sans"/>
              </a:rPr>
              <a:t>Think</a:t>
            </a:r>
            <a:r>
              <a:rPr sz="1200" b="1" i="1" spc="-5" dirty="0">
                <a:solidFill>
                  <a:srgbClr val="231F20"/>
                </a:solidFill>
                <a:latin typeface="Droid Sans"/>
                <a:cs typeface="Droid Sans"/>
              </a:rPr>
              <a:t> about:</a:t>
            </a:r>
            <a:r>
              <a:rPr lang="en-US" sz="1200" b="1" dirty="0">
                <a:latin typeface="Droid Sans"/>
                <a:cs typeface="Droid Sans"/>
              </a:rPr>
              <a:t>  </a:t>
            </a:r>
            <a:r>
              <a:rPr lang="en-US" sz="1200" i="1" spc="-5" dirty="0">
                <a:solidFill>
                  <a:srgbClr val="231F20"/>
                </a:solidFill>
                <a:latin typeface="Droid Sans"/>
                <a:cs typeface="Droid Sans"/>
              </a:rPr>
              <a:t>pa</a:t>
            </a:r>
            <a:r>
              <a:rPr sz="1200" i="1" spc="-5" dirty="0">
                <a:solidFill>
                  <a:srgbClr val="231F20"/>
                </a:solidFill>
                <a:latin typeface="Droid Sans"/>
                <a:cs typeface="Droid Sans"/>
              </a:rPr>
              <a:t>rents, </a:t>
            </a:r>
            <a:r>
              <a:rPr lang="en-US" sz="1200" i="1" spc="-5" dirty="0" err="1">
                <a:solidFill>
                  <a:srgbClr val="231F20"/>
                </a:solidFill>
                <a:latin typeface="Droid Sans"/>
                <a:cs typeface="Droid Sans"/>
              </a:rPr>
              <a:t>ca</a:t>
            </a:r>
            <a:r>
              <a:rPr sz="1200" i="1" spc="-5" dirty="0" err="1">
                <a:solidFill>
                  <a:srgbClr val="231F20"/>
                </a:solidFill>
                <a:latin typeface="Droid Sans"/>
                <a:cs typeface="Droid Sans"/>
              </a:rPr>
              <a:t>rers</a:t>
            </a:r>
            <a:r>
              <a:rPr sz="1200" i="1" spc="-5" dirty="0">
                <a:solidFill>
                  <a:srgbClr val="231F20"/>
                </a:solidFill>
                <a:latin typeface="Droid Sans"/>
                <a:cs typeface="Droid Sans"/>
              </a:rPr>
              <a:t>, </a:t>
            </a:r>
            <a:r>
              <a:rPr lang="en-US" sz="1200" i="1" spc="-5" dirty="0">
                <a:solidFill>
                  <a:srgbClr val="231F20"/>
                </a:solidFill>
                <a:latin typeface="Droid Sans"/>
                <a:cs typeface="Droid Sans"/>
              </a:rPr>
              <a:t>si</a:t>
            </a:r>
            <a:r>
              <a:rPr sz="1200" i="1" spc="-5" dirty="0">
                <a:solidFill>
                  <a:srgbClr val="231F20"/>
                </a:solidFill>
                <a:latin typeface="Droid Sans"/>
                <a:cs typeface="Droid Sans"/>
              </a:rPr>
              <a:t>blings, </a:t>
            </a:r>
            <a:r>
              <a:rPr lang="en-US" sz="1200" i="1" spc="-5" dirty="0">
                <a:solidFill>
                  <a:srgbClr val="231F20"/>
                </a:solidFill>
                <a:latin typeface="Droid Sans"/>
                <a:cs typeface="Droid Sans"/>
              </a:rPr>
              <a:t>gr</a:t>
            </a:r>
            <a:r>
              <a:rPr sz="1200" i="1" spc="-5" dirty="0">
                <a:solidFill>
                  <a:srgbClr val="231F20"/>
                </a:solidFill>
                <a:latin typeface="Droid Sans"/>
                <a:cs typeface="Droid Sans"/>
              </a:rPr>
              <a:t>andparents, </a:t>
            </a:r>
            <a:r>
              <a:rPr lang="en-US" sz="1200" i="1" spc="-5" dirty="0">
                <a:solidFill>
                  <a:srgbClr val="231F20"/>
                </a:solidFill>
                <a:latin typeface="Droid Sans"/>
                <a:cs typeface="Droid Sans"/>
              </a:rPr>
              <a:t>c</a:t>
            </a:r>
            <a:r>
              <a:rPr sz="1200" i="1" spc="-5" dirty="0">
                <a:solidFill>
                  <a:srgbClr val="231F20"/>
                </a:solidFill>
                <a:latin typeface="Droid Sans"/>
                <a:cs typeface="Droid Sans"/>
              </a:rPr>
              <a:t>ousins, </a:t>
            </a:r>
            <a:r>
              <a:rPr lang="en-US" sz="1200" i="1" spc="-5" dirty="0">
                <a:solidFill>
                  <a:srgbClr val="231F20"/>
                </a:solidFill>
                <a:latin typeface="Droid Sans"/>
                <a:cs typeface="Droid Sans"/>
              </a:rPr>
              <a:t>fr</a:t>
            </a:r>
            <a:r>
              <a:rPr sz="1200" i="1" spc="-5" dirty="0">
                <a:solidFill>
                  <a:srgbClr val="231F20"/>
                </a:solidFill>
                <a:latin typeface="Droid Sans"/>
                <a:cs typeface="Droid Sans"/>
              </a:rPr>
              <a:t>iends, </a:t>
            </a:r>
            <a:r>
              <a:rPr lang="en-US" sz="1200" i="1" spc="-15" dirty="0">
                <a:solidFill>
                  <a:srgbClr val="231F20"/>
                </a:solidFill>
                <a:latin typeface="Droid Sans"/>
                <a:cs typeface="Droid Sans"/>
              </a:rPr>
              <a:t>te</a:t>
            </a:r>
            <a:r>
              <a:rPr sz="1200" i="1" spc="-15" dirty="0">
                <a:solidFill>
                  <a:srgbClr val="231F20"/>
                </a:solidFill>
                <a:latin typeface="Droid Sans"/>
                <a:cs typeface="Droid Sans"/>
              </a:rPr>
              <a:t>achers,</a:t>
            </a:r>
            <a:r>
              <a:rPr sz="1200" i="1" spc="15" dirty="0">
                <a:solidFill>
                  <a:srgbClr val="231F20"/>
                </a:solidFill>
                <a:latin typeface="Droid Sans"/>
                <a:cs typeface="Droid Sans"/>
              </a:rPr>
              <a:t> </a:t>
            </a:r>
            <a:r>
              <a:rPr lang="en-US" sz="1200" i="1" spc="15" dirty="0">
                <a:solidFill>
                  <a:srgbClr val="231F20"/>
                </a:solidFill>
                <a:latin typeface="Droid Sans"/>
                <a:cs typeface="Droid Sans"/>
              </a:rPr>
              <a:t>c</a:t>
            </a:r>
            <a:r>
              <a:rPr sz="1200" i="1" dirty="0">
                <a:solidFill>
                  <a:srgbClr val="231F20"/>
                </a:solidFill>
                <a:latin typeface="Droid Sans"/>
                <a:cs typeface="Droid Sans"/>
              </a:rPr>
              <a:t>oaches</a:t>
            </a:r>
            <a:r>
              <a:rPr lang="en-US" sz="1200" i="1" dirty="0">
                <a:solidFill>
                  <a:srgbClr val="231F20"/>
                </a:solidFill>
                <a:latin typeface="Droid Sans"/>
                <a:cs typeface="Droid Sans"/>
              </a:rPr>
              <a:t>, team mates</a:t>
            </a:r>
            <a:endParaRPr sz="1200" dirty="0">
              <a:latin typeface="Droid Sans"/>
              <a:cs typeface="Droid Sans"/>
            </a:endParaRPr>
          </a:p>
          <a:p>
            <a:pPr marL="35560">
              <a:lnSpc>
                <a:spcPct val="100000"/>
              </a:lnSpc>
              <a:spcBef>
                <a:spcPts val="630"/>
              </a:spcBef>
              <a:spcAft>
                <a:spcPts val="1800"/>
              </a:spcAft>
            </a:pPr>
            <a:r>
              <a:rPr sz="1200" b="1" i="1" dirty="0">
                <a:solidFill>
                  <a:srgbClr val="231F20"/>
                </a:solidFill>
                <a:latin typeface="Droid Sans"/>
                <a:cs typeface="Droid Sans"/>
              </a:rPr>
              <a:t>Who </a:t>
            </a:r>
            <a:r>
              <a:rPr sz="1200" b="1" i="1" spc="-5" dirty="0">
                <a:solidFill>
                  <a:srgbClr val="231F20"/>
                </a:solidFill>
                <a:latin typeface="Droid Sans"/>
                <a:cs typeface="Droid Sans"/>
              </a:rPr>
              <a:t>else could you</a:t>
            </a:r>
            <a:r>
              <a:rPr sz="1200" b="1" i="1" spc="5" dirty="0">
                <a:solidFill>
                  <a:srgbClr val="231F20"/>
                </a:solidFill>
                <a:latin typeface="Droid Sans"/>
                <a:cs typeface="Droid Sans"/>
              </a:rPr>
              <a:t> </a:t>
            </a:r>
            <a:r>
              <a:rPr sz="1200" b="1" i="1" spc="-5" dirty="0">
                <a:solidFill>
                  <a:srgbClr val="231F20"/>
                </a:solidFill>
                <a:latin typeface="Droid Sans"/>
                <a:cs typeface="Droid Sans"/>
              </a:rPr>
              <a:t>include?</a:t>
            </a:r>
            <a:endParaRPr lang="en-US" sz="1200" b="1" i="1" spc="-5" dirty="0">
              <a:solidFill>
                <a:srgbClr val="231F20"/>
              </a:solidFill>
              <a:latin typeface="Droid Sans"/>
              <a:cs typeface="Droid Sans"/>
            </a:endParaRPr>
          </a:p>
        </p:txBody>
      </p:sp>
      <p:sp>
        <p:nvSpPr>
          <p:cNvPr id="27" name="Title 16">
            <a:extLst>
              <a:ext uri="{FF2B5EF4-FFF2-40B4-BE49-F238E27FC236}">
                <a16:creationId xmlns:a16="http://schemas.microsoft.com/office/drawing/2014/main" id="{4E000508-3679-489F-BFFE-99868280CC6A}"/>
              </a:ext>
            </a:extLst>
          </p:cNvPr>
          <p:cNvSpPr txBox="1">
            <a:spLocks/>
          </p:cNvSpPr>
          <p:nvPr/>
        </p:nvSpPr>
        <p:spPr>
          <a:xfrm>
            <a:off x="519728" y="3073046"/>
            <a:ext cx="6553200" cy="49251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r>
              <a:rPr lang="en-US" sz="2400" b="1" kern="0" spc="35" dirty="0">
                <a:solidFill>
                  <a:schemeClr val="accent2"/>
                </a:solidFill>
                <a:latin typeface="Londrina Solid Black"/>
                <a:cs typeface="Londrina Solid Black"/>
              </a:rPr>
              <a:t>Exercise: Mapping your network</a:t>
            </a:r>
          </a:p>
          <a:p>
            <a:r>
              <a:rPr lang="en-US" sz="1200" b="1"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Draw a </a:t>
            </a:r>
            <a:r>
              <a:rPr lang="en-US" sz="1200" b="1" dirty="0" err="1">
                <a:solidFill>
                  <a:schemeClr val="accent5"/>
                </a:solidFill>
                <a:latin typeface="Droid Sans" panose="020B0606030804020204" pitchFamily="34" charset="0"/>
                <a:ea typeface="Droid Sans" panose="020B0606030804020204" pitchFamily="34" charset="0"/>
                <a:cs typeface="Droid Sans" panose="020B0606030804020204" pitchFamily="34" charset="0"/>
              </a:rPr>
              <a:t>mindmap</a:t>
            </a:r>
            <a:r>
              <a:rPr lang="en-US" sz="1200" b="1"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 showing your current support network. </a:t>
            </a:r>
            <a:r>
              <a:rPr lang="en-US" sz="1200"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The main branches should show the types of people in your network. One might be family, another friends, another teachers, for example. Then add the names of the key people on these branches that you can turn to for advice and support. Those that you see or talk to frequently might be close to the </a:t>
            </a:r>
            <a:r>
              <a:rPr lang="en-US" sz="1200" dirty="0" err="1">
                <a:solidFill>
                  <a:schemeClr val="accent5"/>
                </a:solidFill>
                <a:latin typeface="Droid Sans" panose="020B0606030804020204" pitchFamily="34" charset="0"/>
                <a:ea typeface="Droid Sans" panose="020B0606030804020204" pitchFamily="34" charset="0"/>
                <a:cs typeface="Droid Sans" panose="020B0606030804020204" pitchFamily="34" charset="0"/>
              </a:rPr>
              <a:t>centre</a:t>
            </a:r>
            <a:r>
              <a:rPr lang="en-US" sz="1200"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 of your map, with those that you feel less connected to, further away.  See our example below.</a:t>
            </a:r>
          </a:p>
        </p:txBody>
      </p:sp>
      <p:sp>
        <p:nvSpPr>
          <p:cNvPr id="2" name="TextBox 1">
            <a:extLst>
              <a:ext uri="{FF2B5EF4-FFF2-40B4-BE49-F238E27FC236}">
                <a16:creationId xmlns:a16="http://schemas.microsoft.com/office/drawing/2014/main" id="{8EDB8934-8303-4E6B-99AF-D07D4FA29B72}"/>
              </a:ext>
            </a:extLst>
          </p:cNvPr>
          <p:cNvSpPr txBox="1"/>
          <p:nvPr/>
        </p:nvSpPr>
        <p:spPr>
          <a:xfrm>
            <a:off x="3319400" y="6194894"/>
            <a:ext cx="1201783" cy="954107"/>
          </a:xfrm>
          <a:prstGeom prst="rect">
            <a:avLst/>
          </a:prstGeom>
          <a:noFill/>
        </p:spPr>
        <p:txBody>
          <a:bodyPr wrap="square" rtlCol="0">
            <a:spAutoFit/>
          </a:bodyPr>
          <a:lstStyle/>
          <a:p>
            <a:pPr algn="ctr"/>
            <a:r>
              <a:rPr lang="en-US" spc="15" dirty="0">
                <a:solidFill>
                  <a:schemeClr val="bg1"/>
                </a:solidFill>
                <a:latin typeface="Londrina Solid"/>
                <a:cs typeface="Londrina Solid"/>
              </a:rPr>
              <a:t>My</a:t>
            </a:r>
            <a:r>
              <a:rPr lang="en-US" spc="-55" dirty="0">
                <a:solidFill>
                  <a:schemeClr val="bg1"/>
                </a:solidFill>
                <a:latin typeface="Londrina Solid"/>
                <a:cs typeface="Londrina Solid"/>
              </a:rPr>
              <a:t> </a:t>
            </a:r>
            <a:r>
              <a:rPr lang="en-US" spc="35" dirty="0">
                <a:solidFill>
                  <a:schemeClr val="bg1"/>
                </a:solidFill>
                <a:latin typeface="Londrina Solid"/>
                <a:cs typeface="Londrina Solid"/>
              </a:rPr>
              <a:t>Support </a:t>
            </a:r>
            <a:r>
              <a:rPr lang="en-US" spc="30" dirty="0">
                <a:solidFill>
                  <a:schemeClr val="bg1"/>
                </a:solidFill>
                <a:latin typeface="Londrina Solid"/>
                <a:cs typeface="Londrina Solid"/>
              </a:rPr>
              <a:t>Network</a:t>
            </a:r>
          </a:p>
          <a:p>
            <a:pPr algn="ctr"/>
            <a:endParaRPr lang="en-US" dirty="0">
              <a:solidFill>
                <a:schemeClr val="accent3"/>
              </a:solidFill>
            </a:endParaRPr>
          </a:p>
        </p:txBody>
      </p:sp>
      <p:grpSp>
        <p:nvGrpSpPr>
          <p:cNvPr id="30" name="Group 29">
            <a:extLst>
              <a:ext uri="{FF2B5EF4-FFF2-40B4-BE49-F238E27FC236}">
                <a16:creationId xmlns:a16="http://schemas.microsoft.com/office/drawing/2014/main" id="{1051A883-CD45-4F6D-9ABD-8B261D9F8C4E}"/>
              </a:ext>
            </a:extLst>
          </p:cNvPr>
          <p:cNvGrpSpPr>
            <a:grpSpLocks noChangeAspect="1"/>
          </p:cNvGrpSpPr>
          <p:nvPr/>
        </p:nvGrpSpPr>
        <p:grpSpPr>
          <a:xfrm>
            <a:off x="94873" y="8323411"/>
            <a:ext cx="3684964" cy="2667799"/>
            <a:chOff x="788511" y="861185"/>
            <a:chExt cx="8499921" cy="6153677"/>
          </a:xfrm>
        </p:grpSpPr>
        <p:sp>
          <p:nvSpPr>
            <p:cNvPr id="31" name="Text Box 814">
              <a:extLst>
                <a:ext uri="{FF2B5EF4-FFF2-40B4-BE49-F238E27FC236}">
                  <a16:creationId xmlns:a16="http://schemas.microsoft.com/office/drawing/2014/main" id="{90FD003C-45AF-4DF7-A3CE-40698B6A2AC7}"/>
                </a:ext>
              </a:extLst>
            </p:cNvPr>
            <p:cNvSpPr txBox="1">
              <a:spLocks noChangeArrowheads="1"/>
            </p:cNvSpPr>
            <p:nvPr/>
          </p:nvSpPr>
          <p:spPr bwMode="auto">
            <a:xfrm>
              <a:off x="6523553" y="3195110"/>
              <a:ext cx="1245108" cy="447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pPr algn="ctr">
                <a:lnSpc>
                  <a:spcPct val="105000"/>
                </a:lnSpc>
                <a:tabLst>
                  <a:tab pos="3217545" algn="l"/>
                </a:tabLst>
              </a:pPr>
              <a:r>
                <a:rPr lang="en-GB" sz="1400" b="1" dirty="0">
                  <a:solidFill>
                    <a:srgbClr val="FFFFFF"/>
                  </a:solidFill>
                  <a:latin typeface="+mj-lt"/>
                  <a:ea typeface="Calibri" panose="020F0502020204030204" pitchFamily="34" charset="0"/>
                  <a:cs typeface="Calibri" panose="020F0502020204030204" pitchFamily="34" charset="0"/>
                </a:rPr>
                <a:t>My Support Network</a:t>
              </a:r>
              <a:endParaRPr lang="en-GB" sz="1400" dirty="0">
                <a:latin typeface="+mj-lt"/>
                <a:ea typeface="Calibri" panose="020F0502020204030204" pitchFamily="34" charset="0"/>
                <a:cs typeface="Times New Roman" panose="02020603050405020304" pitchFamily="18" charset="0"/>
              </a:endParaRPr>
            </a:p>
          </p:txBody>
        </p:sp>
        <p:sp>
          <p:nvSpPr>
            <p:cNvPr id="35" name="Oval 34">
              <a:extLst>
                <a:ext uri="{FF2B5EF4-FFF2-40B4-BE49-F238E27FC236}">
                  <a16:creationId xmlns:a16="http://schemas.microsoft.com/office/drawing/2014/main" id="{BC3A09C4-A4DF-4F11-87BE-903EFB3712AA}"/>
                </a:ext>
              </a:extLst>
            </p:cNvPr>
            <p:cNvSpPr>
              <a:spLocks noChangeArrowheads="1"/>
            </p:cNvSpPr>
            <p:nvPr/>
          </p:nvSpPr>
          <p:spPr bwMode="auto">
            <a:xfrm>
              <a:off x="5413541" y="2806095"/>
              <a:ext cx="1523707" cy="932948"/>
            </a:xfrm>
            <a:prstGeom prst="ellipse">
              <a:avLst/>
            </a:prstGeom>
            <a:solidFill>
              <a:schemeClr val="accent5">
                <a:lumMod val="60000"/>
                <a:lumOff val="40000"/>
              </a:schemeClr>
            </a:solidFill>
            <a:ln w="12700">
              <a:noFill/>
              <a:round/>
              <a:headEnd/>
              <a:tailEnd/>
            </a:ln>
          </p:spPr>
          <p:txBody>
            <a:bodyPr rot="0" vert="horz" wrap="square" lIns="68580" tIns="34290" rIns="68580" bIns="34290" anchor="t" anchorCtr="0" upright="1">
              <a:noAutofit/>
            </a:bodyPr>
            <a:lstStyle/>
            <a:p>
              <a:endParaRPr lang="en-GB" sz="1200" dirty="0">
                <a:latin typeface="+mj-lt"/>
              </a:endParaRPr>
            </a:p>
          </p:txBody>
        </p:sp>
        <p:sp>
          <p:nvSpPr>
            <p:cNvPr id="36" name="Text Box 814">
              <a:extLst>
                <a:ext uri="{FF2B5EF4-FFF2-40B4-BE49-F238E27FC236}">
                  <a16:creationId xmlns:a16="http://schemas.microsoft.com/office/drawing/2014/main" id="{98A5882D-EA03-40FC-905A-4AD70CB48A2D}"/>
                </a:ext>
              </a:extLst>
            </p:cNvPr>
            <p:cNvSpPr txBox="1">
              <a:spLocks noChangeArrowheads="1"/>
            </p:cNvSpPr>
            <p:nvPr/>
          </p:nvSpPr>
          <p:spPr bwMode="auto">
            <a:xfrm>
              <a:off x="5421535" y="3025646"/>
              <a:ext cx="1523706" cy="5780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pPr algn="ctr">
                <a:lnSpc>
                  <a:spcPct val="105000"/>
                </a:lnSpc>
                <a:tabLst>
                  <a:tab pos="3217545" algn="l"/>
                </a:tabLst>
              </a:pPr>
              <a:r>
                <a:rPr lang="en-GB" sz="700" b="1" dirty="0">
                  <a:solidFill>
                    <a:srgbClr val="FFFFFF"/>
                  </a:solidFill>
                  <a:latin typeface="Droid Sans" panose="020B0606030804020204" pitchFamily="34" charset="0"/>
                  <a:ea typeface="Droid Sans" panose="020B0606030804020204" pitchFamily="34" charset="0"/>
                  <a:cs typeface="Droid Sans" panose="020B0606030804020204" pitchFamily="34" charset="0"/>
                </a:rPr>
                <a:t>My Support Network</a:t>
              </a:r>
              <a:endParaRPr lang="en-GB" sz="7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37" name="Arc 36">
              <a:extLst>
                <a:ext uri="{FF2B5EF4-FFF2-40B4-BE49-F238E27FC236}">
                  <a16:creationId xmlns:a16="http://schemas.microsoft.com/office/drawing/2014/main" id="{E7DDE312-4A10-4652-8E84-4542013FF687}"/>
                </a:ext>
              </a:extLst>
            </p:cNvPr>
            <p:cNvSpPr/>
            <p:nvPr/>
          </p:nvSpPr>
          <p:spPr>
            <a:xfrm rot="698467">
              <a:off x="788511" y="1956092"/>
              <a:ext cx="5010912" cy="914400"/>
            </a:xfrm>
            <a:prstGeom prst="arc">
              <a:avLst/>
            </a:prstGeom>
            <a:noFill/>
            <a:ln w="38100">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28575">
                  <a:solidFill>
                    <a:schemeClr val="accent4"/>
                  </a:solidFill>
                </a:ln>
              </a:endParaRPr>
            </a:p>
          </p:txBody>
        </p:sp>
        <p:sp>
          <p:nvSpPr>
            <p:cNvPr id="38" name="Arc 37">
              <a:extLst>
                <a:ext uri="{FF2B5EF4-FFF2-40B4-BE49-F238E27FC236}">
                  <a16:creationId xmlns:a16="http://schemas.microsoft.com/office/drawing/2014/main" id="{C2D9FB61-FB1F-4048-A65F-B42724AB47D0}"/>
                </a:ext>
              </a:extLst>
            </p:cNvPr>
            <p:cNvSpPr/>
            <p:nvPr/>
          </p:nvSpPr>
          <p:spPr>
            <a:xfrm rot="18840000">
              <a:off x="4623286" y="2909441"/>
              <a:ext cx="5010912" cy="914400"/>
            </a:xfrm>
            <a:prstGeom prst="arc">
              <a:avLst>
                <a:gd name="adj1" fmla="val 16200000"/>
                <a:gd name="adj2" fmla="val 20997918"/>
              </a:avLst>
            </a:prstGeom>
            <a:noFill/>
            <a:ln w="38100">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28575">
                  <a:solidFill>
                    <a:schemeClr val="accent4"/>
                  </a:solidFill>
                </a:ln>
              </a:endParaRPr>
            </a:p>
          </p:txBody>
        </p:sp>
        <p:sp>
          <p:nvSpPr>
            <p:cNvPr id="39" name="Arc 38">
              <a:extLst>
                <a:ext uri="{FF2B5EF4-FFF2-40B4-BE49-F238E27FC236}">
                  <a16:creationId xmlns:a16="http://schemas.microsoft.com/office/drawing/2014/main" id="{E1D5BF1F-B6C2-42D3-9FC3-6B7FD6145722}"/>
                </a:ext>
              </a:extLst>
            </p:cNvPr>
            <p:cNvSpPr/>
            <p:nvPr/>
          </p:nvSpPr>
          <p:spPr>
            <a:xfrm rot="20901533" flipV="1">
              <a:off x="1177988" y="3773174"/>
              <a:ext cx="5010912" cy="914400"/>
            </a:xfrm>
            <a:prstGeom prst="arc">
              <a:avLst/>
            </a:prstGeom>
            <a:noFill/>
            <a:ln w="38100">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28575">
                  <a:solidFill>
                    <a:schemeClr val="accent4"/>
                  </a:solidFill>
                </a:ln>
              </a:endParaRPr>
            </a:p>
          </p:txBody>
        </p:sp>
        <p:sp>
          <p:nvSpPr>
            <p:cNvPr id="40" name="Arc 39">
              <a:extLst>
                <a:ext uri="{FF2B5EF4-FFF2-40B4-BE49-F238E27FC236}">
                  <a16:creationId xmlns:a16="http://schemas.microsoft.com/office/drawing/2014/main" id="{B6728702-2B1A-4CE2-A97D-F752ABE62C7D}"/>
                </a:ext>
              </a:extLst>
            </p:cNvPr>
            <p:cNvSpPr/>
            <p:nvPr/>
          </p:nvSpPr>
          <p:spPr>
            <a:xfrm rot="4701533" flipV="1">
              <a:off x="5154009" y="3022258"/>
              <a:ext cx="3910031" cy="914400"/>
            </a:xfrm>
            <a:prstGeom prst="arc">
              <a:avLst>
                <a:gd name="adj1" fmla="val 16200000"/>
                <a:gd name="adj2" fmla="val 69655"/>
              </a:avLst>
            </a:prstGeom>
            <a:noFill/>
            <a:ln w="38100">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28575">
                  <a:solidFill>
                    <a:schemeClr val="accent4"/>
                  </a:solidFill>
                </a:ln>
              </a:endParaRPr>
            </a:p>
          </p:txBody>
        </p:sp>
        <p:sp>
          <p:nvSpPr>
            <p:cNvPr id="41" name="TextBox 40">
              <a:extLst>
                <a:ext uri="{FF2B5EF4-FFF2-40B4-BE49-F238E27FC236}">
                  <a16:creationId xmlns:a16="http://schemas.microsoft.com/office/drawing/2014/main" id="{92B0C1B1-8BAF-4D39-A2EE-AE99FF865B4E}"/>
                </a:ext>
              </a:extLst>
            </p:cNvPr>
            <p:cNvSpPr txBox="1"/>
            <p:nvPr/>
          </p:nvSpPr>
          <p:spPr>
            <a:xfrm>
              <a:off x="6102097" y="2919261"/>
              <a:ext cx="914400" cy="914400"/>
            </a:xfrm>
            <a:prstGeom prst="rect">
              <a:avLst/>
            </a:prstGeom>
            <a:noFill/>
          </p:spPr>
          <p:txBody>
            <a:bodyPr wrap="square" rtlCol="0">
              <a:spAutoFit/>
            </a:bodyPr>
            <a:lstStyle/>
            <a:p>
              <a:pPr algn="l"/>
              <a:endParaRPr lang="en-GB" baseline="0" dirty="0">
                <a:latin typeface="Verdana" panose="020B0604030504040204" pitchFamily="34" charset="0"/>
              </a:endParaRPr>
            </a:p>
          </p:txBody>
        </p:sp>
        <p:sp>
          <p:nvSpPr>
            <p:cNvPr id="42" name="TextBox 41">
              <a:extLst>
                <a:ext uri="{FF2B5EF4-FFF2-40B4-BE49-F238E27FC236}">
                  <a16:creationId xmlns:a16="http://schemas.microsoft.com/office/drawing/2014/main" id="{55C07B5E-FE64-481C-B065-5F0E33D963D6}"/>
                </a:ext>
              </a:extLst>
            </p:cNvPr>
            <p:cNvSpPr txBox="1"/>
            <p:nvPr/>
          </p:nvSpPr>
          <p:spPr>
            <a:xfrm>
              <a:off x="5871839" y="2822605"/>
              <a:ext cx="914400" cy="914400"/>
            </a:xfrm>
            <a:prstGeom prst="rect">
              <a:avLst/>
            </a:prstGeom>
            <a:noFill/>
          </p:spPr>
          <p:txBody>
            <a:bodyPr wrap="square" rtlCol="0">
              <a:spAutoFit/>
            </a:bodyPr>
            <a:lstStyle/>
            <a:p>
              <a:pPr algn="l"/>
              <a:endParaRPr lang="en-GB" baseline="0" dirty="0">
                <a:latin typeface="Verdana" panose="020B0604030504040204" pitchFamily="34" charset="0"/>
              </a:endParaRPr>
            </a:p>
          </p:txBody>
        </p:sp>
        <p:sp>
          <p:nvSpPr>
            <p:cNvPr id="43" name="TextBox 42">
              <a:extLst>
                <a:ext uri="{FF2B5EF4-FFF2-40B4-BE49-F238E27FC236}">
                  <a16:creationId xmlns:a16="http://schemas.microsoft.com/office/drawing/2014/main" id="{9B804625-945E-44F8-A48C-ADDD9F21F800}"/>
                </a:ext>
              </a:extLst>
            </p:cNvPr>
            <p:cNvSpPr txBox="1"/>
            <p:nvPr/>
          </p:nvSpPr>
          <p:spPr>
            <a:xfrm rot="840000">
              <a:off x="3233396" y="1670978"/>
              <a:ext cx="1698324" cy="461457"/>
            </a:xfrm>
            <a:prstGeom prst="rect">
              <a:avLst/>
            </a:prstGeom>
            <a:noFill/>
          </p:spPr>
          <p:txBody>
            <a:bodyPr wrap="square" rtlCol="0">
              <a:spAutoFit/>
            </a:bodyPr>
            <a:lstStyle/>
            <a:p>
              <a:pPr algn="l"/>
              <a:r>
                <a:rPr lang="en-GB" sz="700" b="1" baseline="0" dirty="0">
                  <a:latin typeface="Droid Sans" panose="020B0606030804020204" pitchFamily="34" charset="0"/>
                  <a:ea typeface="Droid Sans" panose="020B0606030804020204" pitchFamily="34" charset="0"/>
                  <a:cs typeface="Droid Sans" panose="020B0606030804020204" pitchFamily="34" charset="0"/>
                </a:rPr>
                <a:t>My family</a:t>
              </a:r>
            </a:p>
          </p:txBody>
        </p:sp>
        <p:sp>
          <p:nvSpPr>
            <p:cNvPr id="44" name="TextBox 43">
              <a:extLst>
                <a:ext uri="{FF2B5EF4-FFF2-40B4-BE49-F238E27FC236}">
                  <a16:creationId xmlns:a16="http://schemas.microsoft.com/office/drawing/2014/main" id="{D384D0C9-58D5-40E2-A4BC-4C50499B472B}"/>
                </a:ext>
              </a:extLst>
            </p:cNvPr>
            <p:cNvSpPr txBox="1"/>
            <p:nvPr/>
          </p:nvSpPr>
          <p:spPr>
            <a:xfrm rot="19140000">
              <a:off x="6892916" y="1634155"/>
              <a:ext cx="1698324" cy="461457"/>
            </a:xfrm>
            <a:prstGeom prst="rect">
              <a:avLst/>
            </a:prstGeom>
            <a:noFill/>
          </p:spPr>
          <p:txBody>
            <a:bodyPr wrap="square" rtlCol="0">
              <a:spAutoFit/>
            </a:bodyPr>
            <a:lstStyle/>
            <a:p>
              <a:pPr algn="l"/>
              <a:r>
                <a:rPr lang="en-GB" sz="700" b="1" baseline="0" dirty="0">
                  <a:latin typeface="Droid Sans" panose="020B0606030804020204" pitchFamily="34" charset="0"/>
                  <a:ea typeface="Droid Sans" panose="020B0606030804020204" pitchFamily="34" charset="0"/>
                  <a:cs typeface="Droid Sans" panose="020B0606030804020204" pitchFamily="34" charset="0"/>
                </a:rPr>
                <a:t>My friends</a:t>
              </a:r>
            </a:p>
          </p:txBody>
        </p:sp>
        <p:sp>
          <p:nvSpPr>
            <p:cNvPr id="45" name="Arc 44">
              <a:extLst>
                <a:ext uri="{FF2B5EF4-FFF2-40B4-BE49-F238E27FC236}">
                  <a16:creationId xmlns:a16="http://schemas.microsoft.com/office/drawing/2014/main" id="{2132930F-CA88-4344-8344-6FA1DEAAD25B}"/>
                </a:ext>
              </a:extLst>
            </p:cNvPr>
            <p:cNvSpPr/>
            <p:nvPr/>
          </p:nvSpPr>
          <p:spPr>
            <a:xfrm rot="18862960">
              <a:off x="5005269" y="2541465"/>
              <a:ext cx="1315906" cy="47413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a:extLst>
                <a:ext uri="{FF2B5EF4-FFF2-40B4-BE49-F238E27FC236}">
                  <a16:creationId xmlns:a16="http://schemas.microsoft.com/office/drawing/2014/main" id="{7597976E-5730-45F3-8087-281502ECF269}"/>
                </a:ext>
              </a:extLst>
            </p:cNvPr>
            <p:cNvSpPr/>
            <p:nvPr/>
          </p:nvSpPr>
          <p:spPr>
            <a:xfrm rot="18862960">
              <a:off x="3672049" y="2894698"/>
              <a:ext cx="1775263" cy="474131"/>
            </a:xfrm>
            <a:prstGeom prst="arc">
              <a:avLst>
                <a:gd name="adj1" fmla="val 10318695"/>
                <a:gd name="adj2" fmla="val 0"/>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a:extLst>
                <a:ext uri="{FF2B5EF4-FFF2-40B4-BE49-F238E27FC236}">
                  <a16:creationId xmlns:a16="http://schemas.microsoft.com/office/drawing/2014/main" id="{0644842C-307C-4B2C-83ED-EC107438160E}"/>
                </a:ext>
              </a:extLst>
            </p:cNvPr>
            <p:cNvSpPr/>
            <p:nvPr/>
          </p:nvSpPr>
          <p:spPr>
            <a:xfrm rot="18862960">
              <a:off x="3885243" y="2216931"/>
              <a:ext cx="1794177" cy="34813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a:extLst>
                <a:ext uri="{FF2B5EF4-FFF2-40B4-BE49-F238E27FC236}">
                  <a16:creationId xmlns:a16="http://schemas.microsoft.com/office/drawing/2014/main" id="{DA7327D2-4D18-4E97-A7C4-3725F4A9AC8C}"/>
                </a:ext>
              </a:extLst>
            </p:cNvPr>
            <p:cNvSpPr/>
            <p:nvPr/>
          </p:nvSpPr>
          <p:spPr>
            <a:xfrm rot="18692025">
              <a:off x="2180862" y="2641916"/>
              <a:ext cx="2270651" cy="689633"/>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a:extLst>
                <a:ext uri="{FF2B5EF4-FFF2-40B4-BE49-F238E27FC236}">
                  <a16:creationId xmlns:a16="http://schemas.microsoft.com/office/drawing/2014/main" id="{B187A68F-591A-4BB6-9B8A-7D50E710FA5A}"/>
                </a:ext>
              </a:extLst>
            </p:cNvPr>
            <p:cNvSpPr/>
            <p:nvPr/>
          </p:nvSpPr>
          <p:spPr>
            <a:xfrm rot="19747523">
              <a:off x="4783649" y="4126833"/>
              <a:ext cx="4469163" cy="661122"/>
            </a:xfrm>
            <a:prstGeom prst="arc">
              <a:avLst>
                <a:gd name="adj1" fmla="val 15930435"/>
                <a:gd name="adj2" fmla="val 20624970"/>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a:extLst>
                <a:ext uri="{FF2B5EF4-FFF2-40B4-BE49-F238E27FC236}">
                  <a16:creationId xmlns:a16="http://schemas.microsoft.com/office/drawing/2014/main" id="{8A026D5D-97A8-4A4D-9044-7AC921BAA891}"/>
                </a:ext>
              </a:extLst>
            </p:cNvPr>
            <p:cNvSpPr/>
            <p:nvPr/>
          </p:nvSpPr>
          <p:spPr>
            <a:xfrm rot="18862960">
              <a:off x="5420544" y="4907346"/>
              <a:ext cx="3740900" cy="474131"/>
            </a:xfrm>
            <a:prstGeom prst="arc">
              <a:avLst>
                <a:gd name="adj1" fmla="val 16200000"/>
                <a:gd name="adj2" fmla="val 20934033"/>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a:extLst>
                <a:ext uri="{FF2B5EF4-FFF2-40B4-BE49-F238E27FC236}">
                  <a16:creationId xmlns:a16="http://schemas.microsoft.com/office/drawing/2014/main" id="{650826B2-55F9-44DE-9668-7648A456FF14}"/>
                </a:ext>
              </a:extLst>
            </p:cNvPr>
            <p:cNvSpPr/>
            <p:nvPr/>
          </p:nvSpPr>
          <p:spPr>
            <a:xfrm rot="20263126" flipH="1">
              <a:off x="6344999" y="4483275"/>
              <a:ext cx="1315906" cy="47413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a:extLst>
                <a:ext uri="{FF2B5EF4-FFF2-40B4-BE49-F238E27FC236}">
                  <a16:creationId xmlns:a16="http://schemas.microsoft.com/office/drawing/2014/main" id="{67C5B4BE-AB85-4E1F-8092-9164B8394F5F}"/>
                </a:ext>
              </a:extLst>
            </p:cNvPr>
            <p:cNvSpPr/>
            <p:nvPr/>
          </p:nvSpPr>
          <p:spPr>
            <a:xfrm rot="2134149" flipH="1">
              <a:off x="6106089" y="2864946"/>
              <a:ext cx="1315906" cy="47413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a:extLst>
                <a:ext uri="{FF2B5EF4-FFF2-40B4-BE49-F238E27FC236}">
                  <a16:creationId xmlns:a16="http://schemas.microsoft.com/office/drawing/2014/main" id="{86D17B7E-AB49-4EB1-A7F3-67A9379E369A}"/>
                </a:ext>
              </a:extLst>
            </p:cNvPr>
            <p:cNvSpPr/>
            <p:nvPr/>
          </p:nvSpPr>
          <p:spPr>
            <a:xfrm rot="1674915">
              <a:off x="6151063" y="2738692"/>
              <a:ext cx="1678976" cy="43218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a:extLst>
                <a:ext uri="{FF2B5EF4-FFF2-40B4-BE49-F238E27FC236}">
                  <a16:creationId xmlns:a16="http://schemas.microsoft.com/office/drawing/2014/main" id="{E54F18F8-503A-43DD-9698-3D91CAB11C32}"/>
                </a:ext>
              </a:extLst>
            </p:cNvPr>
            <p:cNvSpPr/>
            <p:nvPr/>
          </p:nvSpPr>
          <p:spPr>
            <a:xfrm rot="1853672">
              <a:off x="3166221" y="4495053"/>
              <a:ext cx="2381020" cy="312219"/>
            </a:xfrm>
            <a:prstGeom prst="arc">
              <a:avLst>
                <a:gd name="adj1" fmla="val 16200000"/>
                <a:gd name="adj2" fmla="val 21540332"/>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Arc 54">
              <a:extLst>
                <a:ext uri="{FF2B5EF4-FFF2-40B4-BE49-F238E27FC236}">
                  <a16:creationId xmlns:a16="http://schemas.microsoft.com/office/drawing/2014/main" id="{6432B937-EEF9-42CD-A009-EC1540D54924}"/>
                </a:ext>
              </a:extLst>
            </p:cNvPr>
            <p:cNvSpPr/>
            <p:nvPr/>
          </p:nvSpPr>
          <p:spPr>
            <a:xfrm rot="3201870" flipH="1">
              <a:off x="4676339" y="4057764"/>
              <a:ext cx="1315906" cy="47413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a:extLst>
                <a:ext uri="{FF2B5EF4-FFF2-40B4-BE49-F238E27FC236}">
                  <a16:creationId xmlns:a16="http://schemas.microsoft.com/office/drawing/2014/main" id="{D29A9567-4EE1-41F0-8533-40E5A739CF64}"/>
                </a:ext>
              </a:extLst>
            </p:cNvPr>
            <p:cNvSpPr/>
            <p:nvPr/>
          </p:nvSpPr>
          <p:spPr>
            <a:xfrm rot="3201870" flipH="1">
              <a:off x="3145357" y="4528541"/>
              <a:ext cx="1315906" cy="47413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a:extLst>
                <a:ext uri="{FF2B5EF4-FFF2-40B4-BE49-F238E27FC236}">
                  <a16:creationId xmlns:a16="http://schemas.microsoft.com/office/drawing/2014/main" id="{568FD4F1-358C-418E-A177-C95507305B22}"/>
                </a:ext>
              </a:extLst>
            </p:cNvPr>
            <p:cNvSpPr txBox="1"/>
            <p:nvPr/>
          </p:nvSpPr>
          <p:spPr>
            <a:xfrm rot="19306823">
              <a:off x="5204829" y="1980138"/>
              <a:ext cx="1064978" cy="461457"/>
            </a:xfrm>
            <a:prstGeom prst="rect">
              <a:avLst/>
            </a:prstGeom>
            <a:noFill/>
          </p:spPr>
          <p:txBody>
            <a:bodyPr wrap="square" rtlCol="0">
              <a:spAutoFit/>
            </a:bodyPr>
            <a:lstStyle/>
            <a:p>
              <a:pPr algn="l"/>
              <a:r>
                <a:rPr lang="en-GB" sz="700" baseline="0" dirty="0">
                  <a:latin typeface="Droid Sans" panose="020B0606030804020204" pitchFamily="34" charset="0"/>
                  <a:ea typeface="Droid Sans" panose="020B0606030804020204" pitchFamily="34" charset="0"/>
                  <a:cs typeface="Droid Sans" panose="020B0606030804020204" pitchFamily="34" charset="0"/>
                </a:rPr>
                <a:t>Mum</a:t>
              </a:r>
            </a:p>
          </p:txBody>
        </p:sp>
        <p:sp>
          <p:nvSpPr>
            <p:cNvPr id="58" name="TextBox 57">
              <a:extLst>
                <a:ext uri="{FF2B5EF4-FFF2-40B4-BE49-F238E27FC236}">
                  <a16:creationId xmlns:a16="http://schemas.microsoft.com/office/drawing/2014/main" id="{703233BA-5C42-4641-9D9C-944FE6D04AA8}"/>
                </a:ext>
              </a:extLst>
            </p:cNvPr>
            <p:cNvSpPr txBox="1"/>
            <p:nvPr/>
          </p:nvSpPr>
          <p:spPr>
            <a:xfrm rot="18634437">
              <a:off x="3838912" y="2947911"/>
              <a:ext cx="1068585" cy="709934"/>
            </a:xfrm>
            <a:prstGeom prst="rect">
              <a:avLst/>
            </a:prstGeom>
            <a:noFill/>
          </p:spPr>
          <p:txBody>
            <a:bodyPr wrap="square" rtlCol="0">
              <a:spAutoFit/>
            </a:bodyPr>
            <a:lstStyle/>
            <a:p>
              <a:pPr algn="l"/>
              <a:r>
                <a:rPr lang="en-GB" sz="700" b="1" dirty="0">
                  <a:latin typeface="Droid Sans" panose="020B0606030804020204" pitchFamily="34" charset="0"/>
                  <a:ea typeface="Droid Sans" panose="020B0606030804020204" pitchFamily="34" charset="0"/>
                  <a:cs typeface="Droid Sans" panose="020B0606030804020204" pitchFamily="34" charset="0"/>
                </a:rPr>
                <a:t>Siblings</a:t>
              </a:r>
              <a:endParaRPr lang="en-GB" sz="700" b="1"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59" name="Arc 58">
              <a:extLst>
                <a:ext uri="{FF2B5EF4-FFF2-40B4-BE49-F238E27FC236}">
                  <a16:creationId xmlns:a16="http://schemas.microsoft.com/office/drawing/2014/main" id="{35BE6D92-66DD-4BAD-A122-10539C45D4B9}"/>
                </a:ext>
              </a:extLst>
            </p:cNvPr>
            <p:cNvSpPr/>
            <p:nvPr/>
          </p:nvSpPr>
          <p:spPr>
            <a:xfrm rot="1853672">
              <a:off x="3888062" y="2696504"/>
              <a:ext cx="1315906" cy="474131"/>
            </a:xfrm>
            <a:prstGeom prst="arc">
              <a:avLst>
                <a:gd name="adj1" fmla="val 16200000"/>
                <a:gd name="adj2" fmla="val 20366402"/>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a:extLst>
                <a:ext uri="{FF2B5EF4-FFF2-40B4-BE49-F238E27FC236}">
                  <a16:creationId xmlns:a16="http://schemas.microsoft.com/office/drawing/2014/main" id="{18E24F96-9561-4309-86B2-11221D1B2F8B}"/>
                </a:ext>
              </a:extLst>
            </p:cNvPr>
            <p:cNvSpPr/>
            <p:nvPr/>
          </p:nvSpPr>
          <p:spPr>
            <a:xfrm rot="1853672">
              <a:off x="3283352" y="2627101"/>
              <a:ext cx="1315906" cy="474131"/>
            </a:xfrm>
            <a:prstGeom prst="arc">
              <a:avLst>
                <a:gd name="adj1" fmla="val 16200000"/>
                <a:gd name="adj2" fmla="val 20366402"/>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a:extLst>
                <a:ext uri="{FF2B5EF4-FFF2-40B4-BE49-F238E27FC236}">
                  <a16:creationId xmlns:a16="http://schemas.microsoft.com/office/drawing/2014/main" id="{A23B4401-3082-461C-9776-F2BB3CDD544C}"/>
                </a:ext>
              </a:extLst>
            </p:cNvPr>
            <p:cNvSpPr/>
            <p:nvPr/>
          </p:nvSpPr>
          <p:spPr>
            <a:xfrm rot="1853672">
              <a:off x="2898149" y="3056507"/>
              <a:ext cx="1315906" cy="474131"/>
            </a:xfrm>
            <a:prstGeom prst="arc">
              <a:avLst>
                <a:gd name="adj1" fmla="val 16200000"/>
                <a:gd name="adj2" fmla="val 20366402"/>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1A3930EA-BB76-4B1C-875D-0111C50A855D}"/>
                </a:ext>
              </a:extLst>
            </p:cNvPr>
            <p:cNvSpPr txBox="1"/>
            <p:nvPr/>
          </p:nvSpPr>
          <p:spPr>
            <a:xfrm rot="1491498">
              <a:off x="6133048" y="2402186"/>
              <a:ext cx="1218695" cy="461457"/>
            </a:xfrm>
            <a:prstGeom prst="rect">
              <a:avLst/>
            </a:prstGeom>
            <a:noFill/>
          </p:spPr>
          <p:txBody>
            <a:bodyPr wrap="square" rtlCol="0">
              <a:spAutoFit/>
            </a:bodyPr>
            <a:lstStyle/>
            <a:p>
              <a:pPr algn="l"/>
              <a:r>
                <a:rPr lang="en-GB" sz="700" baseline="0" dirty="0">
                  <a:latin typeface="Droid Sans" panose="020B0606030804020204" pitchFamily="34" charset="0"/>
                  <a:ea typeface="Droid Sans" panose="020B0606030804020204" pitchFamily="34" charset="0"/>
                  <a:cs typeface="Droid Sans" panose="020B0606030804020204" pitchFamily="34" charset="0"/>
                </a:rPr>
                <a:t>Isaac</a:t>
              </a:r>
            </a:p>
          </p:txBody>
        </p:sp>
        <p:sp>
          <p:nvSpPr>
            <p:cNvPr id="63" name="TextBox 62">
              <a:extLst>
                <a:ext uri="{FF2B5EF4-FFF2-40B4-BE49-F238E27FC236}">
                  <a16:creationId xmlns:a16="http://schemas.microsoft.com/office/drawing/2014/main" id="{3C26EE3F-AF5C-445E-BA05-70B9733F7896}"/>
                </a:ext>
              </a:extLst>
            </p:cNvPr>
            <p:cNvSpPr txBox="1"/>
            <p:nvPr/>
          </p:nvSpPr>
          <p:spPr>
            <a:xfrm rot="2502262">
              <a:off x="4607257" y="2601407"/>
              <a:ext cx="958803" cy="461457"/>
            </a:xfrm>
            <a:prstGeom prst="rect">
              <a:avLst/>
            </a:prstGeom>
            <a:noFill/>
          </p:spPr>
          <p:txBody>
            <a:bodyPr wrap="square" rtlCol="0">
              <a:spAutoFit/>
            </a:bodyPr>
            <a:lstStyle/>
            <a:p>
              <a:pPr algn="l"/>
              <a:r>
                <a:rPr lang="en-GB" sz="700" dirty="0" err="1">
                  <a:latin typeface="Droid Sans" panose="020B0606030804020204" pitchFamily="34" charset="0"/>
                  <a:ea typeface="Droid Sans" panose="020B0606030804020204" pitchFamily="34" charset="0"/>
                  <a:cs typeface="Droid Sans" panose="020B0606030804020204" pitchFamily="34" charset="0"/>
                </a:rPr>
                <a:t>Kyrah</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64" name="TextBox 63">
              <a:extLst>
                <a:ext uri="{FF2B5EF4-FFF2-40B4-BE49-F238E27FC236}">
                  <a16:creationId xmlns:a16="http://schemas.microsoft.com/office/drawing/2014/main" id="{4CF4BF96-B37C-4279-8E5F-1CE688058987}"/>
                </a:ext>
              </a:extLst>
            </p:cNvPr>
            <p:cNvSpPr txBox="1"/>
            <p:nvPr/>
          </p:nvSpPr>
          <p:spPr>
            <a:xfrm rot="2207737">
              <a:off x="3457332" y="2879476"/>
              <a:ext cx="942006" cy="461457"/>
            </a:xfrm>
            <a:prstGeom prst="rect">
              <a:avLst/>
            </a:prstGeom>
            <a:noFill/>
          </p:spPr>
          <p:txBody>
            <a:bodyPr wrap="square" rtlCol="0">
              <a:spAutoFit/>
            </a:bodyPr>
            <a:lstStyle/>
            <a:p>
              <a:pPr algn="l"/>
              <a:r>
                <a:rPr lang="en-GB" sz="700" baseline="0" dirty="0">
                  <a:latin typeface="Droid Sans" panose="020B0606030804020204" pitchFamily="34" charset="0"/>
                  <a:ea typeface="Droid Sans" panose="020B0606030804020204" pitchFamily="34" charset="0"/>
                  <a:cs typeface="Droid Sans" panose="020B0606030804020204" pitchFamily="34" charset="0"/>
                </a:rPr>
                <a:t>Maia</a:t>
              </a:r>
            </a:p>
          </p:txBody>
        </p:sp>
        <p:sp>
          <p:nvSpPr>
            <p:cNvPr id="65" name="TextBox 64">
              <a:extLst>
                <a:ext uri="{FF2B5EF4-FFF2-40B4-BE49-F238E27FC236}">
                  <a16:creationId xmlns:a16="http://schemas.microsoft.com/office/drawing/2014/main" id="{D8B9689F-5D87-4FC6-94A4-16B6E84C3579}"/>
                </a:ext>
              </a:extLst>
            </p:cNvPr>
            <p:cNvSpPr txBox="1"/>
            <p:nvPr/>
          </p:nvSpPr>
          <p:spPr>
            <a:xfrm rot="19306823">
              <a:off x="4256028" y="1516373"/>
              <a:ext cx="1499290" cy="461457"/>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Grandad</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66" name="TextBox 65">
              <a:extLst>
                <a:ext uri="{FF2B5EF4-FFF2-40B4-BE49-F238E27FC236}">
                  <a16:creationId xmlns:a16="http://schemas.microsoft.com/office/drawing/2014/main" id="{2A271EDB-1804-433F-8BB0-09B908BC4F7D}"/>
                </a:ext>
              </a:extLst>
            </p:cNvPr>
            <p:cNvSpPr txBox="1"/>
            <p:nvPr/>
          </p:nvSpPr>
          <p:spPr>
            <a:xfrm rot="19306823">
              <a:off x="2441235" y="1847554"/>
              <a:ext cx="1351145" cy="709934"/>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Joel (cousin)</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67" name="TextBox 66">
              <a:extLst>
                <a:ext uri="{FF2B5EF4-FFF2-40B4-BE49-F238E27FC236}">
                  <a16:creationId xmlns:a16="http://schemas.microsoft.com/office/drawing/2014/main" id="{AE6EFAB1-0A36-4BFF-BBDD-D80838A3FD01}"/>
                </a:ext>
              </a:extLst>
            </p:cNvPr>
            <p:cNvSpPr txBox="1"/>
            <p:nvPr/>
          </p:nvSpPr>
          <p:spPr>
            <a:xfrm rot="2207737">
              <a:off x="3882240" y="2436347"/>
              <a:ext cx="898638" cy="461457"/>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Kem</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68" name="Arc 67">
              <a:extLst>
                <a:ext uri="{FF2B5EF4-FFF2-40B4-BE49-F238E27FC236}">
                  <a16:creationId xmlns:a16="http://schemas.microsoft.com/office/drawing/2014/main" id="{270DEAD1-037D-415F-A92B-3AE4E051FA62}"/>
                </a:ext>
              </a:extLst>
            </p:cNvPr>
            <p:cNvSpPr/>
            <p:nvPr/>
          </p:nvSpPr>
          <p:spPr>
            <a:xfrm rot="1582269">
              <a:off x="6374966" y="2493229"/>
              <a:ext cx="1751290" cy="50371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a:extLst>
                <a:ext uri="{FF2B5EF4-FFF2-40B4-BE49-F238E27FC236}">
                  <a16:creationId xmlns:a16="http://schemas.microsoft.com/office/drawing/2014/main" id="{7CD7BC69-36C3-439B-A1D1-D6AAD4A2D66C}"/>
                </a:ext>
              </a:extLst>
            </p:cNvPr>
            <p:cNvSpPr/>
            <p:nvPr/>
          </p:nvSpPr>
          <p:spPr>
            <a:xfrm rot="1579061">
              <a:off x="7074542" y="2069698"/>
              <a:ext cx="1315906" cy="474131"/>
            </a:xfrm>
            <a:prstGeom prst="arc">
              <a:avLst/>
            </a:prstGeom>
            <a:ln w="28575">
              <a:solidFill>
                <a:srgbClr val="00AA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a:extLst>
                <a:ext uri="{FF2B5EF4-FFF2-40B4-BE49-F238E27FC236}">
                  <a16:creationId xmlns:a16="http://schemas.microsoft.com/office/drawing/2014/main" id="{D8F3D2AE-A88A-496D-8317-4C7AB2D74456}"/>
                </a:ext>
              </a:extLst>
            </p:cNvPr>
            <p:cNvSpPr txBox="1"/>
            <p:nvPr/>
          </p:nvSpPr>
          <p:spPr>
            <a:xfrm rot="2213011">
              <a:off x="7344838" y="2449142"/>
              <a:ext cx="1215704" cy="461457"/>
            </a:xfrm>
            <a:prstGeom prst="rect">
              <a:avLst/>
            </a:prstGeom>
            <a:noFill/>
          </p:spPr>
          <p:txBody>
            <a:bodyPr wrap="square" rtlCol="0">
              <a:spAutoFit/>
            </a:bodyPr>
            <a:lstStyle/>
            <a:p>
              <a:pPr algn="l"/>
              <a:r>
                <a:rPr lang="en-GB" sz="700" baseline="0" dirty="0">
                  <a:latin typeface="Droid Sans" panose="020B0606030804020204" pitchFamily="34" charset="0"/>
                  <a:ea typeface="Droid Sans" panose="020B0606030804020204" pitchFamily="34" charset="0"/>
                  <a:cs typeface="Droid Sans" panose="020B0606030804020204" pitchFamily="34" charset="0"/>
                </a:rPr>
                <a:t>Jasmine</a:t>
              </a:r>
            </a:p>
          </p:txBody>
        </p:sp>
        <p:sp>
          <p:nvSpPr>
            <p:cNvPr id="71" name="TextBox 70">
              <a:extLst>
                <a:ext uri="{FF2B5EF4-FFF2-40B4-BE49-F238E27FC236}">
                  <a16:creationId xmlns:a16="http://schemas.microsoft.com/office/drawing/2014/main" id="{7B0ECABD-86BB-4365-88B2-A9298B53B17E}"/>
                </a:ext>
              </a:extLst>
            </p:cNvPr>
            <p:cNvSpPr txBox="1"/>
            <p:nvPr/>
          </p:nvSpPr>
          <p:spPr>
            <a:xfrm rot="2099528">
              <a:off x="7057431" y="2712765"/>
              <a:ext cx="1215704" cy="461457"/>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Hugo</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72" name="TextBox 71">
              <a:extLst>
                <a:ext uri="{FF2B5EF4-FFF2-40B4-BE49-F238E27FC236}">
                  <a16:creationId xmlns:a16="http://schemas.microsoft.com/office/drawing/2014/main" id="{B0369E85-6237-484D-9B61-55B9DB300B2A}"/>
                </a:ext>
              </a:extLst>
            </p:cNvPr>
            <p:cNvSpPr txBox="1"/>
            <p:nvPr/>
          </p:nvSpPr>
          <p:spPr>
            <a:xfrm rot="2213011">
              <a:off x="7806880" y="2086166"/>
              <a:ext cx="1215704" cy="461457"/>
            </a:xfrm>
            <a:prstGeom prst="rect">
              <a:avLst/>
            </a:prstGeom>
            <a:noFill/>
          </p:spPr>
          <p:txBody>
            <a:bodyPr wrap="square" rtlCol="0">
              <a:spAutoFit/>
            </a:bodyPr>
            <a:lstStyle/>
            <a:p>
              <a:pPr algn="l"/>
              <a:r>
                <a:rPr lang="en-GB" sz="700" baseline="0" dirty="0">
                  <a:latin typeface="Droid Sans" panose="020B0606030804020204" pitchFamily="34" charset="0"/>
                  <a:ea typeface="Droid Sans" panose="020B0606030804020204" pitchFamily="34" charset="0"/>
                  <a:cs typeface="Droid Sans" panose="020B0606030804020204" pitchFamily="34" charset="0"/>
                </a:rPr>
                <a:t>Mason</a:t>
              </a:r>
            </a:p>
          </p:txBody>
        </p:sp>
        <p:sp>
          <p:nvSpPr>
            <p:cNvPr id="73" name="TextBox 72">
              <a:extLst>
                <a:ext uri="{FF2B5EF4-FFF2-40B4-BE49-F238E27FC236}">
                  <a16:creationId xmlns:a16="http://schemas.microsoft.com/office/drawing/2014/main" id="{A8987954-7CCE-4F4B-BA4A-B4B162580119}"/>
                </a:ext>
              </a:extLst>
            </p:cNvPr>
            <p:cNvSpPr txBox="1"/>
            <p:nvPr/>
          </p:nvSpPr>
          <p:spPr>
            <a:xfrm rot="19995508">
              <a:off x="5166304" y="3873023"/>
              <a:ext cx="1698324" cy="461457"/>
            </a:xfrm>
            <a:prstGeom prst="rect">
              <a:avLst/>
            </a:prstGeom>
            <a:noFill/>
          </p:spPr>
          <p:txBody>
            <a:bodyPr wrap="square" rtlCol="0">
              <a:spAutoFit/>
            </a:bodyPr>
            <a:lstStyle/>
            <a:p>
              <a:pPr algn="l"/>
              <a:r>
                <a:rPr lang="en-GB" sz="700" b="1" baseline="0" dirty="0">
                  <a:latin typeface="Droid Sans" panose="020B0606030804020204" pitchFamily="34" charset="0"/>
                  <a:ea typeface="Droid Sans" panose="020B0606030804020204" pitchFamily="34" charset="0"/>
                  <a:cs typeface="Droid Sans" panose="020B0606030804020204" pitchFamily="34" charset="0"/>
                </a:rPr>
                <a:t>Teachers</a:t>
              </a:r>
            </a:p>
          </p:txBody>
        </p:sp>
        <p:sp>
          <p:nvSpPr>
            <p:cNvPr id="74" name="TextBox 73">
              <a:extLst>
                <a:ext uri="{FF2B5EF4-FFF2-40B4-BE49-F238E27FC236}">
                  <a16:creationId xmlns:a16="http://schemas.microsoft.com/office/drawing/2014/main" id="{A884A60C-2D74-4EF1-8986-660205B72D1E}"/>
                </a:ext>
              </a:extLst>
            </p:cNvPr>
            <p:cNvSpPr txBox="1"/>
            <p:nvPr/>
          </p:nvSpPr>
          <p:spPr>
            <a:xfrm rot="2580839">
              <a:off x="4657651" y="3551223"/>
              <a:ext cx="1451118" cy="461457"/>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Mr Dube</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75" name="TextBox 74">
              <a:extLst>
                <a:ext uri="{FF2B5EF4-FFF2-40B4-BE49-F238E27FC236}">
                  <a16:creationId xmlns:a16="http://schemas.microsoft.com/office/drawing/2014/main" id="{DC2259C2-3015-4C00-B66A-2A3B2F6C1AE0}"/>
                </a:ext>
              </a:extLst>
            </p:cNvPr>
            <p:cNvSpPr txBox="1"/>
            <p:nvPr/>
          </p:nvSpPr>
          <p:spPr>
            <a:xfrm rot="2214550">
              <a:off x="4697812" y="4491895"/>
              <a:ext cx="1427719" cy="709934"/>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Miss Harvey</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76" name="TextBox 75">
              <a:extLst>
                <a:ext uri="{FF2B5EF4-FFF2-40B4-BE49-F238E27FC236}">
                  <a16:creationId xmlns:a16="http://schemas.microsoft.com/office/drawing/2014/main" id="{BC1A5BC4-78FD-4E9B-9D9E-0C0BDA536D0B}"/>
                </a:ext>
              </a:extLst>
            </p:cNvPr>
            <p:cNvSpPr txBox="1"/>
            <p:nvPr/>
          </p:nvSpPr>
          <p:spPr>
            <a:xfrm rot="2580839">
              <a:off x="3269096" y="4015058"/>
              <a:ext cx="1215704" cy="461457"/>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Mr Scott</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77" name="TextBox 76">
              <a:extLst>
                <a:ext uri="{FF2B5EF4-FFF2-40B4-BE49-F238E27FC236}">
                  <a16:creationId xmlns:a16="http://schemas.microsoft.com/office/drawing/2014/main" id="{181E1FCF-3C59-45A3-9137-22369F32D522}"/>
                </a:ext>
              </a:extLst>
            </p:cNvPr>
            <p:cNvSpPr txBox="1"/>
            <p:nvPr/>
          </p:nvSpPr>
          <p:spPr>
            <a:xfrm rot="18917425">
              <a:off x="6992679" y="4008534"/>
              <a:ext cx="2295753" cy="709934"/>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George </a:t>
              </a:r>
            </a:p>
            <a:p>
              <a:pPr algn="l"/>
              <a:r>
                <a:rPr lang="en-GB" sz="700" dirty="0">
                  <a:latin typeface="Droid Sans" panose="020B0606030804020204" pitchFamily="34" charset="0"/>
                  <a:ea typeface="Droid Sans" panose="020B0606030804020204" pitchFamily="34" charset="0"/>
                  <a:cs typeface="Droid Sans" panose="020B0606030804020204" pitchFamily="34" charset="0"/>
                </a:rPr>
                <a:t>(sports coach)</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78" name="TextBox 77">
              <a:extLst>
                <a:ext uri="{FF2B5EF4-FFF2-40B4-BE49-F238E27FC236}">
                  <a16:creationId xmlns:a16="http://schemas.microsoft.com/office/drawing/2014/main" id="{359FB553-738B-4A86-8DBA-4624100D3EB3}"/>
                </a:ext>
              </a:extLst>
            </p:cNvPr>
            <p:cNvSpPr txBox="1"/>
            <p:nvPr/>
          </p:nvSpPr>
          <p:spPr>
            <a:xfrm rot="19698159">
              <a:off x="6653613" y="3172033"/>
              <a:ext cx="1441100" cy="709934"/>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Kris </a:t>
              </a:r>
            </a:p>
            <a:p>
              <a:pPr algn="l"/>
              <a:r>
                <a:rPr lang="en-GB" sz="700" dirty="0">
                  <a:latin typeface="Droid Sans" panose="020B0606030804020204" pitchFamily="34" charset="0"/>
                  <a:ea typeface="Droid Sans" panose="020B0606030804020204" pitchFamily="34" charset="0"/>
                  <a:cs typeface="Droid Sans" panose="020B0606030804020204" pitchFamily="34" charset="0"/>
                </a:rPr>
                <a:t>(mentor)</a:t>
              </a:r>
              <a:endParaRPr lang="en-GB" sz="700" baseline="0" dirty="0">
                <a:latin typeface="Droid Sans" panose="020B0606030804020204" pitchFamily="34" charset="0"/>
                <a:ea typeface="Droid Sans" panose="020B0606030804020204" pitchFamily="34" charset="0"/>
                <a:cs typeface="Droid Sans" panose="020B0606030804020204" pitchFamily="34" charset="0"/>
              </a:endParaRPr>
            </a:p>
          </p:txBody>
        </p:sp>
        <p:sp>
          <p:nvSpPr>
            <p:cNvPr id="79" name="TextBox 78">
              <a:extLst>
                <a:ext uri="{FF2B5EF4-FFF2-40B4-BE49-F238E27FC236}">
                  <a16:creationId xmlns:a16="http://schemas.microsoft.com/office/drawing/2014/main" id="{74608933-4DBD-4C07-8343-379811A6D3AC}"/>
                </a:ext>
              </a:extLst>
            </p:cNvPr>
            <p:cNvSpPr txBox="1"/>
            <p:nvPr/>
          </p:nvSpPr>
          <p:spPr>
            <a:xfrm rot="19565062">
              <a:off x="5559680" y="4121502"/>
              <a:ext cx="1657981" cy="709934"/>
            </a:xfrm>
            <a:prstGeom prst="rect">
              <a:avLst/>
            </a:prstGeom>
            <a:noFill/>
          </p:spPr>
          <p:txBody>
            <a:bodyPr wrap="square" rtlCol="0">
              <a:spAutoFit/>
            </a:bodyPr>
            <a:lstStyle/>
            <a:p>
              <a:pPr algn="l"/>
              <a:r>
                <a:rPr lang="en-GB" sz="700" dirty="0">
                  <a:latin typeface="Droid Sans" panose="020B0606030804020204" pitchFamily="34" charset="0"/>
                  <a:ea typeface="Droid Sans" panose="020B0606030804020204" pitchFamily="34" charset="0"/>
                  <a:cs typeface="Droid Sans" panose="020B0606030804020204" pitchFamily="34" charset="0"/>
                </a:rPr>
                <a:t>Matt (at youth club) </a:t>
              </a:r>
            </a:p>
          </p:txBody>
        </p:sp>
        <p:sp>
          <p:nvSpPr>
            <p:cNvPr id="80" name="TextBox 79">
              <a:extLst>
                <a:ext uri="{FF2B5EF4-FFF2-40B4-BE49-F238E27FC236}">
                  <a16:creationId xmlns:a16="http://schemas.microsoft.com/office/drawing/2014/main" id="{86C4BB5E-E5FE-4E83-80C7-6F9CF2D1E65F}"/>
                </a:ext>
              </a:extLst>
            </p:cNvPr>
            <p:cNvSpPr txBox="1"/>
            <p:nvPr/>
          </p:nvSpPr>
          <p:spPr>
            <a:xfrm rot="3269185">
              <a:off x="6462023" y="4966507"/>
              <a:ext cx="1202200" cy="461457"/>
            </a:xfrm>
            <a:prstGeom prst="rect">
              <a:avLst/>
            </a:prstGeom>
            <a:noFill/>
          </p:spPr>
          <p:txBody>
            <a:bodyPr wrap="square" rtlCol="0">
              <a:spAutoFit/>
            </a:bodyPr>
            <a:lstStyle/>
            <a:p>
              <a:pPr algn="l"/>
              <a:r>
                <a:rPr lang="en-GB" sz="700" b="1" baseline="0" dirty="0">
                  <a:latin typeface="Droid Sans" panose="020B0606030804020204" pitchFamily="34" charset="0"/>
                  <a:ea typeface="Droid Sans" panose="020B0606030804020204" pitchFamily="34" charset="0"/>
                  <a:cs typeface="Droid Sans" panose="020B0606030804020204" pitchFamily="34" charset="0"/>
                </a:rPr>
                <a:t>Others</a:t>
              </a:r>
            </a:p>
          </p:txBody>
        </p:sp>
      </p:grpSp>
      <p:sp>
        <p:nvSpPr>
          <p:cNvPr id="81" name="object 6">
            <a:extLst>
              <a:ext uri="{FF2B5EF4-FFF2-40B4-BE49-F238E27FC236}">
                <a16:creationId xmlns:a16="http://schemas.microsoft.com/office/drawing/2014/main" id="{43385A14-71A0-4455-82B9-B4C641F80035}"/>
              </a:ext>
            </a:extLst>
          </p:cNvPr>
          <p:cNvSpPr txBox="1"/>
          <p:nvPr/>
        </p:nvSpPr>
        <p:spPr>
          <a:xfrm>
            <a:off x="514750" y="8514498"/>
            <a:ext cx="3265087" cy="1872000"/>
          </a:xfrm>
          <a:prstGeom prst="rect">
            <a:avLst/>
          </a:prstGeom>
          <a:ln w="25400">
            <a:solidFill>
              <a:srgbClr val="2CACE1"/>
            </a:solidFill>
          </a:ln>
        </p:spPr>
        <p:txBody>
          <a:bodyPr vert="horz" wrap="square" lIns="0" tIns="0" rIns="0" bIns="0" rtlCol="0">
            <a:spAutoFit/>
          </a:bodyPr>
          <a:lstStyle/>
          <a:p>
            <a:pPr>
              <a:lnSpc>
                <a:spcPct val="100000"/>
              </a:lnSpc>
            </a:pPr>
            <a:endParaRPr sz="2200" dirty="0">
              <a:solidFill>
                <a:srgbClr val="FF0000"/>
              </a:solidFill>
              <a:latin typeface="Times New Roman"/>
              <a:cs typeface="Times New Roman"/>
            </a:endParaRPr>
          </a:p>
          <a:p>
            <a:pPr marL="2785745" marR="2790190" algn="ctr">
              <a:lnSpc>
                <a:spcPct val="100000"/>
              </a:lnSpc>
            </a:pPr>
            <a:endParaRPr sz="1900" dirty="0">
              <a:solidFill>
                <a:srgbClr val="FF0000"/>
              </a:solidFill>
              <a:latin typeface="Londrina Solid"/>
              <a:cs typeface="Londrina Solid"/>
            </a:endParaRPr>
          </a:p>
        </p:txBody>
      </p:sp>
    </p:spTree>
    <p:extLst>
      <p:ext uri="{BB962C8B-B14F-4D97-AF65-F5344CB8AC3E}">
        <p14:creationId xmlns:p14="http://schemas.microsoft.com/office/powerpoint/2010/main" val="141518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5">
            <a:extLst>
              <a:ext uri="{FF2B5EF4-FFF2-40B4-BE49-F238E27FC236}">
                <a16:creationId xmlns:a16="http://schemas.microsoft.com/office/drawing/2014/main" id="{213F1391-CBDA-454E-BF67-6A50AB80C68A}"/>
              </a:ext>
            </a:extLst>
          </p:cNvPr>
          <p:cNvSpPr/>
          <p:nvPr/>
        </p:nvSpPr>
        <p:spPr>
          <a:xfrm>
            <a:off x="6175881" y="8215531"/>
            <a:ext cx="948365" cy="975752"/>
          </a:xfrm>
          <a:prstGeom prst="rect">
            <a:avLst/>
          </a:prstGeom>
          <a:blipFill>
            <a:blip r:embed="rId2" cstate="print"/>
            <a:stretch>
              <a:fillRect/>
            </a:stretch>
          </a:blipFill>
        </p:spPr>
        <p:txBody>
          <a:bodyPr wrap="square" lIns="0" tIns="0" rIns="0" bIns="0" rtlCol="0"/>
          <a:lstStyle/>
          <a:p>
            <a:endParaRPr/>
          </a:p>
        </p:txBody>
      </p:sp>
      <p:sp>
        <p:nvSpPr>
          <p:cNvPr id="51" name="Rectangle: Rounded Corners 50">
            <a:extLst>
              <a:ext uri="{FF2B5EF4-FFF2-40B4-BE49-F238E27FC236}">
                <a16:creationId xmlns:a16="http://schemas.microsoft.com/office/drawing/2014/main" id="{473A3C1B-7087-4694-8170-C496DEEE6F53}"/>
              </a:ext>
            </a:extLst>
          </p:cNvPr>
          <p:cNvSpPr/>
          <p:nvPr/>
        </p:nvSpPr>
        <p:spPr>
          <a:xfrm>
            <a:off x="3885303" y="3972393"/>
            <a:ext cx="1620000" cy="108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a:latin typeface="Droid Sans" panose="020B0606030804020204" pitchFamily="34" charset="0"/>
                <a:ea typeface="Droid Sans" panose="020B0606030804020204" pitchFamily="34" charset="0"/>
                <a:cs typeface="Droid Sans" panose="020B0606030804020204" pitchFamily="34" charset="0"/>
              </a:rPr>
              <a:t>Who could you talk to if you were frustrated about something?</a:t>
            </a:r>
            <a:endParaRPr lang="en-US" sz="10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52" name="Rectangle: Rounded Corners 51">
            <a:extLst>
              <a:ext uri="{FF2B5EF4-FFF2-40B4-BE49-F238E27FC236}">
                <a16:creationId xmlns:a16="http://schemas.microsoft.com/office/drawing/2014/main" id="{7C96D97A-EF23-41B7-A58F-F21977BB9B4C}"/>
              </a:ext>
            </a:extLst>
          </p:cNvPr>
          <p:cNvSpPr/>
          <p:nvPr/>
        </p:nvSpPr>
        <p:spPr>
          <a:xfrm>
            <a:off x="435429" y="1643951"/>
            <a:ext cx="1620000" cy="108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could you turn to if you needed cheering up?</a:t>
            </a:r>
          </a:p>
        </p:txBody>
      </p:sp>
      <p:sp>
        <p:nvSpPr>
          <p:cNvPr id="53" name="Rectangle: Rounded Corners 52">
            <a:extLst>
              <a:ext uri="{FF2B5EF4-FFF2-40B4-BE49-F238E27FC236}">
                <a16:creationId xmlns:a16="http://schemas.microsoft.com/office/drawing/2014/main" id="{5E6E38B0-5AE3-4AB9-B048-EAC5C71CA02B}"/>
              </a:ext>
            </a:extLst>
          </p:cNvPr>
          <p:cNvSpPr/>
          <p:nvPr/>
        </p:nvSpPr>
        <p:spPr>
          <a:xfrm>
            <a:off x="5616559" y="2816000"/>
            <a:ext cx="1620000" cy="108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could you ask for </a:t>
            </a:r>
          </a:p>
          <a:p>
            <a:r>
              <a:rPr lang="en-US" sz="1000" dirty="0">
                <a:latin typeface="Droid Sans" panose="020B0606030804020204" pitchFamily="34" charset="0"/>
                <a:ea typeface="Droid Sans" panose="020B0606030804020204" pitchFamily="34" charset="0"/>
                <a:cs typeface="Droid Sans" panose="020B0606030804020204" pitchFamily="34" charset="0"/>
              </a:rPr>
              <a:t>help with a personal issue?</a:t>
            </a:r>
          </a:p>
        </p:txBody>
      </p:sp>
      <p:sp>
        <p:nvSpPr>
          <p:cNvPr id="54" name="Rectangle: Rounded Corners 53">
            <a:extLst>
              <a:ext uri="{FF2B5EF4-FFF2-40B4-BE49-F238E27FC236}">
                <a16:creationId xmlns:a16="http://schemas.microsoft.com/office/drawing/2014/main" id="{0EF65E80-F1C8-4EEC-ACBD-CC9CCC88DF5A}"/>
              </a:ext>
            </a:extLst>
          </p:cNvPr>
          <p:cNvSpPr/>
          <p:nvPr/>
        </p:nvSpPr>
        <p:spPr>
          <a:xfrm>
            <a:off x="2154047" y="1643951"/>
            <a:ext cx="1620000" cy="1080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could you ask for advice?</a:t>
            </a:r>
          </a:p>
        </p:txBody>
      </p:sp>
      <p:sp>
        <p:nvSpPr>
          <p:cNvPr id="55" name="Rectangle: Rounded Corners 54">
            <a:extLst>
              <a:ext uri="{FF2B5EF4-FFF2-40B4-BE49-F238E27FC236}">
                <a16:creationId xmlns:a16="http://schemas.microsoft.com/office/drawing/2014/main" id="{07B4C638-FDC9-4E7E-BDB4-8E474765B7CC}"/>
              </a:ext>
            </a:extLst>
          </p:cNvPr>
          <p:cNvSpPr/>
          <p:nvPr/>
        </p:nvSpPr>
        <p:spPr>
          <a:xfrm>
            <a:off x="3885303" y="2816000"/>
            <a:ext cx="1620000" cy="1080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could help you </a:t>
            </a:r>
          </a:p>
          <a:p>
            <a:r>
              <a:rPr lang="en-US" sz="1000" dirty="0">
                <a:latin typeface="Droid Sans" panose="020B0606030804020204" pitchFamily="34" charset="0"/>
                <a:ea typeface="Droid Sans" panose="020B0606030804020204" pitchFamily="34" charset="0"/>
                <a:cs typeface="Droid Sans" panose="020B0606030804020204" pitchFamily="34" charset="0"/>
              </a:rPr>
              <a:t>to make a decision </a:t>
            </a:r>
          </a:p>
          <a:p>
            <a:r>
              <a:rPr lang="en-US" sz="1000" dirty="0">
                <a:latin typeface="Droid Sans" panose="020B0606030804020204" pitchFamily="34" charset="0"/>
                <a:ea typeface="Droid Sans" panose="020B0606030804020204" pitchFamily="34" charset="0"/>
                <a:cs typeface="Droid Sans" panose="020B0606030804020204" pitchFamily="34" charset="0"/>
              </a:rPr>
              <a:t>about future work or study options?</a:t>
            </a:r>
          </a:p>
        </p:txBody>
      </p:sp>
      <p:sp>
        <p:nvSpPr>
          <p:cNvPr id="56" name="Rectangle: Rounded Corners 55">
            <a:extLst>
              <a:ext uri="{FF2B5EF4-FFF2-40B4-BE49-F238E27FC236}">
                <a16:creationId xmlns:a16="http://schemas.microsoft.com/office/drawing/2014/main" id="{870F564B-0D44-47FA-9555-6CF711C013AE}"/>
              </a:ext>
            </a:extLst>
          </p:cNvPr>
          <p:cNvSpPr/>
          <p:nvPr/>
        </p:nvSpPr>
        <p:spPr>
          <a:xfrm>
            <a:off x="5616559" y="1643951"/>
            <a:ext cx="1620000" cy="1080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would you trust to give you some honest feedback?</a:t>
            </a:r>
            <a:endParaRPr lang="en-US" sz="1000" dirty="0"/>
          </a:p>
        </p:txBody>
      </p:sp>
      <p:sp>
        <p:nvSpPr>
          <p:cNvPr id="57" name="Rectangle: Rounded Corners 56">
            <a:extLst>
              <a:ext uri="{FF2B5EF4-FFF2-40B4-BE49-F238E27FC236}">
                <a16:creationId xmlns:a16="http://schemas.microsoft.com/office/drawing/2014/main" id="{CC6F0B6E-C47A-4A67-9D29-1961FDF7B816}"/>
              </a:ext>
            </a:extLst>
          </p:cNvPr>
          <p:cNvSpPr/>
          <p:nvPr/>
        </p:nvSpPr>
        <p:spPr>
          <a:xfrm>
            <a:off x="435429" y="3972393"/>
            <a:ext cx="1620000" cy="108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would be good at reminding you of your </a:t>
            </a:r>
          </a:p>
          <a:p>
            <a:r>
              <a:rPr lang="en-US" sz="1000" dirty="0">
                <a:latin typeface="Droid Sans" panose="020B0606030804020204" pitchFamily="34" charset="0"/>
                <a:ea typeface="Droid Sans" panose="020B0606030804020204" pitchFamily="34" charset="0"/>
                <a:cs typeface="Droid Sans" panose="020B0606030804020204" pitchFamily="34" charset="0"/>
              </a:rPr>
              <a:t>strengths and qualities?</a:t>
            </a:r>
          </a:p>
          <a:p>
            <a:endParaRPr lang="en-US" sz="10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58" name="Rectangle: Rounded Corners 57">
            <a:extLst>
              <a:ext uri="{FF2B5EF4-FFF2-40B4-BE49-F238E27FC236}">
                <a16:creationId xmlns:a16="http://schemas.microsoft.com/office/drawing/2014/main" id="{5E159C89-CF46-4D65-A9DF-FC7C649903CD}"/>
              </a:ext>
            </a:extLst>
          </p:cNvPr>
          <p:cNvSpPr/>
          <p:nvPr/>
        </p:nvSpPr>
        <p:spPr>
          <a:xfrm>
            <a:off x="5616559" y="3972393"/>
            <a:ext cx="1620000" cy="1080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could help you to celebrate your efforts and achievements?</a:t>
            </a:r>
          </a:p>
        </p:txBody>
      </p:sp>
      <p:sp>
        <p:nvSpPr>
          <p:cNvPr id="10" name="Rectangle: Rounded Corners 9">
            <a:extLst>
              <a:ext uri="{FF2B5EF4-FFF2-40B4-BE49-F238E27FC236}">
                <a16:creationId xmlns:a16="http://schemas.microsoft.com/office/drawing/2014/main" id="{D94BB00D-EABC-49B0-BB75-D1FBE72A6313}"/>
              </a:ext>
            </a:extLst>
          </p:cNvPr>
          <p:cNvSpPr/>
          <p:nvPr/>
        </p:nvSpPr>
        <p:spPr>
          <a:xfrm>
            <a:off x="414177" y="2816000"/>
            <a:ext cx="1620000" cy="1080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would be good at helping you to solve a problem?</a:t>
            </a:r>
          </a:p>
        </p:txBody>
      </p:sp>
      <p:sp>
        <p:nvSpPr>
          <p:cNvPr id="11" name="Rectangle: Rounded Corners 10">
            <a:extLst>
              <a:ext uri="{FF2B5EF4-FFF2-40B4-BE49-F238E27FC236}">
                <a16:creationId xmlns:a16="http://schemas.microsoft.com/office/drawing/2014/main" id="{DED32532-E444-431E-B125-D8D177EA33FD}"/>
              </a:ext>
            </a:extLst>
          </p:cNvPr>
          <p:cNvSpPr/>
          <p:nvPr/>
        </p:nvSpPr>
        <p:spPr>
          <a:xfrm>
            <a:off x="3885303" y="1643951"/>
            <a:ext cx="1620000" cy="108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would be good at challenging you to think differently about something?</a:t>
            </a:r>
          </a:p>
          <a:p>
            <a:endParaRPr lang="en-US" sz="10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12" name="Title 16">
            <a:extLst>
              <a:ext uri="{FF2B5EF4-FFF2-40B4-BE49-F238E27FC236}">
                <a16:creationId xmlns:a16="http://schemas.microsoft.com/office/drawing/2014/main" id="{35A04A40-5029-432B-BA07-BEFDD93C0438}"/>
              </a:ext>
            </a:extLst>
          </p:cNvPr>
          <p:cNvSpPr txBox="1">
            <a:spLocks/>
          </p:cNvSpPr>
          <p:nvPr/>
        </p:nvSpPr>
        <p:spPr>
          <a:xfrm>
            <a:off x="503237" y="557213"/>
            <a:ext cx="6733322" cy="59542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r>
              <a:rPr lang="en-US" sz="2400" b="1" kern="0" spc="35" dirty="0">
                <a:solidFill>
                  <a:schemeClr val="accent2"/>
                </a:solidFill>
                <a:latin typeface="Londrina Solid Black"/>
                <a:cs typeface="Londrina Solid Black"/>
              </a:rPr>
              <a:t>Exercise: it’s good to talk</a:t>
            </a:r>
          </a:p>
          <a:p>
            <a:r>
              <a:rPr lang="en-US" sz="1200"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Your support network might be more helpful than you </a:t>
            </a:r>
            <a:r>
              <a:rPr lang="en-US" sz="1200" dirty="0" err="1">
                <a:solidFill>
                  <a:schemeClr val="accent5"/>
                </a:solidFill>
                <a:latin typeface="Droid Sans" panose="020B0606030804020204" pitchFamily="34" charset="0"/>
                <a:ea typeface="Droid Sans" panose="020B0606030804020204" pitchFamily="34" charset="0"/>
                <a:cs typeface="Droid Sans" panose="020B0606030804020204" pitchFamily="34" charset="0"/>
              </a:rPr>
              <a:t>realise</a:t>
            </a:r>
            <a:r>
              <a:rPr lang="en-US" sz="1200"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 Whilst we often turn to those in our network when we are finding things difficult or have a problem to solve, our supporters can also help us celebrate our achievements, learn new things and see new possibilities for the future. </a:t>
            </a:r>
            <a:r>
              <a:rPr lang="en-US" sz="1200" b="1"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Who could you turn to, to help you in the following ways? Fill in the boxes below:</a:t>
            </a:r>
            <a:endParaRPr lang="en-US" sz="1200" dirty="0">
              <a:solidFill>
                <a:schemeClr val="accent5"/>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3" name="Rectangle: Rounded Corners 12">
            <a:extLst>
              <a:ext uri="{FF2B5EF4-FFF2-40B4-BE49-F238E27FC236}">
                <a16:creationId xmlns:a16="http://schemas.microsoft.com/office/drawing/2014/main" id="{BCDE7BAC-226D-4481-B042-949D6B617A66}"/>
              </a:ext>
            </a:extLst>
          </p:cNvPr>
          <p:cNvSpPr/>
          <p:nvPr/>
        </p:nvSpPr>
        <p:spPr>
          <a:xfrm>
            <a:off x="2164275" y="3972393"/>
            <a:ext cx="1620000" cy="1080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would be the best person to turn to if you were feeling really worried or anxious?</a:t>
            </a:r>
          </a:p>
        </p:txBody>
      </p:sp>
      <p:sp>
        <p:nvSpPr>
          <p:cNvPr id="14" name="Rectangle: Rounded Corners 13">
            <a:extLst>
              <a:ext uri="{FF2B5EF4-FFF2-40B4-BE49-F238E27FC236}">
                <a16:creationId xmlns:a16="http://schemas.microsoft.com/office/drawing/2014/main" id="{54B1EC97-565B-4FB0-834C-A32EABD036C7}"/>
              </a:ext>
            </a:extLst>
          </p:cNvPr>
          <p:cNvSpPr/>
          <p:nvPr/>
        </p:nvSpPr>
        <p:spPr>
          <a:xfrm>
            <a:off x="2154047" y="2816000"/>
            <a:ext cx="1620000" cy="1080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latin typeface="Droid Sans" panose="020B0606030804020204" pitchFamily="34" charset="0"/>
                <a:ea typeface="Droid Sans" panose="020B0606030804020204" pitchFamily="34" charset="0"/>
                <a:cs typeface="Droid Sans" panose="020B0606030804020204" pitchFamily="34" charset="0"/>
              </a:rPr>
              <a:t>Who would you go to if you were concerned about your health?</a:t>
            </a:r>
          </a:p>
          <a:p>
            <a:endParaRPr lang="en-US" sz="10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2" name="Rectangle: Rounded Corners 1">
            <a:extLst>
              <a:ext uri="{FF2B5EF4-FFF2-40B4-BE49-F238E27FC236}">
                <a16:creationId xmlns:a16="http://schemas.microsoft.com/office/drawing/2014/main" id="{2642D833-F180-4493-A20B-DD673FEBEB5D}"/>
              </a:ext>
            </a:extLst>
          </p:cNvPr>
          <p:cNvSpPr/>
          <p:nvPr/>
        </p:nvSpPr>
        <p:spPr>
          <a:xfrm>
            <a:off x="4035971" y="2437121"/>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16" name="Rectangle: Rounded Corners 15">
            <a:extLst>
              <a:ext uri="{FF2B5EF4-FFF2-40B4-BE49-F238E27FC236}">
                <a16:creationId xmlns:a16="http://schemas.microsoft.com/office/drawing/2014/main" id="{4C6E4C33-28C7-45C4-A171-9B2452502B03}"/>
              </a:ext>
            </a:extLst>
          </p:cNvPr>
          <p:cNvSpPr/>
          <p:nvPr/>
        </p:nvSpPr>
        <p:spPr>
          <a:xfrm>
            <a:off x="5799942" y="2437121"/>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17" name="Rectangle: Rounded Corners 16">
            <a:extLst>
              <a:ext uri="{FF2B5EF4-FFF2-40B4-BE49-F238E27FC236}">
                <a16:creationId xmlns:a16="http://schemas.microsoft.com/office/drawing/2014/main" id="{739D2DB6-B35C-4FFC-B5AE-17361C678DDD}"/>
              </a:ext>
            </a:extLst>
          </p:cNvPr>
          <p:cNvSpPr/>
          <p:nvPr/>
        </p:nvSpPr>
        <p:spPr>
          <a:xfrm>
            <a:off x="2273897" y="2437121"/>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18" name="Rectangle: Rounded Corners 17">
            <a:extLst>
              <a:ext uri="{FF2B5EF4-FFF2-40B4-BE49-F238E27FC236}">
                <a16:creationId xmlns:a16="http://schemas.microsoft.com/office/drawing/2014/main" id="{67BD5737-ECA1-4E68-A39D-36CB8C1279FF}"/>
              </a:ext>
            </a:extLst>
          </p:cNvPr>
          <p:cNvSpPr/>
          <p:nvPr/>
        </p:nvSpPr>
        <p:spPr>
          <a:xfrm>
            <a:off x="570639" y="2437121"/>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19" name="Rectangle: Rounded Corners 18">
            <a:extLst>
              <a:ext uri="{FF2B5EF4-FFF2-40B4-BE49-F238E27FC236}">
                <a16:creationId xmlns:a16="http://schemas.microsoft.com/office/drawing/2014/main" id="{A6BA25B7-F271-4CEF-87BC-683C9E021852}"/>
              </a:ext>
            </a:extLst>
          </p:cNvPr>
          <p:cNvSpPr/>
          <p:nvPr/>
        </p:nvSpPr>
        <p:spPr>
          <a:xfrm>
            <a:off x="4035971" y="3605882"/>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0" name="Rectangle: Rounded Corners 19">
            <a:extLst>
              <a:ext uri="{FF2B5EF4-FFF2-40B4-BE49-F238E27FC236}">
                <a16:creationId xmlns:a16="http://schemas.microsoft.com/office/drawing/2014/main" id="{A1681EC2-9E05-4E56-A970-1103B969BBEB}"/>
              </a:ext>
            </a:extLst>
          </p:cNvPr>
          <p:cNvSpPr/>
          <p:nvPr/>
        </p:nvSpPr>
        <p:spPr>
          <a:xfrm>
            <a:off x="5799942" y="3605882"/>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1" name="Rectangle: Rounded Corners 20">
            <a:extLst>
              <a:ext uri="{FF2B5EF4-FFF2-40B4-BE49-F238E27FC236}">
                <a16:creationId xmlns:a16="http://schemas.microsoft.com/office/drawing/2014/main" id="{489D81DB-2244-4CAE-8E7A-F11C8730FA7A}"/>
              </a:ext>
            </a:extLst>
          </p:cNvPr>
          <p:cNvSpPr/>
          <p:nvPr/>
        </p:nvSpPr>
        <p:spPr>
          <a:xfrm>
            <a:off x="2273897" y="3605882"/>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2" name="Rectangle: Rounded Corners 21">
            <a:extLst>
              <a:ext uri="{FF2B5EF4-FFF2-40B4-BE49-F238E27FC236}">
                <a16:creationId xmlns:a16="http://schemas.microsoft.com/office/drawing/2014/main" id="{1E91677A-26C1-4990-A36B-F16C9D5254B8}"/>
              </a:ext>
            </a:extLst>
          </p:cNvPr>
          <p:cNvSpPr/>
          <p:nvPr/>
        </p:nvSpPr>
        <p:spPr>
          <a:xfrm>
            <a:off x="570639" y="3605882"/>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3" name="Rectangle: Rounded Corners 22">
            <a:extLst>
              <a:ext uri="{FF2B5EF4-FFF2-40B4-BE49-F238E27FC236}">
                <a16:creationId xmlns:a16="http://schemas.microsoft.com/office/drawing/2014/main" id="{25A81DC0-B275-429E-9935-42D999EB8657}"/>
              </a:ext>
            </a:extLst>
          </p:cNvPr>
          <p:cNvSpPr/>
          <p:nvPr/>
        </p:nvSpPr>
        <p:spPr>
          <a:xfrm>
            <a:off x="4035971" y="4750479"/>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4" name="Rectangle: Rounded Corners 23">
            <a:extLst>
              <a:ext uri="{FF2B5EF4-FFF2-40B4-BE49-F238E27FC236}">
                <a16:creationId xmlns:a16="http://schemas.microsoft.com/office/drawing/2014/main" id="{465DEED8-807F-463F-8C59-EF99BCDB0869}"/>
              </a:ext>
            </a:extLst>
          </p:cNvPr>
          <p:cNvSpPr/>
          <p:nvPr/>
        </p:nvSpPr>
        <p:spPr>
          <a:xfrm>
            <a:off x="5799942" y="4750479"/>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5" name="Rectangle: Rounded Corners 24">
            <a:extLst>
              <a:ext uri="{FF2B5EF4-FFF2-40B4-BE49-F238E27FC236}">
                <a16:creationId xmlns:a16="http://schemas.microsoft.com/office/drawing/2014/main" id="{56AAB0BC-38A1-4627-B66D-29C5EBCB79DD}"/>
              </a:ext>
            </a:extLst>
          </p:cNvPr>
          <p:cNvSpPr/>
          <p:nvPr/>
        </p:nvSpPr>
        <p:spPr>
          <a:xfrm>
            <a:off x="2273897" y="4750479"/>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6" name="Rectangle: Rounded Corners 25">
            <a:extLst>
              <a:ext uri="{FF2B5EF4-FFF2-40B4-BE49-F238E27FC236}">
                <a16:creationId xmlns:a16="http://schemas.microsoft.com/office/drawing/2014/main" id="{4041465E-4067-4DAF-90CF-2ABA01D0F21C}"/>
              </a:ext>
            </a:extLst>
          </p:cNvPr>
          <p:cNvSpPr/>
          <p:nvPr/>
        </p:nvSpPr>
        <p:spPr>
          <a:xfrm>
            <a:off x="570639" y="4750479"/>
            <a:ext cx="1324304" cy="23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7" name="TextBox 26">
            <a:extLst>
              <a:ext uri="{FF2B5EF4-FFF2-40B4-BE49-F238E27FC236}">
                <a16:creationId xmlns:a16="http://schemas.microsoft.com/office/drawing/2014/main" id="{A8B036B9-B2FB-4582-B240-D7DCDEF30902}"/>
              </a:ext>
            </a:extLst>
          </p:cNvPr>
          <p:cNvSpPr txBox="1"/>
          <p:nvPr/>
        </p:nvSpPr>
        <p:spPr>
          <a:xfrm>
            <a:off x="503237" y="5184147"/>
            <a:ext cx="3213842" cy="2739211"/>
          </a:xfrm>
          <a:prstGeom prst="rect">
            <a:avLst/>
          </a:prstGeom>
          <a:solidFill>
            <a:srgbClr val="FDF4D8"/>
          </a:solidFill>
        </p:spPr>
        <p:txBody>
          <a:bodyPr wrap="square" rtlCol="0">
            <a:spAutoFit/>
          </a:bodyPr>
          <a:lstStyle/>
          <a:p>
            <a:r>
              <a:rPr lang="en-US" sz="1600" b="1" dirty="0">
                <a:latin typeface="Londrina Solid" panose="02000506000000020003" pitchFamily="50" charset="0"/>
                <a:ea typeface="Droid Sans" panose="020B0606030804020204" pitchFamily="34" charset="0"/>
                <a:cs typeface="Droid Sans" panose="020B0606030804020204" pitchFamily="34" charset="0"/>
              </a:rPr>
              <a:t>24/7 sources of help</a:t>
            </a:r>
          </a:p>
          <a:p>
            <a:r>
              <a:rPr lang="en-US" sz="1100" dirty="0">
                <a:latin typeface="Droid Sans" panose="020B0606030804020204" pitchFamily="34" charset="0"/>
                <a:ea typeface="Droid Sans" panose="020B0606030804020204" pitchFamily="34" charset="0"/>
                <a:cs typeface="Droid Sans" panose="020B0606030804020204" pitchFamily="34" charset="0"/>
              </a:rPr>
              <a:t>If you are finding it difficult to cope with worries and pressures and a trusted member of your support network is not available, Childline and The Samaritans have someone available 24 hours a day, seven days a week:  </a:t>
            </a:r>
          </a:p>
          <a:p>
            <a:r>
              <a:rPr lang="en-US" sz="1100" dirty="0">
                <a:latin typeface="Droid Sans" panose="020B0606030804020204" pitchFamily="34" charset="0"/>
                <a:ea typeface="Droid Sans" panose="020B0606030804020204" pitchFamily="34" charset="0"/>
                <a:cs typeface="Droid Sans" panose="020B0606030804020204" pitchFamily="34" charset="0"/>
              </a:rPr>
              <a:t>Childline </a:t>
            </a:r>
            <a:r>
              <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hlinkClick r:id="rId3"/>
              </a:rPr>
              <a:t>www.childline.org.uk</a:t>
            </a:r>
            <a:r>
              <a:rPr lang="en-US" sz="1100" i="1" dirty="0">
                <a:solidFill>
                  <a:schemeClr val="accent1"/>
                </a:solidFill>
                <a:latin typeface="Droid Sans" panose="020B0606030804020204" pitchFamily="34" charset="0"/>
                <a:ea typeface="Droid Sans" panose="020B0606030804020204" pitchFamily="34" charset="0"/>
                <a:cs typeface="Droid Sans" panose="020B0606030804020204" pitchFamily="34" charset="0"/>
                <a:hlinkClick r:id="rId3"/>
              </a:rPr>
              <a:t> </a:t>
            </a:r>
            <a:r>
              <a:rPr lang="en-US" sz="1100" i="1" dirty="0">
                <a:solidFill>
                  <a:schemeClr val="accent1"/>
                </a:solidFill>
                <a:latin typeface="Droid Sans" panose="020B0606030804020204" pitchFamily="34" charset="0"/>
                <a:ea typeface="Droid Sans" panose="020B0606030804020204" pitchFamily="34" charset="0"/>
                <a:cs typeface="Droid Sans" panose="020B0606030804020204" pitchFamily="34" charset="0"/>
              </a:rPr>
              <a:t> </a:t>
            </a:r>
            <a:r>
              <a:rPr lang="en-US" sz="1100" dirty="0">
                <a:latin typeface="Droid Sans" panose="020B0606030804020204" pitchFamily="34" charset="0"/>
                <a:ea typeface="Droid Sans" panose="020B0606030804020204" pitchFamily="34" charset="0"/>
                <a:cs typeface="Droid Sans" panose="020B0606030804020204" pitchFamily="34" charset="0"/>
              </a:rPr>
              <a:t>Tel. 0800 1111  Samaritans </a:t>
            </a:r>
            <a:r>
              <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hlinkClick r:id="rId4"/>
              </a:rPr>
              <a:t>– www.samaritans.org</a:t>
            </a:r>
            <a:r>
              <a:rPr lang="en-US" sz="1100" dirty="0">
                <a:latin typeface="Droid Sans" panose="020B0606030804020204" pitchFamily="34" charset="0"/>
                <a:ea typeface="Droid Sans" panose="020B0606030804020204" pitchFamily="34" charset="0"/>
                <a:cs typeface="Droid Sans" panose="020B0606030804020204" pitchFamily="34" charset="0"/>
              </a:rPr>
              <a:t>  Tel. 116 123</a:t>
            </a:r>
          </a:p>
          <a:p>
            <a:endParaRPr lang="en-US" sz="1100" dirty="0">
              <a:latin typeface="Droid Sans" panose="020B0606030804020204" pitchFamily="34" charset="0"/>
              <a:ea typeface="Droid Sans" panose="020B0606030804020204" pitchFamily="34" charset="0"/>
              <a:cs typeface="Droid Sans" panose="020B0606030804020204" pitchFamily="34" charset="0"/>
            </a:endParaRPr>
          </a:p>
          <a:p>
            <a:r>
              <a:rPr lang="en-US" sz="1100" dirty="0">
                <a:latin typeface="Droid Sans" panose="020B0606030804020204" pitchFamily="34" charset="0"/>
                <a:ea typeface="Droid Sans" panose="020B0606030804020204" pitchFamily="34" charset="0"/>
                <a:cs typeface="Droid Sans" panose="020B0606030804020204" pitchFamily="34" charset="0"/>
              </a:rPr>
              <a:t>More helpful ideas and sources of support are available from</a:t>
            </a:r>
            <a:r>
              <a:rPr lang="en-US" sz="1100" i="1" dirty="0">
                <a:solidFill>
                  <a:schemeClr val="accent1"/>
                </a:solidFill>
                <a:latin typeface="Droid Sans" panose="020B0606030804020204" pitchFamily="34" charset="0"/>
                <a:ea typeface="Droid Sans" panose="020B0606030804020204" pitchFamily="34" charset="0"/>
                <a:cs typeface="Droid Sans" panose="020B0606030804020204" pitchFamily="34" charset="0"/>
              </a:rPr>
              <a:t> </a:t>
            </a:r>
          </a:p>
          <a:p>
            <a:r>
              <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hlinkClick r:id="rId5">
                  <a:extLst>
                    <a:ext uri="{A12FA001-AC4F-418D-AE19-62706E023703}">
                      <ahyp:hlinkClr xmlns:ahyp="http://schemas.microsoft.com/office/drawing/2018/hyperlinkcolor" val="tx"/>
                    </a:ext>
                  </a:extLst>
                </a:hlinkClick>
              </a:rPr>
              <a:t>www.themix.org.uk</a:t>
            </a:r>
            <a:endPar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hlinkClick r:id="rId6"/>
            </a:endParaRPr>
          </a:p>
          <a:p>
            <a:r>
              <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hlinkClick r:id="rId6"/>
              </a:rPr>
              <a:t>www.anxietyuk.org.uk</a:t>
            </a:r>
            <a:endPar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endParaRPr>
          </a:p>
          <a:p>
            <a:r>
              <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hlinkClick r:id="rId7"/>
              </a:rPr>
              <a:t>www.annafreud.org/on-my-mind</a:t>
            </a:r>
            <a:endPar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endParaRPr>
          </a:p>
          <a:p>
            <a:r>
              <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hlinkClick r:id="rId8"/>
              </a:rPr>
              <a:t>www.youngminds.org.uk</a:t>
            </a:r>
            <a:endParaRPr lang="en-US" sz="1100" i="1" u="sng" dirty="0">
              <a:solidFill>
                <a:schemeClr val="accent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28" name="Rectangle: Rounded Corners 27">
            <a:extLst>
              <a:ext uri="{FF2B5EF4-FFF2-40B4-BE49-F238E27FC236}">
                <a16:creationId xmlns:a16="http://schemas.microsoft.com/office/drawing/2014/main" id="{735E58B6-339D-4D21-8816-2C197D36D247}"/>
              </a:ext>
            </a:extLst>
          </p:cNvPr>
          <p:cNvSpPr/>
          <p:nvPr/>
        </p:nvSpPr>
        <p:spPr>
          <a:xfrm rot="21600000">
            <a:off x="503237" y="8153589"/>
            <a:ext cx="3213842" cy="2329942"/>
          </a:xfrm>
          <a:prstGeom prst="roundRect">
            <a:avLst>
              <a:gd name="adj" fmla="val 11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latin typeface="Droid Sans" panose="020B0606030804020204" pitchFamily="34" charset="0"/>
              <a:ea typeface="Droid Sans" panose="020B0606030804020204" pitchFamily="34" charset="0"/>
              <a:cs typeface="Droid Sans" panose="020B0606030804020204" pitchFamily="34" charset="0"/>
            </a:endParaRPr>
          </a:p>
        </p:txBody>
      </p:sp>
      <p:sp>
        <p:nvSpPr>
          <p:cNvPr id="29" name="TextBox 28">
            <a:extLst>
              <a:ext uri="{FF2B5EF4-FFF2-40B4-BE49-F238E27FC236}">
                <a16:creationId xmlns:a16="http://schemas.microsoft.com/office/drawing/2014/main" id="{0A2F4B72-C2EF-4EEB-BDC0-92AC94D8FAF4}"/>
              </a:ext>
            </a:extLst>
          </p:cNvPr>
          <p:cNvSpPr txBox="1"/>
          <p:nvPr/>
        </p:nvSpPr>
        <p:spPr>
          <a:xfrm rot="21600000">
            <a:off x="1176630" y="8212773"/>
            <a:ext cx="2540449" cy="1361911"/>
          </a:xfrm>
          <a:prstGeom prst="rect">
            <a:avLst/>
          </a:prstGeom>
          <a:noFill/>
        </p:spPr>
        <p:txBody>
          <a:bodyPr wrap="square" rtlCol="0">
            <a:spAutoFit/>
          </a:bodyPr>
          <a:lstStyle/>
          <a:p>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Join a new activity or interest group to expand your support network.</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p>
          <a:p>
            <a:endParaRPr lang="en-US" sz="900" b="1"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a:p>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This could be a club at school, a  youth club, sports, music, drama, art or craft group, a uniformed group such as scouts or cadets, or an online group with the same interests.</a:t>
            </a:r>
          </a:p>
        </p:txBody>
      </p:sp>
      <p:pic>
        <p:nvPicPr>
          <p:cNvPr id="30" name="Picture 29" descr="A close up of a sign&#10;&#10;Description automatically generated">
            <a:extLst>
              <a:ext uri="{FF2B5EF4-FFF2-40B4-BE49-F238E27FC236}">
                <a16:creationId xmlns:a16="http://schemas.microsoft.com/office/drawing/2014/main" id="{F8BE104F-4893-4EEA-AFFC-4EB51386F7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600000">
            <a:off x="593278" y="8277564"/>
            <a:ext cx="505145" cy="506064"/>
          </a:xfrm>
          <a:prstGeom prst="rect">
            <a:avLst/>
          </a:prstGeom>
        </p:spPr>
      </p:pic>
      <p:sp>
        <p:nvSpPr>
          <p:cNvPr id="31" name="TextBox 30">
            <a:extLst>
              <a:ext uri="{FF2B5EF4-FFF2-40B4-BE49-F238E27FC236}">
                <a16:creationId xmlns:a16="http://schemas.microsoft.com/office/drawing/2014/main" id="{41F9477E-42AA-46EA-9CD9-1AE6EE79D6B8}"/>
              </a:ext>
            </a:extLst>
          </p:cNvPr>
          <p:cNvSpPr txBox="1"/>
          <p:nvPr/>
        </p:nvSpPr>
        <p:spPr>
          <a:xfrm rot="21600000">
            <a:off x="455570" y="8822313"/>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32" name="object 10">
            <a:extLst>
              <a:ext uri="{FF2B5EF4-FFF2-40B4-BE49-F238E27FC236}">
                <a16:creationId xmlns:a16="http://schemas.microsoft.com/office/drawing/2014/main" id="{F9B082E8-16D1-454A-937F-E9E82B71D3DC}"/>
              </a:ext>
            </a:extLst>
          </p:cNvPr>
          <p:cNvSpPr txBox="1"/>
          <p:nvPr/>
        </p:nvSpPr>
        <p:spPr>
          <a:xfrm>
            <a:off x="3768671" y="8215531"/>
            <a:ext cx="3261154" cy="2268000"/>
          </a:xfrm>
          <a:prstGeom prst="rect">
            <a:avLst/>
          </a:prstGeom>
          <a:ln w="12700">
            <a:solidFill>
              <a:srgbClr val="F5841F"/>
            </a:solidFill>
          </a:ln>
        </p:spPr>
        <p:txBody>
          <a:bodyPr vert="horz" wrap="square" lIns="0" tIns="15875" rIns="0" bIns="0" rtlCol="0">
            <a:noAutofit/>
          </a:bodyPr>
          <a:lstStyle/>
          <a:p>
            <a:pPr marL="78105">
              <a:lnSpc>
                <a:spcPct val="100000"/>
              </a:lnSpc>
              <a:spcBef>
                <a:spcPts val="125"/>
              </a:spcBef>
            </a:pPr>
            <a:r>
              <a:rPr sz="1800" spc="-5" dirty="0">
                <a:solidFill>
                  <a:srgbClr val="F5841F"/>
                </a:solidFill>
                <a:latin typeface="Londrina Solid"/>
                <a:cs typeface="Londrina Solid"/>
              </a:rPr>
              <a:t>Key</a:t>
            </a:r>
            <a:r>
              <a:rPr sz="1800" spc="30" dirty="0">
                <a:solidFill>
                  <a:srgbClr val="F5841F"/>
                </a:solidFill>
                <a:latin typeface="Londrina Solid"/>
                <a:cs typeface="Londrina Solid"/>
              </a:rPr>
              <a:t> </a:t>
            </a:r>
            <a:r>
              <a:rPr sz="1800" spc="35" dirty="0">
                <a:solidFill>
                  <a:srgbClr val="F5841F"/>
                </a:solidFill>
                <a:latin typeface="Londrina Solid"/>
                <a:cs typeface="Londrina Solid"/>
              </a:rPr>
              <a:t>Insights</a:t>
            </a:r>
            <a:endParaRPr sz="1800" dirty="0">
              <a:latin typeface="Londrina Solid"/>
              <a:cs typeface="Londrina Solid"/>
            </a:endParaRPr>
          </a:p>
          <a:p>
            <a:pPr marL="182563" lvl="1" indent="-88900">
              <a:spcBef>
                <a:spcPts val="600"/>
              </a:spcBef>
              <a:buClr>
                <a:srgbClr val="FFC000"/>
              </a:buClr>
              <a:buFont typeface="Arial" panose="020B0604020202020204" pitchFamily="34" charset="0"/>
              <a:buChar char="•"/>
            </a:pPr>
            <a:r>
              <a:rPr lang="en-US" sz="1100" dirty="0">
                <a:latin typeface="Droid Sans" panose="020B0606030804020204" pitchFamily="34" charset="0"/>
                <a:ea typeface="Droid Sans" panose="020B0606030804020204" pitchFamily="34" charset="0"/>
                <a:cs typeface="Droid Sans" panose="020B0606030804020204" pitchFamily="34" charset="0"/>
              </a:rPr>
              <a:t>We all need support and                  encouragement from others</a:t>
            </a:r>
          </a:p>
          <a:p>
            <a:pPr marL="182563" lvl="1" indent="-88900">
              <a:spcBef>
                <a:spcPts val="600"/>
              </a:spcBef>
              <a:buClr>
                <a:srgbClr val="FFC000"/>
              </a:buClr>
              <a:buFont typeface="Arial" panose="020B0604020202020204" pitchFamily="34" charset="0"/>
              <a:buChar char="•"/>
            </a:pPr>
            <a:r>
              <a:rPr lang="en-US" sz="1100" dirty="0">
                <a:latin typeface="Droid Sans" panose="020B0606030804020204" pitchFamily="34" charset="0"/>
                <a:ea typeface="Droid Sans" panose="020B0606030804020204" pitchFamily="34" charset="0"/>
                <a:cs typeface="Droid Sans" panose="020B0606030804020204" pitchFamily="34" charset="0"/>
              </a:rPr>
              <a:t>Building a support </a:t>
            </a:r>
            <a:r>
              <a:rPr lang="en-US" sz="1100">
                <a:latin typeface="Droid Sans" panose="020B0606030804020204" pitchFamily="34" charset="0"/>
                <a:ea typeface="Droid Sans" panose="020B0606030804020204" pitchFamily="34" charset="0"/>
                <a:cs typeface="Droid Sans" panose="020B0606030804020204" pitchFamily="34" charset="0"/>
              </a:rPr>
              <a:t>network and                   making good </a:t>
            </a:r>
            <a:r>
              <a:rPr lang="en-US" sz="1100" dirty="0">
                <a:latin typeface="Droid Sans" panose="020B0606030804020204" pitchFamily="34" charset="0"/>
                <a:ea typeface="Droid Sans" panose="020B0606030804020204" pitchFamily="34" charset="0"/>
                <a:cs typeface="Droid Sans" panose="020B0606030804020204" pitchFamily="34" charset="0"/>
              </a:rPr>
              <a:t>use of all the different ways they can help you, will help you to overcome challenges and boost your potential</a:t>
            </a:r>
          </a:p>
          <a:p>
            <a:pPr marL="182563" lvl="1" indent="-88900">
              <a:spcBef>
                <a:spcPts val="600"/>
              </a:spcBef>
              <a:buClr>
                <a:srgbClr val="FFC000"/>
              </a:buClr>
              <a:buFont typeface="Arial" panose="020B0604020202020204" pitchFamily="34" charset="0"/>
              <a:buChar char="•"/>
            </a:pPr>
            <a:r>
              <a:rPr lang="en-US" sz="1100" dirty="0">
                <a:latin typeface="Droid Sans" panose="020B0606030804020204" pitchFamily="34" charset="0"/>
                <a:ea typeface="Droid Sans" panose="020B0606030804020204" pitchFamily="34" charset="0"/>
                <a:cs typeface="Droid Sans" panose="020B0606030804020204" pitchFamily="34" charset="0"/>
              </a:rPr>
              <a:t>To support others effectively doesn’t mean you have to fix their problems or have answers. Just listening with care is often enough to help them feel better.</a:t>
            </a:r>
          </a:p>
        </p:txBody>
      </p:sp>
      <p:sp>
        <p:nvSpPr>
          <p:cNvPr id="34" name="object 23">
            <a:extLst>
              <a:ext uri="{FF2B5EF4-FFF2-40B4-BE49-F238E27FC236}">
                <a16:creationId xmlns:a16="http://schemas.microsoft.com/office/drawing/2014/main" id="{A2E893D0-AAD8-4DCD-97A6-9BB10E386FD9}"/>
              </a:ext>
            </a:extLst>
          </p:cNvPr>
          <p:cNvSpPr/>
          <p:nvPr/>
        </p:nvSpPr>
        <p:spPr>
          <a:xfrm>
            <a:off x="3784276" y="5184147"/>
            <a:ext cx="3272162" cy="2952000"/>
          </a:xfrm>
          <a:custGeom>
            <a:avLst/>
            <a:gdLst/>
            <a:ahLst/>
            <a:cxnLst/>
            <a:rect l="l" t="t" r="r" b="b"/>
            <a:pathLst>
              <a:path w="2850515" h="1586865">
                <a:moveTo>
                  <a:pt x="2850261" y="1586433"/>
                </a:moveTo>
                <a:lnTo>
                  <a:pt x="0" y="1586433"/>
                </a:lnTo>
                <a:lnTo>
                  <a:pt x="0" y="0"/>
                </a:lnTo>
                <a:lnTo>
                  <a:pt x="2850261" y="0"/>
                </a:lnTo>
                <a:lnTo>
                  <a:pt x="2850261" y="1586433"/>
                </a:lnTo>
                <a:close/>
              </a:path>
            </a:pathLst>
          </a:custGeom>
          <a:solidFill>
            <a:srgbClr val="D9FBE7"/>
          </a:solidFill>
          <a:ln w="9525">
            <a:noFill/>
          </a:ln>
        </p:spPr>
        <p:txBody>
          <a:bodyPr wrap="square" lIns="72000" tIns="72000" rIns="0" bIns="0" rtlCol="0"/>
          <a:lstStyle/>
          <a:p>
            <a:r>
              <a:rPr lang="en-GB" sz="1600" b="1" spc="75" dirty="0">
                <a:solidFill>
                  <a:srgbClr val="231F20"/>
                </a:solidFill>
                <a:latin typeface="Londrina Solid" panose="02000506000000020003" pitchFamily="50" charset="0"/>
                <a:cs typeface="Droid Sans"/>
              </a:rPr>
              <a:t>Top Tips for supporting others</a:t>
            </a:r>
          </a:p>
          <a:p>
            <a:pPr marL="171450" indent="-171450">
              <a:buFont typeface="Arial" panose="020B0604020202020204" pitchFamily="34" charset="0"/>
              <a:buChar char="•"/>
            </a:pPr>
            <a:r>
              <a:rPr lang="en-US" sz="1050" dirty="0">
                <a:latin typeface="Droid Sans" panose="020B0606030804020204" pitchFamily="34" charset="0"/>
                <a:ea typeface="Droid Sans" panose="020B0606030804020204" pitchFamily="34" charset="0"/>
                <a:cs typeface="Droid Sans" panose="020B0606030804020204" pitchFamily="34" charset="0"/>
              </a:rPr>
              <a:t>Try and ensure you are Out of the Box and At </a:t>
            </a:r>
            <a:br>
              <a:rPr lang="en-US" sz="1050" dirty="0">
                <a:latin typeface="Droid Sans" panose="020B0606030804020204" pitchFamily="34" charset="0"/>
                <a:ea typeface="Droid Sans" panose="020B0606030804020204" pitchFamily="34" charset="0"/>
                <a:cs typeface="Droid Sans" panose="020B0606030804020204" pitchFamily="34" charset="0"/>
              </a:rPr>
            </a:br>
            <a:r>
              <a:rPr lang="en-US" sz="1050" dirty="0">
                <a:latin typeface="Droid Sans" panose="020B0606030804020204" pitchFamily="34" charset="0"/>
                <a:ea typeface="Droid Sans" panose="020B0606030804020204" pitchFamily="34" charset="0"/>
                <a:cs typeface="Droid Sans" panose="020B0606030804020204" pitchFamily="34" charset="0"/>
              </a:rPr>
              <a:t>Your Best when supporting someone else</a:t>
            </a:r>
          </a:p>
          <a:p>
            <a:pPr marL="171450" indent="-171450">
              <a:buFont typeface="Arial" panose="020B0604020202020204" pitchFamily="34" charset="0"/>
              <a:buChar char="•"/>
            </a:pPr>
            <a:r>
              <a:rPr lang="en-US" sz="1050" dirty="0">
                <a:latin typeface="Droid Sans" panose="020B0606030804020204" pitchFamily="34" charset="0"/>
                <a:ea typeface="Droid Sans" panose="020B0606030804020204" pitchFamily="34" charset="0"/>
                <a:cs typeface="Droid Sans" panose="020B0606030804020204" pitchFamily="34" charset="0"/>
              </a:rPr>
              <a:t>Focus your attention on the other person so they can tell that you are committed to helping them</a:t>
            </a:r>
          </a:p>
          <a:p>
            <a:pPr marL="171450" indent="-171450">
              <a:buFont typeface="Arial" panose="020B0604020202020204" pitchFamily="34" charset="0"/>
              <a:buChar char="•"/>
            </a:pPr>
            <a:r>
              <a:rPr lang="en-US" sz="1050" dirty="0">
                <a:latin typeface="Droid Sans" panose="020B0606030804020204" pitchFamily="34" charset="0"/>
                <a:ea typeface="Droid Sans" panose="020B0606030804020204" pitchFamily="34" charset="0"/>
                <a:cs typeface="Droid Sans" panose="020B0606030804020204" pitchFamily="34" charset="0"/>
              </a:rPr>
              <a:t>Show that you are listening carefully by repeating back key words and phrases </a:t>
            </a:r>
            <a:r>
              <a:rPr lang="en-US" sz="1050" dirty="0" err="1">
                <a:latin typeface="Droid Sans" panose="020B0606030804020204" pitchFamily="34" charset="0"/>
                <a:ea typeface="Droid Sans" panose="020B0606030804020204" pitchFamily="34" charset="0"/>
                <a:cs typeface="Droid Sans" panose="020B0606030804020204" pitchFamily="34" charset="0"/>
              </a:rPr>
              <a:t>eg.</a:t>
            </a:r>
            <a:r>
              <a:rPr lang="en-US" sz="1050" dirty="0">
                <a:latin typeface="Droid Sans" panose="020B0606030804020204" pitchFamily="34" charset="0"/>
                <a:ea typeface="Droid Sans" panose="020B0606030804020204" pitchFamily="34" charset="0"/>
                <a:cs typeface="Droid Sans" panose="020B0606030804020204" pitchFamily="34" charset="0"/>
              </a:rPr>
              <a:t> ‘</a:t>
            </a:r>
            <a:r>
              <a:rPr lang="en-US" sz="1050" i="1" dirty="0">
                <a:latin typeface="Droid Sans" panose="020B0606030804020204" pitchFamily="34" charset="0"/>
                <a:ea typeface="Droid Sans" panose="020B0606030804020204" pitchFamily="34" charset="0"/>
                <a:cs typeface="Droid Sans" panose="020B0606030804020204" pitchFamily="34" charset="0"/>
              </a:rPr>
              <a:t>So what you’re saying is.. ’ </a:t>
            </a:r>
            <a:r>
              <a:rPr lang="en-US" sz="1050" dirty="0">
                <a:latin typeface="Droid Sans" panose="020B0606030804020204" pitchFamily="34" charset="0"/>
                <a:ea typeface="Droid Sans" panose="020B0606030804020204" pitchFamily="34" charset="0"/>
                <a:cs typeface="Droid Sans" panose="020B0606030804020204" pitchFamily="34" charset="0"/>
              </a:rPr>
              <a:t>or</a:t>
            </a:r>
            <a:r>
              <a:rPr lang="en-US" sz="1050" i="1" dirty="0">
                <a:latin typeface="Droid Sans" panose="020B0606030804020204" pitchFamily="34" charset="0"/>
                <a:ea typeface="Droid Sans" panose="020B0606030804020204" pitchFamily="34" charset="0"/>
                <a:cs typeface="Droid Sans" panose="020B0606030804020204" pitchFamily="34" charset="0"/>
              </a:rPr>
              <a:t> ‘It sounds like you’re worried about</a:t>
            </a:r>
            <a:r>
              <a:rPr lang="en-US" sz="1050" dirty="0">
                <a:latin typeface="Droid Sans" panose="020B0606030804020204" pitchFamily="34" charset="0"/>
                <a:ea typeface="Droid Sans" panose="020B0606030804020204" pitchFamily="34" charset="0"/>
                <a:cs typeface="Droid Sans" panose="020B0606030804020204" pitchFamily="34" charset="0"/>
              </a:rPr>
              <a:t>..’</a:t>
            </a:r>
          </a:p>
          <a:p>
            <a:pPr marL="171450" indent="-171450">
              <a:buFont typeface="Arial" panose="020B0604020202020204" pitchFamily="34" charset="0"/>
              <a:buChar char="•"/>
            </a:pPr>
            <a:r>
              <a:rPr lang="en-US" sz="1050" dirty="0">
                <a:latin typeface="Droid Sans" panose="020B0606030804020204" pitchFamily="34" charset="0"/>
                <a:ea typeface="Droid Sans" panose="020B0606030804020204" pitchFamily="34" charset="0"/>
                <a:cs typeface="Droid Sans" panose="020B0606030804020204" pitchFamily="34" charset="0"/>
              </a:rPr>
              <a:t>Don’t assume you need to give them a solution or fix the problem. Often just being there and listening will be really helpful for the other person</a:t>
            </a:r>
          </a:p>
          <a:p>
            <a:pPr marL="171450" indent="-171450">
              <a:buFont typeface="Arial" panose="020B0604020202020204" pitchFamily="34" charset="0"/>
              <a:buChar char="•"/>
            </a:pPr>
            <a:r>
              <a:rPr lang="en-US" sz="1050" dirty="0">
                <a:latin typeface="Droid Sans" panose="020B0606030804020204" pitchFamily="34" charset="0"/>
                <a:ea typeface="Droid Sans" panose="020B0606030804020204" pitchFamily="34" charset="0"/>
                <a:cs typeface="Droid Sans" panose="020B0606030804020204" pitchFamily="34" charset="0"/>
              </a:rPr>
              <a:t>Help them to understand what they want or need </a:t>
            </a:r>
            <a:r>
              <a:rPr lang="en-US" sz="1050" dirty="0" err="1">
                <a:latin typeface="Droid Sans" panose="020B0606030804020204" pitchFamily="34" charset="0"/>
                <a:ea typeface="Droid Sans" panose="020B0606030804020204" pitchFamily="34" charset="0"/>
                <a:cs typeface="Droid Sans" panose="020B0606030804020204" pitchFamily="34" charset="0"/>
              </a:rPr>
              <a:t>eg.</a:t>
            </a:r>
            <a:r>
              <a:rPr lang="en-US" sz="1050" dirty="0">
                <a:latin typeface="Droid Sans" panose="020B0606030804020204" pitchFamily="34" charset="0"/>
                <a:ea typeface="Droid Sans" panose="020B0606030804020204" pitchFamily="34" charset="0"/>
                <a:cs typeface="Droid Sans" panose="020B0606030804020204" pitchFamily="34" charset="0"/>
              </a:rPr>
              <a:t> by asking ‘</a:t>
            </a:r>
            <a:r>
              <a:rPr lang="en-US" sz="1050" i="1" dirty="0">
                <a:latin typeface="Droid Sans" panose="020B0606030804020204" pitchFamily="34" charset="0"/>
                <a:ea typeface="Droid Sans" panose="020B0606030804020204" pitchFamily="34" charset="0"/>
                <a:cs typeface="Droid Sans" panose="020B0606030804020204" pitchFamily="34" charset="0"/>
              </a:rPr>
              <a:t>What do you want to happen?’</a:t>
            </a:r>
          </a:p>
          <a:p>
            <a:pPr marL="171450" indent="-171450">
              <a:buFont typeface="Arial" panose="020B0604020202020204" pitchFamily="34" charset="0"/>
              <a:buChar char="•"/>
            </a:pPr>
            <a:r>
              <a:rPr lang="en-US" sz="1050" dirty="0">
                <a:latin typeface="Droid Sans" panose="020B0606030804020204" pitchFamily="34" charset="0"/>
                <a:ea typeface="Droid Sans" panose="020B0606030804020204" pitchFamily="34" charset="0"/>
                <a:cs typeface="Droid Sans" panose="020B0606030804020204" pitchFamily="34" charset="0"/>
              </a:rPr>
              <a:t>If the other person is at risk of harm and / or you feel out of your depth or uncomfortable, ask a trusted adult to step in and help.</a:t>
            </a:r>
          </a:p>
          <a:p>
            <a:pPr marL="171450" indent="-171450">
              <a:buFont typeface="Arial" panose="020B0604020202020204" pitchFamily="34" charset="0"/>
              <a:buChar char="•"/>
            </a:pPr>
            <a:endParaRPr lang="en-US" sz="1050" dirty="0">
              <a:latin typeface="Droid Sans" panose="020B0606030804020204" pitchFamily="34" charset="0"/>
              <a:ea typeface="Droid Sans" panose="020B0606030804020204" pitchFamily="34" charset="0"/>
              <a:cs typeface="Droid Sans" panose="020B0606030804020204" pitchFamily="34" charset="0"/>
            </a:endParaRPr>
          </a:p>
          <a:p>
            <a:pPr marL="171450" indent="-171450">
              <a:buFont typeface="Arial" panose="020B0604020202020204" pitchFamily="34" charset="0"/>
              <a:buChar char="•"/>
            </a:pPr>
            <a:endParaRPr lang="en-US" sz="1100" dirty="0">
              <a:latin typeface="Droid Sans" panose="020B0606030804020204" pitchFamily="34" charset="0"/>
              <a:ea typeface="Droid Sans" panose="020B0606030804020204" pitchFamily="34" charset="0"/>
              <a:cs typeface="Droid Sans" panose="020B0606030804020204" pitchFamily="34" charset="0"/>
            </a:endParaRPr>
          </a:p>
          <a:p>
            <a:endParaRPr lang="en-US" sz="1050" dirty="0">
              <a:latin typeface="Droid Sans" panose="020B0606030804020204" pitchFamily="34" charset="0"/>
              <a:ea typeface="Droid Sans" panose="020B0606030804020204" pitchFamily="34" charset="0"/>
              <a:cs typeface="Droid Sans" panose="020B0606030804020204" pitchFamily="34" charset="0"/>
            </a:endParaRPr>
          </a:p>
        </p:txBody>
      </p:sp>
      <p:sp>
        <p:nvSpPr>
          <p:cNvPr id="3" name="Rectangle 2">
            <a:extLst>
              <a:ext uri="{FF2B5EF4-FFF2-40B4-BE49-F238E27FC236}">
                <a16:creationId xmlns:a16="http://schemas.microsoft.com/office/drawing/2014/main" id="{78DC82D3-D725-40FE-AD0E-3F762D9D45AF}"/>
              </a:ext>
            </a:extLst>
          </p:cNvPr>
          <p:cNvSpPr/>
          <p:nvPr/>
        </p:nvSpPr>
        <p:spPr>
          <a:xfrm>
            <a:off x="529032" y="9622809"/>
            <a:ext cx="3213843" cy="738664"/>
          </a:xfrm>
          <a:prstGeom prst="rect">
            <a:avLst/>
          </a:prstGeom>
        </p:spPr>
        <p:txBody>
          <a:bodyPr wrap="square">
            <a:spAutoFit/>
          </a:bodyPr>
          <a:lstStyle/>
          <a:p>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Or join a volunteering or campaign group to help your local community or a cause you care about. </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Look for opportunities at </a:t>
            </a:r>
            <a:r>
              <a:rPr lang="en-US" sz="1050" i="1"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10">
                  <a:extLst>
                    <a:ext uri="{A12FA001-AC4F-418D-AE19-62706E023703}">
                      <ahyp:hlinkClr xmlns:ahyp="http://schemas.microsoft.com/office/drawing/2018/hyperlinkcolor" val="tx"/>
                    </a:ext>
                  </a:extLst>
                </a:hlinkClick>
              </a:rPr>
              <a:t>vinspired.com</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r>
              <a:rPr lang="en-US" sz="1050" i="1"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11">
                  <a:extLst>
                    <a:ext uri="{A12FA001-AC4F-418D-AE19-62706E023703}">
                      <ahyp:hlinkClr xmlns:ahyp="http://schemas.microsoft.com/office/drawing/2018/hyperlinkcolor" val="tx"/>
                    </a:ext>
                  </a:extLst>
                </a:hlinkClick>
              </a:rPr>
              <a:t>iwill.org.uk</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r>
              <a:rPr lang="en-US" sz="1050" i="1"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12">
                  <a:extLst>
                    <a:ext uri="{A12FA001-AC4F-418D-AE19-62706E023703}">
                      <ahyp:hlinkClr xmlns:ahyp="http://schemas.microsoft.com/office/drawing/2018/hyperlinkcolor" val="tx"/>
                    </a:ext>
                  </a:extLst>
                </a:hlinkClick>
              </a:rPr>
              <a:t>doit.org </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or </a:t>
            </a:r>
            <a:r>
              <a:rPr lang="en-US" sz="1050" i="1"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13">
                  <a:extLst>
                    <a:ext uri="{A12FA001-AC4F-418D-AE19-62706E023703}">
                      <ahyp:hlinkClr xmlns:ahyp="http://schemas.microsoft.com/office/drawing/2018/hyperlinkcolor" val="tx"/>
                    </a:ext>
                  </a:extLst>
                </a:hlinkClick>
              </a:rPr>
              <a:t>timebank.org.uk</a:t>
            </a:r>
            <a:endParaRPr lang="en-US" sz="1050" i="1" dirty="0">
              <a:solidFill>
                <a:schemeClr val="bg1"/>
              </a:solidFill>
            </a:endParaRPr>
          </a:p>
        </p:txBody>
      </p:sp>
    </p:spTree>
    <p:extLst>
      <p:ext uri="{BB962C8B-B14F-4D97-AF65-F5344CB8AC3E}">
        <p14:creationId xmlns:p14="http://schemas.microsoft.com/office/powerpoint/2010/main" val="3567822874"/>
      </p:ext>
    </p:extLst>
  </p:cSld>
  <p:clrMapOvr>
    <a:masterClrMapping/>
  </p:clrMapOvr>
</p:sld>
</file>

<file path=ppt/theme/theme1.xml><?xml version="1.0" encoding="utf-8"?>
<a:theme xmlns:a="http://schemas.openxmlformats.org/drawingml/2006/main" name="Office Theme">
  <a:themeElements>
    <a:clrScheme name="Jack Petchey Foundation">
      <a:dk1>
        <a:sysClr val="windowText" lastClr="000000"/>
      </a:dk1>
      <a:lt1>
        <a:sysClr val="window" lastClr="FFFFFF"/>
      </a:lt1>
      <a:dk2>
        <a:srgbClr val="44546A"/>
      </a:dk2>
      <a:lt2>
        <a:srgbClr val="E7E6E6"/>
      </a:lt2>
      <a:accent1>
        <a:srgbClr val="114C8F"/>
      </a:accent1>
      <a:accent2>
        <a:srgbClr val="60186D"/>
      </a:accent2>
      <a:accent3>
        <a:srgbClr val="EE2A59"/>
      </a:accent3>
      <a:accent4>
        <a:srgbClr val="F5B700"/>
      </a:accent4>
      <a:accent5>
        <a:srgbClr val="2CACE2"/>
      </a:accent5>
      <a:accent6>
        <a:srgbClr val="04E7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915</Words>
  <Application>Microsoft Office PowerPoint</Application>
  <PresentationFormat>Custom</PresentationFormat>
  <Paragraphs>95</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Verdana</vt:lpstr>
      <vt:lpstr>Calibri</vt:lpstr>
      <vt:lpstr>Londrina Solid</vt:lpstr>
      <vt:lpstr>Droid Sans</vt:lpstr>
      <vt:lpstr>Times New Roman</vt:lpstr>
      <vt:lpstr>Londrina Solid Black</vt:lpstr>
      <vt:lpstr>Arial</vt:lpstr>
      <vt:lpstr>Calibri Light</vt:lpstr>
      <vt:lpstr>Office Theme</vt:lpstr>
      <vt:lpstr>PowerPoint Presentation</vt:lpstr>
      <vt:lpstr>Building a support network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Linz Carter</dc:creator>
  <cp:lastModifiedBy>Denise Barrows</cp:lastModifiedBy>
  <cp:revision>70</cp:revision>
  <cp:lastPrinted>2020-05-15T11:59:18Z</cp:lastPrinted>
  <dcterms:created xsi:type="dcterms:W3CDTF">2020-05-12T08:45:26Z</dcterms:created>
  <dcterms:modified xsi:type="dcterms:W3CDTF">2020-06-23T13:34:53Z</dcterms:modified>
</cp:coreProperties>
</file>